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  <p:sldMasterId id="2147486014" r:id="rId2"/>
  </p:sldMasterIdLst>
  <p:notesMasterIdLst>
    <p:notesMasterId r:id="rId65"/>
  </p:notesMasterIdLst>
  <p:sldIdLst>
    <p:sldId id="445" r:id="rId3"/>
    <p:sldId id="447" r:id="rId4"/>
    <p:sldId id="448" r:id="rId5"/>
    <p:sldId id="449" r:id="rId6"/>
    <p:sldId id="450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535" r:id="rId37"/>
    <p:sldId id="537" r:id="rId38"/>
    <p:sldId id="538" r:id="rId39"/>
    <p:sldId id="539" r:id="rId40"/>
    <p:sldId id="540" r:id="rId41"/>
    <p:sldId id="541" r:id="rId42"/>
    <p:sldId id="542" r:id="rId43"/>
    <p:sldId id="543" r:id="rId44"/>
    <p:sldId id="545" r:id="rId45"/>
    <p:sldId id="546" r:id="rId46"/>
    <p:sldId id="547" r:id="rId47"/>
    <p:sldId id="427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  <p:sldId id="528" r:id="rId61"/>
    <p:sldId id="529" r:id="rId62"/>
    <p:sldId id="530" r:id="rId63"/>
    <p:sldId id="531" r:id="rId6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25E"/>
    <a:srgbClr val="43FF98"/>
    <a:srgbClr val="EE0000"/>
    <a:srgbClr val="FF1D1D"/>
    <a:srgbClr val="ED49A7"/>
    <a:srgbClr val="E21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B9236-5AC1-4B00-AAC5-DD0054527418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FC86FD-AA9C-4688-A5DB-596827EAF8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8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F1D339-0A00-4E4F-B201-C585B0CA90B0}" type="slidenum">
              <a:rPr lang="it-IT" altLang="it-IT">
                <a:solidFill>
                  <a:prstClr val="black"/>
                </a:solidFill>
              </a:rPr>
              <a:pPr eaLnBrk="1" hangingPunct="1"/>
              <a:t>1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6B408A-E64E-46C0-BE03-05B84ED6ABDC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1309D2-1A79-415B-9709-2727AAA793C5}" type="slidenum">
              <a:rPr lang="it-IT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07A466-602D-42E4-BF42-2A0024A67012}" type="slidenum">
              <a:rPr lang="it-IT" altLang="it-IT" smtClean="0"/>
              <a:pPr eaLnBrk="1" hangingPunct="1">
                <a:spcBef>
                  <a:spcPct val="0"/>
                </a:spcBef>
              </a:pPr>
              <a:t>42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AB2AA7-6BB5-4F0B-B6CD-0F545AA7412E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2DCCDB-F506-4FB9-B81D-9960D2BD7B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95734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BB2C0A4-AF3F-4932-B675-FDB14FDFC277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89C924E-8858-4147-AF35-5A38D442E5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9265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4B55B3-444B-4A12-B716-E8435CA541BE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55215C1-5D19-4374-A448-D1C3D539A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19636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42886" y="324000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66728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57264" y="6072216"/>
            <a:ext cx="6715125" cy="357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7D13D5-D4DC-4D48-B4C7-D8A4CE103370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9839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42892" y="324028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1325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2892" y="324028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423689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42892" y="324028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025298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2892" y="324028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265495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42886" y="324000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917918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2886" y="324000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7106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B7295B-4636-43A0-8F37-DB88F661F0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401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42886" y="324000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4924543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2886" y="324000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654870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1401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94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0848-6D02-4422-BAA0-7EEA3D136E2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9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3461-4221-498A-A299-9AAF6F821B3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69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3266-8B43-4751-A4C3-E9725EE449A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86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C9E1-5ADD-4CC2-BD15-831A50610A9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2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136F-4107-4BE1-BEDF-0B3FA25638A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8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97A1-3C92-46A5-9272-9DEDBCEF946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7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5E12E-AB5F-482C-8833-AFF0641F2CA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DC7FA02-0188-4779-856F-B30C9764BA15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E01444-9844-443E-94A5-1F1CA5339D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98447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9AAE-A837-48AD-84A4-C06EC189B91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56FC-E682-4ED8-90B8-FA69A19ECCF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5C2A-A7D4-46CA-8755-AEE9EDC83C4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1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818B-07AC-4D37-9FA2-B633D95A248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7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2887" y="324002"/>
            <a:ext cx="6257940" cy="485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500">
                <a:solidFill>
                  <a:srgbClr val="7570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2886" y="1263600"/>
            <a:ext cx="8643600" cy="430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2072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97C39D-50F4-4C63-BF82-5A83E287B86F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099943-45DB-4C3F-A1A9-BC34703828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782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725C9F-D7C8-461C-84BC-7CD88D3DA7A8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5FA4AFD-8B75-4CC2-A15F-EAD6D24378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890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B704D6-2B41-46C8-892A-EDD43840D0F4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92F89DF-FD10-44B1-84FA-6126CC3962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47085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7C5FB1-811F-41A7-B923-55F4CF2339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9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443817-F3F1-48F8-A279-E0B26EA2218D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9F7125-1794-4050-AC0D-D76741BD7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8562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B6E7768-9EB0-4841-B600-D98233EFB3FB}" type="datetimeFigureOut">
              <a:rPr lang="it-IT"/>
              <a:pPr>
                <a:defRPr/>
              </a:pPr>
              <a:t>23/05/2015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A7E2BB-AF5D-4829-A9A5-EEA2140FF3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407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69892941-5C43-4A2A-9609-BE921FF483A6}" type="datetimeFigureOut">
              <a:rPr lang="it-IT" altLang="it-IT"/>
              <a:pPr>
                <a:defRPr/>
              </a:pPr>
              <a:t>23/05/2015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4D879D08-8CE0-4458-B4AB-3631AF1961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1031" name="Picture 5" descr="W:\Gemeinsame Kundendaten\Bayer Schering Pharma\10104-0020 COGI 2010\10104-0020-0011 PPT-Slides Visanne - Overall\JPGs\10104-20_11_PPT_Slides_Visanne_043.jpg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6659563" y="188913"/>
            <a:ext cx="2233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it-IT" altLang="it-IT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  <p:sldLayoutId id="2147486002" r:id="rId12"/>
    <p:sldLayoutId id="2147486003" r:id="rId13"/>
    <p:sldLayoutId id="2147486004" r:id="rId14"/>
    <p:sldLayoutId id="2147486005" r:id="rId15"/>
    <p:sldLayoutId id="2147486006" r:id="rId16"/>
    <p:sldLayoutId id="2147486007" r:id="rId17"/>
    <p:sldLayoutId id="2147486008" r:id="rId18"/>
    <p:sldLayoutId id="2147486009" r:id="rId19"/>
    <p:sldLayoutId id="2147486010" r:id="rId20"/>
    <p:sldLayoutId id="2147486011" r:id="rId21"/>
    <p:sldLayoutId id="2147486013" r:id="rId2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83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it-IT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it-IT">
              <a:solidFill>
                <a:srgbClr val="FFFFFF"/>
              </a:solidFill>
              <a:ea typeface="+mn-ea"/>
            </a:endParaRP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it-IT">
              <a:solidFill>
                <a:srgbClr val="FFFFFF"/>
              </a:solidFill>
              <a:ea typeface="+mn-ea"/>
            </a:endParaRP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535FC5D3-5929-4CE7-8CA5-325CED0B93D0}" type="slidenum">
              <a:rPr lang="it-IT">
                <a:solidFill>
                  <a:srgbClr val="FFFFFF"/>
                </a:solidFill>
                <a:ea typeface="+mn-ea"/>
              </a:rPr>
              <a:pPr defTabSz="914400">
                <a:defRPr/>
              </a:pPr>
              <a:t>‹N›</a:t>
            </a:fld>
            <a:endParaRPr lang="it-IT">
              <a:solidFill>
                <a:srgbClr val="FFFFFF"/>
              </a:solidFill>
              <a:ea typeface="+mn-ea"/>
            </a:endParaRPr>
          </a:p>
        </p:txBody>
      </p:sp>
      <p:sp>
        <p:nvSpPr>
          <p:cNvPr id="583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83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2463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015" r:id="rId1"/>
    <p:sldLayoutId id="2147486016" r:id="rId2"/>
    <p:sldLayoutId id="2147486017" r:id="rId3"/>
    <p:sldLayoutId id="2147486018" r:id="rId4"/>
    <p:sldLayoutId id="2147486019" r:id="rId5"/>
    <p:sldLayoutId id="2147486020" r:id="rId6"/>
    <p:sldLayoutId id="2147486021" r:id="rId7"/>
    <p:sldLayoutId id="2147486022" r:id="rId8"/>
    <p:sldLayoutId id="2147486023" r:id="rId9"/>
    <p:sldLayoutId id="2147486024" r:id="rId10"/>
    <p:sldLayoutId id="2147486025" r:id="rId11"/>
    <p:sldLayoutId id="21474860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era.it/bros/immagini/foto_large_08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hyperlink" Target="http://www.hera.it/bros/immagini/foto_large_07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ASL Na 2 Nord</a:t>
            </a:r>
            <a:br>
              <a:rPr lang="it-IT" altLang="it-IT" sz="36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altLang="it-IT" sz="36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II^ Riunione </a:t>
            </a:r>
            <a:r>
              <a:rPr lang="it-IT" altLang="it-IT" sz="36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altLang="it-IT" sz="36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altLang="it-IT" sz="36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Procreazione Medicalmente Assistita</a:t>
            </a:r>
            <a:endParaRPr lang="it-IT" sz="3600" dirty="0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10600" b="1" i="1" dirty="0" smtClean="0"/>
              <a:t>Integratori e fertilità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3600" b="1" i="1" dirty="0" smtClean="0">
                <a:solidFill>
                  <a:srgbClr val="00B0F0"/>
                </a:solidFill>
              </a:rPr>
              <a:t>Dott. Nicola M. </a:t>
            </a:r>
            <a:r>
              <a:rPr lang="it-IT" sz="3600" b="1" i="1" dirty="0" err="1" smtClean="0">
                <a:solidFill>
                  <a:srgbClr val="00B0F0"/>
                </a:solidFill>
              </a:rPr>
              <a:t>Iannantuoni</a:t>
            </a:r>
            <a:endParaRPr lang="it-IT" sz="3600" b="1" i="1" dirty="0" smtClean="0">
              <a:solidFill>
                <a:srgbClr val="00B0F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solidFill>
                  <a:srgbClr val="00B0F0"/>
                </a:solidFill>
              </a:rPr>
              <a:t>UOSD Fisiopatologia Riproduzione Umana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solidFill>
                  <a:srgbClr val="00B0F0"/>
                </a:solidFill>
              </a:rPr>
              <a:t> P.O. Pozzuoli</a:t>
            </a:r>
          </a:p>
        </p:txBody>
      </p:sp>
    </p:spTree>
    <p:extLst>
      <p:ext uri="{BB962C8B-B14F-4D97-AF65-F5344CB8AC3E}">
        <p14:creationId xmlns:p14="http://schemas.microsoft.com/office/powerpoint/2010/main" val="21228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2100" y="4830763"/>
            <a:ext cx="2806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it-IT" sz="24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PCOS patients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17233" y="4611179"/>
            <a:ext cx="375577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Group A (n=15): </a:t>
            </a:r>
            <a:r>
              <a:rPr lang="it-IT" sz="2400" b="1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Inositol</a:t>
            </a:r>
            <a:r>
              <a:rPr lang="it-IT" sz="2400" b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 </a:t>
            </a:r>
            <a:endParaRPr lang="it-IT" sz="1600" b="1" dirty="0">
              <a:solidFill>
                <a:srgbClr val="00009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17233" y="5199583"/>
            <a:ext cx="487780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Group B (n=15): </a:t>
            </a:r>
            <a:r>
              <a:rPr lang="it-IT" sz="2400" b="1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without</a:t>
            </a:r>
            <a:r>
              <a:rPr lang="it-IT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400" b="1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inositol</a:t>
            </a:r>
            <a:endParaRPr lang="it-IT" sz="2400" b="1" dirty="0">
              <a:solidFill>
                <a:srgbClr val="00009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035300" y="4945063"/>
            <a:ext cx="415925" cy="2143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035300" y="5159375"/>
            <a:ext cx="381000" cy="2857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CasellaDiTesto 9"/>
          <p:cNvSpPr txBox="1">
            <a:spLocks noChangeArrowheads="1"/>
          </p:cNvSpPr>
          <p:nvPr/>
        </p:nvSpPr>
        <p:spPr bwMode="auto">
          <a:xfrm>
            <a:off x="6462713" y="6372225"/>
            <a:ext cx="2528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Morgante et al, Fertil Steril 2011</a:t>
            </a:r>
          </a:p>
        </p:txBody>
      </p:sp>
      <p:sp>
        <p:nvSpPr>
          <p:cNvPr id="34824" name="Rettangolo 1"/>
          <p:cNvSpPr>
            <a:spLocks noChangeArrowheads="1"/>
          </p:cNvSpPr>
          <p:nvPr/>
        </p:nvSpPr>
        <p:spPr bwMode="auto">
          <a:xfrm>
            <a:off x="249238" y="2147888"/>
            <a:ext cx="8686800" cy="1568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2060"/>
                </a:solidFill>
                <a:latin typeface="Garamond" pitchFamily="18" charset="0"/>
              </a:rPr>
              <a:t>The study population consisted of clomiphene-failure patients with PCOS, with insulin resistance (evaluated by [Homeostatic Model Assessment] index), attending the infertilty unit of our department </a:t>
            </a:r>
            <a:r>
              <a:rPr lang="it-IT" altLang="it-IT" sz="2400" b="1">
                <a:solidFill>
                  <a:srgbClr val="002060"/>
                </a:solidFill>
                <a:latin typeface="Garamond" pitchFamily="18" charset="0"/>
              </a:rPr>
              <a:t>for treatment of infertility.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37684" y="374047"/>
            <a:ext cx="8715022" cy="12003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role of inositol supplementation in polycystic ovary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syndrome patients, with insulin resistance, undergoing the low-dose gonadotropin ovulation induction regimen</a:t>
            </a:r>
          </a:p>
        </p:txBody>
      </p:sp>
    </p:spTree>
    <p:extLst>
      <p:ext uri="{BB962C8B-B14F-4D97-AF65-F5344CB8AC3E}">
        <p14:creationId xmlns:p14="http://schemas.microsoft.com/office/powerpoint/2010/main" val="35501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3198" y="1881347"/>
            <a:ext cx="8591910" cy="4613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lumMod val="5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" name="CasellaDiTesto 2"/>
          <p:cNvSpPr txBox="1"/>
          <p:nvPr/>
        </p:nvSpPr>
        <p:spPr>
          <a:xfrm>
            <a:off x="237684" y="116632"/>
            <a:ext cx="8715022" cy="12003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role of inositol supplementation in polycystic ovary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syndrome patients, with insulin resistance, undergoing the low-dose gonadotropin ovulation induction regimen</a:t>
            </a:r>
          </a:p>
        </p:txBody>
      </p:sp>
      <p:sp>
        <p:nvSpPr>
          <p:cNvPr id="35846" name="CasellaDiTesto 3"/>
          <p:cNvSpPr txBox="1">
            <a:spLocks noChangeArrowheads="1"/>
          </p:cNvSpPr>
          <p:nvPr/>
        </p:nvSpPr>
        <p:spPr bwMode="auto">
          <a:xfrm>
            <a:off x="6783388" y="650557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solidFill>
                  <a:schemeClr val="bg1"/>
                </a:solidFill>
                <a:latin typeface="Garamond" pitchFamily="18" charset="0"/>
              </a:rPr>
              <a:t>Morgante et al, Fertil Steril 2011</a:t>
            </a:r>
          </a:p>
        </p:txBody>
      </p:sp>
    </p:spTree>
    <p:extLst>
      <p:ext uri="{BB962C8B-B14F-4D97-AF65-F5344CB8AC3E}">
        <p14:creationId xmlns:p14="http://schemas.microsoft.com/office/powerpoint/2010/main" val="26743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83524" y="2074304"/>
            <a:ext cx="8541168" cy="4460795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Inositol nutritional supplementation was demontrated to produce very good clinical results with a significant reduction in cancellation rate (0 vs 40%; p&lt;0.002, respectively) and the consequent improvement in clinical pregnancy rate (33.3% vs 13.3%; p=0.18, </a:t>
            </a:r>
            <a:r>
              <a:rPr lang="it-IT" sz="32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respectively).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7684" y="305403"/>
            <a:ext cx="8715022" cy="12003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role of inositol supplementation in polycystic ovary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syndrome patients, with insulin resistance, undergoing the low-dose gonadotropin ovulation induction regimen</a:t>
            </a:r>
          </a:p>
        </p:txBody>
      </p:sp>
      <p:sp>
        <p:nvSpPr>
          <p:cNvPr id="36872" name="CasellaDiTesto 3"/>
          <p:cNvSpPr txBox="1">
            <a:spLocks noChangeArrowheads="1"/>
          </p:cNvSpPr>
          <p:nvPr/>
        </p:nvSpPr>
        <p:spPr bwMode="auto">
          <a:xfrm>
            <a:off x="6783388" y="637222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solidFill>
                  <a:schemeClr val="bg1"/>
                </a:solidFill>
                <a:latin typeface="Garamond" pitchFamily="18" charset="0"/>
              </a:rPr>
              <a:t>Morgante et al, Fertil Steril 2011</a:t>
            </a:r>
          </a:p>
        </p:txBody>
      </p:sp>
    </p:spTree>
    <p:extLst>
      <p:ext uri="{BB962C8B-B14F-4D97-AF65-F5344CB8AC3E}">
        <p14:creationId xmlns:p14="http://schemas.microsoft.com/office/powerpoint/2010/main" val="27185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o 3"/>
          <p:cNvGrpSpPr>
            <a:grpSpLocks/>
          </p:cNvGrpSpPr>
          <p:nvPr/>
        </p:nvGrpSpPr>
        <p:grpSpPr bwMode="auto">
          <a:xfrm>
            <a:off x="134938" y="42863"/>
            <a:ext cx="8901112" cy="688975"/>
            <a:chOff x="134936" y="72921"/>
            <a:chExt cx="8900925" cy="689176"/>
          </a:xfrm>
        </p:grpSpPr>
        <p:sp>
          <p:nvSpPr>
            <p:cNvPr id="5" name="Titel 1"/>
            <p:cNvSpPr txBox="1">
              <a:spLocks/>
            </p:cNvSpPr>
            <p:nvPr/>
          </p:nvSpPr>
          <p:spPr>
            <a:xfrm>
              <a:off x="134936" y="72921"/>
              <a:ext cx="8900925" cy="485917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 dirty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Ruolo degli integratori</a:t>
              </a:r>
              <a:endPara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902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ounded Rectangle 5"/>
          <p:cNvSpPr/>
          <p:nvPr/>
        </p:nvSpPr>
        <p:spPr>
          <a:xfrm>
            <a:off x="1596040" y="1649852"/>
            <a:ext cx="5985164" cy="947648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Correggere le alterazioni dismetaboliche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82190" y="2829282"/>
            <a:ext cx="5985164" cy="1376977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Migliorare la fertilità in associazione alle gonadotropine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15440" y="4478936"/>
            <a:ext cx="5985164" cy="1383982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Aumentare le possibilità di  l’attecchimento della camera gestazionale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376516" y="4769481"/>
            <a:ext cx="1011219" cy="80289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501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36" descr="Impianto dell'embrione nell'endometri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7298" r="51832"/>
          <a:stretch/>
        </p:blipFill>
        <p:spPr bwMode="auto">
          <a:xfrm>
            <a:off x="5831983" y="1255337"/>
            <a:ext cx="3128795" cy="473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7" name="Picture 1041" descr="Blastociti nell'uter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17291"/>
          <a:stretch/>
        </p:blipFill>
        <p:spPr bwMode="auto">
          <a:xfrm>
            <a:off x="141120" y="1160141"/>
            <a:ext cx="4709808" cy="489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CasellaDiTesto 3"/>
          <p:cNvSpPr txBox="1"/>
          <p:nvPr/>
        </p:nvSpPr>
        <p:spPr>
          <a:xfrm>
            <a:off x="560404" y="1775626"/>
            <a:ext cx="4061205" cy="83099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it-IT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Tasso di abortività nella popolazione normale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06748" y="1860282"/>
            <a:ext cx="1896419" cy="523220"/>
          </a:xfrm>
          <a:prstGeom prst="rect">
            <a:avLst/>
          </a:prstGeom>
          <a:solidFill>
            <a:srgbClr val="FF7C80">
              <a:alpha val="83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10-15%</a:t>
            </a:r>
          </a:p>
        </p:txBody>
      </p:sp>
      <p:sp>
        <p:nvSpPr>
          <p:cNvPr id="6" name="Freccia giù 17"/>
          <p:cNvSpPr>
            <a:spLocks noChangeArrowheads="1"/>
          </p:cNvSpPr>
          <p:nvPr/>
        </p:nvSpPr>
        <p:spPr bwMode="auto">
          <a:xfrm rot="16200000">
            <a:off x="5025720" y="1768661"/>
            <a:ext cx="560388" cy="609600"/>
          </a:xfrm>
          <a:prstGeom prst="downArrow">
            <a:avLst>
              <a:gd name="adj1" fmla="val 50000"/>
              <a:gd name="adj2" fmla="val 5004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>
              <a:defRPr/>
            </a:pPr>
            <a:endParaRPr lang="it-IT" sz="20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8925" name="Gruppo 3"/>
          <p:cNvGrpSpPr>
            <a:grpSpLocks/>
          </p:cNvGrpSpPr>
          <p:nvPr/>
        </p:nvGrpSpPr>
        <p:grpSpPr bwMode="auto">
          <a:xfrm>
            <a:off x="134938" y="42863"/>
            <a:ext cx="8901112" cy="688975"/>
            <a:chOff x="134936" y="72921"/>
            <a:chExt cx="8900925" cy="689176"/>
          </a:xfrm>
        </p:grpSpPr>
        <p:sp>
          <p:nvSpPr>
            <p:cNvPr id="8" name="Titel 1"/>
            <p:cNvSpPr txBox="1">
              <a:spLocks/>
            </p:cNvSpPr>
            <p:nvPr/>
          </p:nvSpPr>
          <p:spPr>
            <a:xfrm>
              <a:off x="134936" y="72921"/>
              <a:ext cx="8900925" cy="485917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 dirty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PCOS e </a:t>
              </a:r>
              <a:r>
                <a:rPr lang="it-IT" sz="2800" b="1" dirty="0" err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</a:t>
              </a:r>
              <a:endPara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46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CasellaDiTesto 9"/>
          <p:cNvSpPr txBox="1"/>
          <p:nvPr/>
        </p:nvSpPr>
        <p:spPr>
          <a:xfrm>
            <a:off x="560404" y="3145266"/>
            <a:ext cx="4061205" cy="83099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it-IT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Tasso di abortività nelle donne con PCOS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506748" y="3229922"/>
            <a:ext cx="1896419" cy="523220"/>
          </a:xfrm>
          <a:prstGeom prst="rect">
            <a:avLst/>
          </a:prstGeom>
          <a:solidFill>
            <a:srgbClr val="FF7C80">
              <a:alpha val="83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30-50%</a:t>
            </a:r>
          </a:p>
        </p:txBody>
      </p:sp>
      <p:sp>
        <p:nvSpPr>
          <p:cNvPr id="12" name="Freccia giù 17"/>
          <p:cNvSpPr>
            <a:spLocks noChangeArrowheads="1"/>
          </p:cNvSpPr>
          <p:nvPr/>
        </p:nvSpPr>
        <p:spPr bwMode="auto">
          <a:xfrm rot="16200000">
            <a:off x="5025720" y="3138301"/>
            <a:ext cx="560388" cy="609600"/>
          </a:xfrm>
          <a:prstGeom prst="downArrow">
            <a:avLst>
              <a:gd name="adj1" fmla="val 50000"/>
              <a:gd name="adj2" fmla="val 5004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>
              <a:defRPr/>
            </a:pPr>
            <a:endParaRPr lang="it-IT" sz="20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0404" y="4550187"/>
            <a:ext cx="4061205" cy="83099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PCOS nelle donne con aborto ricorrente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506748" y="4634843"/>
            <a:ext cx="1896419" cy="523220"/>
          </a:xfrm>
          <a:prstGeom prst="rect">
            <a:avLst/>
          </a:prstGeom>
          <a:solidFill>
            <a:srgbClr val="FF7C80">
              <a:alpha val="83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56%</a:t>
            </a:r>
          </a:p>
        </p:txBody>
      </p:sp>
      <p:sp>
        <p:nvSpPr>
          <p:cNvPr id="15" name="Freccia giù 17"/>
          <p:cNvSpPr>
            <a:spLocks noChangeArrowheads="1"/>
          </p:cNvSpPr>
          <p:nvPr/>
        </p:nvSpPr>
        <p:spPr bwMode="auto">
          <a:xfrm rot="16200000">
            <a:off x="5025720" y="4543222"/>
            <a:ext cx="560388" cy="609600"/>
          </a:xfrm>
          <a:prstGeom prst="downArrow">
            <a:avLst>
              <a:gd name="adj1" fmla="val 50000"/>
              <a:gd name="adj2" fmla="val 5004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>
              <a:defRPr/>
            </a:pPr>
            <a:endParaRPr lang="it-IT" sz="20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4" name="Rectangle 1027"/>
          <p:cNvSpPr>
            <a:spLocks noChangeArrowheads="1"/>
          </p:cNvSpPr>
          <p:nvPr/>
        </p:nvSpPr>
        <p:spPr bwMode="auto">
          <a:xfrm>
            <a:off x="4675188" y="6402388"/>
            <a:ext cx="4286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>
                <a:latin typeface="Arial" pitchFamily="34" charset="0"/>
                <a:cs typeface="Arial" pitchFamily="34" charset="0"/>
              </a:rPr>
              <a:t>Giudice LC, Best Pract Res Clin Endocrinol Metab 2006</a:t>
            </a:r>
          </a:p>
        </p:txBody>
      </p:sp>
    </p:spTree>
    <p:extLst>
      <p:ext uri="{BB962C8B-B14F-4D97-AF65-F5344CB8AC3E}">
        <p14:creationId xmlns:p14="http://schemas.microsoft.com/office/powerpoint/2010/main" val="306465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uppo 3"/>
          <p:cNvGrpSpPr>
            <a:grpSpLocks/>
          </p:cNvGrpSpPr>
          <p:nvPr/>
        </p:nvGrpSpPr>
        <p:grpSpPr bwMode="auto">
          <a:xfrm>
            <a:off x="134938" y="42863"/>
            <a:ext cx="8901112" cy="635000"/>
            <a:chOff x="134936" y="126672"/>
            <a:chExt cx="8900925" cy="635425"/>
          </a:xfrm>
        </p:grpSpPr>
        <p:sp>
          <p:nvSpPr>
            <p:cNvPr id="5" name="Titel 1"/>
            <p:cNvSpPr txBox="1">
              <a:spLocks/>
            </p:cNvSpPr>
            <p:nvPr/>
          </p:nvSpPr>
          <p:spPr>
            <a:xfrm>
              <a:off x="134936" y="126672"/>
              <a:ext cx="8900925" cy="486100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PCOS e abortività</a:t>
              </a:r>
              <a:endParaRPr lang="it-IT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950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Ovale 6"/>
          <p:cNvSpPr/>
          <p:nvPr/>
        </p:nvSpPr>
        <p:spPr>
          <a:xfrm>
            <a:off x="5595938" y="1443038"/>
            <a:ext cx="2887662" cy="2106612"/>
          </a:xfrm>
          <a:prstGeom prst="ellipse">
            <a:avLst/>
          </a:prstGeom>
          <a:solidFill>
            <a:srgbClr val="99FF99">
              <a:alpha val="50196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kern="0" dirty="0">
              <a:solidFill>
                <a:srgbClr val="00007D">
                  <a:lumMod val="50000"/>
                </a:srgbClr>
              </a:solidFill>
              <a:latin typeface="Arial"/>
              <a:ea typeface="Dotum" pitchFamily="34" charset="-127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endocrine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</a:t>
            </a:r>
          </a:p>
        </p:txBody>
      </p:sp>
      <p:sp>
        <p:nvSpPr>
          <p:cNvPr id="8" name="Ovale 7"/>
          <p:cNvSpPr/>
          <p:nvPr/>
        </p:nvSpPr>
        <p:spPr>
          <a:xfrm>
            <a:off x="5470525" y="3311525"/>
            <a:ext cx="2887663" cy="2105025"/>
          </a:xfrm>
          <a:prstGeom prst="ellipse">
            <a:avLst/>
          </a:prstGeom>
          <a:solidFill>
            <a:srgbClr val="9999FF">
              <a:alpha val="50196"/>
            </a:srgbClr>
          </a:solidFill>
          <a:ln w="25400" cap="flat" cmpd="sng" algn="ctr">
            <a:solidFill>
              <a:srgbClr val="2D2DB9">
                <a:lumMod val="75000"/>
              </a:srgbClr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genetiche</a:t>
            </a:r>
          </a:p>
        </p:txBody>
      </p:sp>
      <p:sp>
        <p:nvSpPr>
          <p:cNvPr id="9" name="Ovale 8"/>
          <p:cNvSpPr/>
          <p:nvPr/>
        </p:nvSpPr>
        <p:spPr>
          <a:xfrm>
            <a:off x="519113" y="1443038"/>
            <a:ext cx="2814637" cy="2106612"/>
          </a:xfrm>
          <a:prstGeom prst="ellipse">
            <a:avLst/>
          </a:prstGeom>
          <a:solidFill>
            <a:srgbClr val="FFFF99">
              <a:alpha val="50196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ematologiche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(</a:t>
            </a:r>
            <a:r>
              <a:rPr lang="it-IT" sz="2200" i="1" kern="0" dirty="0" err="1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trombofilia</a:t>
            </a:r>
            <a:r>
              <a:rPr lang="it-IT" sz="2200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)</a:t>
            </a:r>
          </a:p>
        </p:txBody>
      </p:sp>
      <p:sp>
        <p:nvSpPr>
          <p:cNvPr id="10" name="Ovale 9"/>
          <p:cNvSpPr/>
          <p:nvPr/>
        </p:nvSpPr>
        <p:spPr>
          <a:xfrm>
            <a:off x="2994025" y="746125"/>
            <a:ext cx="3101975" cy="2105025"/>
          </a:xfrm>
          <a:prstGeom prst="ellipse">
            <a:avLst/>
          </a:prstGeom>
          <a:solidFill>
            <a:srgbClr val="7030A0">
              <a:alpha val="27843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ginecologiche</a:t>
            </a:r>
          </a:p>
        </p:txBody>
      </p:sp>
      <p:sp>
        <p:nvSpPr>
          <p:cNvPr id="11" name="Ovale 10"/>
          <p:cNvSpPr/>
          <p:nvPr/>
        </p:nvSpPr>
        <p:spPr>
          <a:xfrm>
            <a:off x="2994025" y="4524375"/>
            <a:ext cx="3408363" cy="2106613"/>
          </a:xfrm>
          <a:prstGeom prst="ellipse">
            <a:avLst/>
          </a:prstGeom>
          <a:solidFill>
            <a:srgbClr val="FFCCFF">
              <a:alpha val="50196"/>
            </a:srgbClr>
          </a:solidFill>
          <a:ln w="25400" cap="flat" cmpd="sng" algn="ctr">
            <a:solidFill>
              <a:srgbClr val="FF6699"/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autoimmunitarie</a:t>
            </a:r>
          </a:p>
        </p:txBody>
      </p:sp>
      <p:sp>
        <p:nvSpPr>
          <p:cNvPr id="12" name="Ovale 11"/>
          <p:cNvSpPr/>
          <p:nvPr/>
        </p:nvSpPr>
        <p:spPr>
          <a:xfrm>
            <a:off x="1014413" y="3311525"/>
            <a:ext cx="2887662" cy="2105025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Arial"/>
                <a:ea typeface="Dotum" pitchFamily="34" charset="-127"/>
                <a:cs typeface="Arial"/>
              </a:rPr>
              <a:t>Cause infettive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9853" y="2995266"/>
            <a:ext cx="8172450" cy="108331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it-IT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metà dei casi </a:t>
            </a:r>
          </a:p>
          <a:p>
            <a:pPr algn="ctr">
              <a:defRPr/>
            </a:pPr>
            <a:r>
              <a:rPr lang="it-IT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 un</a:t>
            </a:r>
            <a:r>
              <a:rPr lang="it-IT" altLang="it-IT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sz="3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eziologia inspiegata</a:t>
            </a:r>
          </a:p>
        </p:txBody>
      </p:sp>
      <p:sp>
        <p:nvSpPr>
          <p:cNvPr id="39948" name="Text Box 81"/>
          <p:cNvSpPr txBox="1">
            <a:spLocks noChangeArrowheads="1"/>
          </p:cNvSpPr>
          <p:nvPr/>
        </p:nvSpPr>
        <p:spPr bwMode="auto">
          <a:xfrm>
            <a:off x="5899150" y="6561138"/>
            <a:ext cx="3198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 Kwak-Kim, J Obstet Gynecol Res  2009</a:t>
            </a:r>
            <a:endParaRPr lang="it-IT" altLang="it-IT" sz="12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0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Connettore 2 39"/>
          <p:cNvCxnSpPr>
            <a:cxnSpLocks noChangeShapeType="1"/>
          </p:cNvCxnSpPr>
          <p:nvPr/>
        </p:nvCxnSpPr>
        <p:spPr bwMode="auto">
          <a:xfrm flipH="1">
            <a:off x="4583113" y="5024438"/>
            <a:ext cx="0" cy="895350"/>
          </a:xfrm>
          <a:prstGeom prst="straightConnector1">
            <a:avLst/>
          </a:prstGeom>
          <a:noFill/>
          <a:ln w="57150">
            <a:solidFill>
              <a:srgbClr val="E21C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63" name="Gruppo 3"/>
          <p:cNvGrpSpPr>
            <a:grpSpLocks/>
          </p:cNvGrpSpPr>
          <p:nvPr/>
        </p:nvGrpSpPr>
        <p:grpSpPr bwMode="auto">
          <a:xfrm>
            <a:off x="134938" y="42863"/>
            <a:ext cx="8901112" cy="1452562"/>
            <a:chOff x="134936" y="72921"/>
            <a:chExt cx="8900925" cy="1453736"/>
          </a:xfrm>
        </p:grpSpPr>
        <p:sp>
          <p:nvSpPr>
            <p:cNvPr id="40982" name="Titel 1"/>
            <p:cNvSpPr txBox="1">
              <a:spLocks/>
            </p:cNvSpPr>
            <p:nvPr/>
          </p:nvSpPr>
          <p:spPr bwMode="auto">
            <a:xfrm>
              <a:off x="134936" y="72921"/>
              <a:ext cx="8900925" cy="145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La gravidanza induce un processo infiammatorio che è fondamentale per l’impianto: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 se tale processo è incontrollato, può alterarlo</a:t>
              </a:r>
            </a:p>
          </p:txBody>
        </p:sp>
        <p:cxnSp>
          <p:nvCxnSpPr>
            <p:cNvPr id="40983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152665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ettangolo arrotondato 4"/>
          <p:cNvSpPr/>
          <p:nvPr/>
        </p:nvSpPr>
        <p:spPr bwMode="auto">
          <a:xfrm>
            <a:off x="1529559" y="4581299"/>
            <a:ext cx="5803527" cy="585939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Alterazioni coagulazione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2852667" y="5938437"/>
            <a:ext cx="3460952" cy="52322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it-IT" altLang="it-IT" sz="2800" b="1">
                <a:solidFill>
                  <a:srgbClr val="FFFFFF"/>
                </a:solidFill>
                <a:latin typeface="Arial" pitchFamily="34" charset="0"/>
              </a:rPr>
              <a:t>Abortività ripetuta</a:t>
            </a: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529559" y="3821383"/>
            <a:ext cx="5803527" cy="585939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Processo infiammatorio cronico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286170" y="1700808"/>
            <a:ext cx="4220996" cy="1340235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10" tIns="45706" rIns="91410" bIns="45706" anchor="ctr"/>
          <a:lstStyle/>
          <a:p>
            <a:pPr algn="ctr" defTabSz="449124">
              <a:buClr>
                <a:srgbClr val="000000"/>
              </a:buClr>
              <a:buSzPct val="100000"/>
              <a:defRPr/>
            </a:pPr>
            <a:r>
              <a:rPr kumimoji="1" lang="it-IT" sz="2800" b="1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Patologie autoimmunitarie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4753180" y="1736584"/>
            <a:ext cx="4071812" cy="1340235"/>
          </a:xfrm>
          <a:prstGeom prst="ellipse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10" tIns="45706" rIns="91410" bIns="45706" anchor="ctr"/>
          <a:lstStyle/>
          <a:p>
            <a:pPr algn="ctr" defTabSz="449124">
              <a:buClr>
                <a:srgbClr val="000000"/>
              </a:buClr>
              <a:buSzPct val="100000"/>
              <a:defRPr/>
            </a:pPr>
            <a:r>
              <a:rPr kumimoji="1" lang="it-IT" sz="2800" b="1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 pitchFamily="34" charset="-128"/>
                <a:cs typeface="ＭＳ Ｐゴシック" charset="0"/>
              </a:rPr>
              <a:t>Patologie metaboliche</a:t>
            </a:r>
          </a:p>
        </p:txBody>
      </p:sp>
      <p:cxnSp>
        <p:nvCxnSpPr>
          <p:cNvPr id="40979" name="Connettore 2 39"/>
          <p:cNvCxnSpPr>
            <a:cxnSpLocks noChangeShapeType="1"/>
          </p:cNvCxnSpPr>
          <p:nvPr/>
        </p:nvCxnSpPr>
        <p:spPr bwMode="auto">
          <a:xfrm>
            <a:off x="3076575" y="3076575"/>
            <a:ext cx="1430338" cy="744538"/>
          </a:xfrm>
          <a:prstGeom prst="straightConnector1">
            <a:avLst/>
          </a:prstGeom>
          <a:noFill/>
          <a:ln w="5715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Connettore 2 39"/>
          <p:cNvCxnSpPr>
            <a:cxnSpLocks noChangeShapeType="1"/>
          </p:cNvCxnSpPr>
          <p:nvPr/>
        </p:nvCxnSpPr>
        <p:spPr bwMode="auto">
          <a:xfrm flipH="1">
            <a:off x="4430713" y="3041650"/>
            <a:ext cx="1274762" cy="779463"/>
          </a:xfrm>
          <a:prstGeom prst="straightConnector1">
            <a:avLst/>
          </a:prstGeom>
          <a:noFill/>
          <a:ln w="5715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1" name="Text Box 81"/>
          <p:cNvSpPr txBox="1">
            <a:spLocks noChangeArrowheads="1"/>
          </p:cNvSpPr>
          <p:nvPr/>
        </p:nvSpPr>
        <p:spPr bwMode="auto">
          <a:xfrm>
            <a:off x="6019800" y="6572250"/>
            <a:ext cx="3198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200" b="1" i="1">
                <a:latin typeface="Arial" pitchFamily="34" charset="0"/>
                <a:cs typeface="Arial" pitchFamily="34" charset="0"/>
              </a:rPr>
              <a:t>J Kwak-Kim, J Obstet Gynecol Res  2009</a:t>
            </a:r>
            <a:endParaRPr lang="it-IT" altLang="it-IT" sz="1200" b="1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9082088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2202467" y="4277101"/>
            <a:ext cx="1584000" cy="46166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PCOS</a:t>
            </a: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2182500" y="4778555"/>
            <a:ext cx="1609242" cy="46166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Obesità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914659" y="4348310"/>
            <a:ext cx="3007063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mtClean="0">
                <a:solidFill>
                  <a:schemeClr val="bg1"/>
                </a:solidFill>
                <a:latin typeface="Arial"/>
                <a:cs typeface="Arial"/>
              </a:rPr>
              <a:t>Diabete scompensato</a:t>
            </a:r>
          </a:p>
        </p:txBody>
      </p:sp>
      <p:sp>
        <p:nvSpPr>
          <p:cNvPr id="41996" name="Text Box 81"/>
          <p:cNvSpPr txBox="1">
            <a:spLocks noChangeArrowheads="1"/>
          </p:cNvSpPr>
          <p:nvPr/>
        </p:nvSpPr>
        <p:spPr bwMode="auto">
          <a:xfrm>
            <a:off x="5945188" y="6454775"/>
            <a:ext cx="319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 Kwak-Kim, J Obstet Gynecol Res  2009</a:t>
            </a:r>
            <a:endParaRPr lang="it-IT" altLang="it-IT" sz="12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75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po 3"/>
          <p:cNvGrpSpPr>
            <a:grpSpLocks/>
          </p:cNvGrpSpPr>
          <p:nvPr/>
        </p:nvGrpSpPr>
        <p:grpSpPr bwMode="auto">
          <a:xfrm>
            <a:off x="134938" y="206375"/>
            <a:ext cx="8901112" cy="720725"/>
            <a:chOff x="134934" y="206912"/>
            <a:chExt cx="8900927" cy="720044"/>
          </a:xfrm>
        </p:grpSpPr>
        <p:sp>
          <p:nvSpPr>
            <p:cNvPr id="6" name="Titel 1"/>
            <p:cNvSpPr txBox="1">
              <a:spLocks/>
            </p:cNvSpPr>
            <p:nvPr/>
          </p:nvSpPr>
          <p:spPr>
            <a:xfrm>
              <a:off x="134934" y="206912"/>
              <a:ext cx="8900927" cy="485316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eaLnBrk="0" hangingPunct="0">
                <a:defRPr/>
              </a:pPr>
              <a:r>
                <a:rPr lang="en-GB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 ripetuta e PCOS</a:t>
              </a: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034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26956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293540" y="4381232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3- </a:t>
            </a:r>
            <a:r>
              <a:rPr lang="it-IT" b="1" i="1" dirty="0" err="1" smtClean="0">
                <a:solidFill>
                  <a:srgbClr val="002060"/>
                </a:solidFill>
                <a:ea typeface="+mn-ea"/>
              </a:rPr>
              <a:t>Low</a:t>
            </a: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-grade </a:t>
            </a:r>
            <a:r>
              <a:rPr lang="it-IT" b="1" i="1" dirty="0" err="1" smtClean="0">
                <a:solidFill>
                  <a:srgbClr val="002060"/>
                </a:solidFill>
                <a:ea typeface="+mn-ea"/>
              </a:rPr>
              <a:t>chronic</a:t>
            </a: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ea typeface="+mn-ea"/>
              </a:rPr>
              <a:t>inflammation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09369" y="4370750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93540" y="1722016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1</a:t>
            </a:r>
            <a:r>
              <a:rPr lang="it-IT" altLang="it-IT" sz="2400" b="1" i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-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Poor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oocyte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and 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embryo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endParaRPr lang="it-IT" altLang="it-IT" sz="2400" b="1" i="1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293540" y="3068960"/>
            <a:ext cx="6536900" cy="62686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2-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Endometrial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disfunction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06241" y="3054788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grpSp>
        <p:nvGrpSpPr>
          <p:cNvPr id="43026" name="Gruppo 1"/>
          <p:cNvGrpSpPr>
            <a:grpSpLocks/>
          </p:cNvGrpSpPr>
          <p:nvPr/>
        </p:nvGrpSpPr>
        <p:grpSpPr bwMode="auto">
          <a:xfrm>
            <a:off x="1360488" y="5599113"/>
            <a:ext cx="6535737" cy="627062"/>
            <a:chOff x="1359876" y="5566400"/>
            <a:chExt cx="6536900" cy="626864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59876" y="5566400"/>
              <a:ext cx="6536900" cy="626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4-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Alteration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of uterine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vascular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function</a:t>
              </a:r>
              <a:endParaRPr lang="it-IT" b="1" i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359876" y="5566400"/>
              <a:ext cx="6536900" cy="626864"/>
            </a:xfrm>
            <a:prstGeom prst="rect">
              <a:avLst/>
            </a:prstGeom>
            <a:solidFill>
              <a:schemeClr val="accent1">
                <a:lumMod val="75000"/>
                <a:alpha val="85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it-IT" b="1" i="1" dirty="0" smtClean="0">
                <a:solidFill>
                  <a:srgbClr val="00206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75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cermer.it/images/img/crio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66128" y="4344999"/>
            <a:ext cx="2637724" cy="206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20" name="Picture 4" descr="http://4.bp.blogspot.com/_TC1fqPuGIys/R-kOOhcGNVI/AAAAAAAAANg/96S95lmkTJk/s200/embrione2_17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34937" y="4344999"/>
            <a:ext cx="2717997" cy="217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grpSp>
        <p:nvGrpSpPr>
          <p:cNvPr id="44036" name="Gruppo 3"/>
          <p:cNvGrpSpPr>
            <a:grpSpLocks/>
          </p:cNvGrpSpPr>
          <p:nvPr/>
        </p:nvGrpSpPr>
        <p:grpSpPr bwMode="auto">
          <a:xfrm>
            <a:off x="134938" y="96838"/>
            <a:ext cx="8901112" cy="1022350"/>
            <a:chOff x="134936" y="90110"/>
            <a:chExt cx="8900925" cy="1024901"/>
          </a:xfrm>
        </p:grpSpPr>
        <p:sp>
          <p:nvSpPr>
            <p:cNvPr id="44051" name="Titel 1"/>
            <p:cNvSpPr txBox="1">
              <a:spLocks/>
            </p:cNvSpPr>
            <p:nvPr/>
          </p:nvSpPr>
          <p:spPr bwMode="auto">
            <a:xfrm>
              <a:off x="134936" y="90110"/>
              <a:ext cx="8900925" cy="48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PCOS patients </a:t>
              </a:r>
            </a:p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show a low oocyte developmental competence</a:t>
              </a:r>
            </a:p>
          </p:txBody>
        </p:sp>
        <p:cxnSp>
          <p:nvCxnSpPr>
            <p:cNvPr id="44052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1115011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7" name="Rettangolo arrotondato 5"/>
          <p:cNvSpPr>
            <a:spLocks noChangeArrowheads="1"/>
          </p:cNvSpPr>
          <p:nvPr/>
        </p:nvSpPr>
        <p:spPr bwMode="auto">
          <a:xfrm>
            <a:off x="398463" y="2428875"/>
            <a:ext cx="3087687" cy="388938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2200" b="1" i="1">
                <a:solidFill>
                  <a:srgbClr val="16165D"/>
                </a:solidFill>
                <a:latin typeface="Arial" pitchFamily="34" charset="0"/>
                <a:cs typeface="Arial" pitchFamily="34" charset="0"/>
              </a:rPr>
              <a:t>Hyperandrogenemia</a:t>
            </a:r>
          </a:p>
        </p:txBody>
      </p:sp>
      <p:sp>
        <p:nvSpPr>
          <p:cNvPr id="44038" name="Rettangolo arrotondato 6"/>
          <p:cNvSpPr>
            <a:spLocks noChangeArrowheads="1"/>
          </p:cNvSpPr>
          <p:nvPr/>
        </p:nvSpPr>
        <p:spPr bwMode="auto">
          <a:xfrm>
            <a:off x="3090863" y="1533525"/>
            <a:ext cx="3087687" cy="388938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2200" b="1" i="1">
                <a:solidFill>
                  <a:srgbClr val="16165D"/>
                </a:solidFill>
                <a:latin typeface="Arial" pitchFamily="34" charset="0"/>
                <a:cs typeface="Arial" pitchFamily="34" charset="0"/>
              </a:rPr>
              <a:t>Hyperinsulinemism</a:t>
            </a:r>
          </a:p>
        </p:txBody>
      </p:sp>
      <p:sp>
        <p:nvSpPr>
          <p:cNvPr id="44039" name="Rettangolo arrotondato 7"/>
          <p:cNvSpPr>
            <a:spLocks noChangeArrowheads="1"/>
          </p:cNvSpPr>
          <p:nvPr/>
        </p:nvSpPr>
        <p:spPr bwMode="auto">
          <a:xfrm>
            <a:off x="5881688" y="2228850"/>
            <a:ext cx="3087687" cy="9112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2200" b="1" i="1">
                <a:solidFill>
                  <a:srgbClr val="16165D"/>
                </a:solidFill>
                <a:latin typeface="Arial" pitchFamily="34" charset="0"/>
                <a:cs typeface="Arial" pitchFamily="34" charset="0"/>
              </a:rPr>
              <a:t>Aberrrant ovarian growth factors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273425" y="2879725"/>
            <a:ext cx="427038" cy="520700"/>
          </a:xfrm>
          <a:prstGeom prst="straightConnector1">
            <a:avLst/>
          </a:prstGeom>
          <a:ln w="38100">
            <a:solidFill>
              <a:srgbClr val="E21C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575175" y="1908175"/>
            <a:ext cx="0" cy="1492250"/>
          </a:xfrm>
          <a:prstGeom prst="straightConnector1">
            <a:avLst/>
          </a:prstGeom>
          <a:ln w="38100">
            <a:solidFill>
              <a:srgbClr val="E21C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372100" y="2817813"/>
            <a:ext cx="509588" cy="582612"/>
          </a:xfrm>
          <a:prstGeom prst="straightConnector1">
            <a:avLst/>
          </a:prstGeom>
          <a:ln w="38100">
            <a:solidFill>
              <a:srgbClr val="E21C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717675" y="3475038"/>
            <a:ext cx="5715000" cy="579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 err="1">
                <a:solidFill>
                  <a:srgbClr val="002060"/>
                </a:solidFill>
                <a:latin typeface="Arial"/>
                <a:ea typeface="ＭＳ Ｐゴシック" pitchFamily="34" charset="-128"/>
                <a:cs typeface="Arial"/>
              </a:rPr>
              <a:t>Abnormal</a:t>
            </a:r>
            <a:r>
              <a:rPr lang="it-IT" sz="2800" b="1" i="1" dirty="0">
                <a:solidFill>
                  <a:srgbClr val="002060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800" b="1" i="1" dirty="0" err="1">
                <a:solidFill>
                  <a:srgbClr val="002060"/>
                </a:solidFill>
                <a:latin typeface="Arial"/>
                <a:ea typeface="ＭＳ Ｐゴシック" pitchFamily="34" charset="-128"/>
                <a:cs typeface="Arial"/>
              </a:rPr>
              <a:t>follicle</a:t>
            </a:r>
            <a:r>
              <a:rPr lang="it-IT" sz="2800" b="1" i="1" dirty="0">
                <a:solidFill>
                  <a:srgbClr val="002060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800" b="1" i="1" dirty="0" err="1">
                <a:solidFill>
                  <a:srgbClr val="002060"/>
                </a:solidFill>
                <a:latin typeface="Arial"/>
                <a:ea typeface="ＭＳ Ｐゴシック" pitchFamily="34" charset="-128"/>
                <a:cs typeface="Arial"/>
              </a:rPr>
              <a:t>development</a:t>
            </a:r>
            <a:endParaRPr lang="it-IT" sz="2800" b="1" i="1" dirty="0">
              <a:solidFill>
                <a:srgbClr val="00206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6" name="Ovale 15"/>
          <p:cNvSpPr>
            <a:spLocks noChangeArrowheads="1"/>
          </p:cNvSpPr>
          <p:nvPr/>
        </p:nvSpPr>
        <p:spPr bwMode="auto">
          <a:xfrm>
            <a:off x="2166782" y="4445271"/>
            <a:ext cx="4734035" cy="818866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u="sng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Poor</a:t>
            </a:r>
            <a:r>
              <a:rPr lang="it-IT" sz="2400" b="1" u="sng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 </a:t>
            </a:r>
            <a:r>
              <a:rPr lang="it-IT" sz="2400" b="1" u="sng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oocyte</a:t>
            </a:r>
            <a:r>
              <a:rPr lang="it-IT" sz="2400" b="1" u="sng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 </a:t>
            </a:r>
            <a:r>
              <a:rPr lang="it-IT" sz="2400" b="1" u="sng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quality</a:t>
            </a:r>
            <a:endParaRPr lang="it-IT" sz="2400" b="1" u="sng" kern="0" dirty="0" smtClean="0">
              <a:solidFill>
                <a:srgbClr val="2D2DB9">
                  <a:lumMod val="50000"/>
                </a:srgbClr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17" name="Ovale 16"/>
          <p:cNvSpPr>
            <a:spLocks noChangeArrowheads="1"/>
          </p:cNvSpPr>
          <p:nvPr/>
        </p:nvSpPr>
        <p:spPr bwMode="auto">
          <a:xfrm>
            <a:off x="2166782" y="5416537"/>
            <a:ext cx="4734035" cy="818866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000" b="1" u="sng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Low</a:t>
            </a:r>
            <a:r>
              <a:rPr lang="it-IT" sz="2000" b="1" u="sng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 </a:t>
            </a:r>
            <a:r>
              <a:rPr lang="it-IT" sz="2000" b="1" u="sng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fertilization</a:t>
            </a:r>
            <a:r>
              <a:rPr lang="it-IT" sz="2000" b="1" u="sng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 rate</a:t>
            </a:r>
          </a:p>
        </p:txBody>
      </p:sp>
      <p:sp>
        <p:nvSpPr>
          <p:cNvPr id="44050" name="CasellaDiTesto 17"/>
          <p:cNvSpPr txBox="1">
            <a:spLocks noChangeArrowheads="1"/>
          </p:cNvSpPr>
          <p:nvPr/>
        </p:nvSpPr>
        <p:spPr bwMode="auto">
          <a:xfrm>
            <a:off x="5881688" y="6518275"/>
            <a:ext cx="3213100" cy="276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i="1">
                <a:latin typeface="Arial" pitchFamily="34" charset="0"/>
                <a:cs typeface="Arial" pitchFamily="34" charset="0"/>
              </a:rPr>
              <a:t>Dumesic et al, Obstet Gynecol Surv 2008</a:t>
            </a:r>
          </a:p>
        </p:txBody>
      </p:sp>
    </p:spTree>
    <p:extLst>
      <p:ext uri="{BB962C8B-B14F-4D97-AF65-F5344CB8AC3E}">
        <p14:creationId xmlns:p14="http://schemas.microsoft.com/office/powerpoint/2010/main" val="745520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po 3"/>
          <p:cNvGrpSpPr>
            <a:grpSpLocks/>
          </p:cNvGrpSpPr>
          <p:nvPr/>
        </p:nvGrpSpPr>
        <p:grpSpPr bwMode="auto">
          <a:xfrm>
            <a:off x="134938" y="42863"/>
            <a:ext cx="8901112" cy="688975"/>
            <a:chOff x="134936" y="72921"/>
            <a:chExt cx="8900925" cy="689176"/>
          </a:xfrm>
        </p:grpSpPr>
        <p:sp>
          <p:nvSpPr>
            <p:cNvPr id="5" name="Titel 1"/>
            <p:cNvSpPr txBox="1">
              <a:spLocks/>
            </p:cNvSpPr>
            <p:nvPr/>
          </p:nvSpPr>
          <p:spPr>
            <a:xfrm>
              <a:off x="134936" y="72921"/>
              <a:ext cx="8900925" cy="485917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 dirty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Ruolo degli integratori</a:t>
              </a:r>
              <a:endPara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38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ounded Rectangle 5"/>
          <p:cNvSpPr/>
          <p:nvPr/>
        </p:nvSpPr>
        <p:spPr>
          <a:xfrm>
            <a:off x="1596040" y="1649852"/>
            <a:ext cx="5985164" cy="947648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Correggere le alterazioni dismetaboliche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82190" y="2829282"/>
            <a:ext cx="5985164" cy="1376977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Migliorare la fertilità in associazione alle gonadotropine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15440" y="4478936"/>
            <a:ext cx="5985164" cy="1383982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Aumentare le possibilità di  l’attecchimento della camera gestazionale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398033" y="1746674"/>
            <a:ext cx="1011219" cy="80289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437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icture 7"/>
          <p:cNvSpPr>
            <a:spLocks noChangeAspect="1" noChangeArrowheads="1"/>
          </p:cNvSpPr>
          <p:nvPr/>
        </p:nvSpPr>
        <p:spPr bwMode="auto">
          <a:xfrm>
            <a:off x="36513" y="1027113"/>
            <a:ext cx="91090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cxnSp>
        <p:nvCxnSpPr>
          <p:cNvPr id="45059" name="Connettore 1 12"/>
          <p:cNvCxnSpPr>
            <a:cxnSpLocks noChangeShapeType="1"/>
          </p:cNvCxnSpPr>
          <p:nvPr/>
        </p:nvCxnSpPr>
        <p:spPr bwMode="auto">
          <a:xfrm flipH="1">
            <a:off x="142875" y="744538"/>
            <a:ext cx="88614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0" name="Titel 1"/>
          <p:cNvSpPr txBox="1">
            <a:spLocks/>
          </p:cNvSpPr>
          <p:nvPr/>
        </p:nvSpPr>
        <p:spPr bwMode="auto">
          <a:xfrm>
            <a:off x="158750" y="79375"/>
            <a:ext cx="8901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Infertility and PCOS: poor oocyte quality</a:t>
            </a:r>
          </a:p>
        </p:txBody>
      </p:sp>
      <p:pic>
        <p:nvPicPr>
          <p:cNvPr id="5" name="Picture 4" descr="An external file that holds a picture, illustration, etc.&#10;Object name is dmq03201.jpg Object name is dmq03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813" y="908049"/>
            <a:ext cx="7358759" cy="5895499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ttangolo arrotondato 5"/>
          <p:cNvSpPr/>
          <p:nvPr/>
        </p:nvSpPr>
        <p:spPr bwMode="auto">
          <a:xfrm>
            <a:off x="5573351" y="4238980"/>
            <a:ext cx="3449159" cy="1045740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it-IT" altLang="it-IT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Abnormal chromosomal allignment of oocytes</a:t>
            </a: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5573817" y="5420106"/>
            <a:ext cx="3449159" cy="1045740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it-IT" altLang="it-IT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Reduction of</a:t>
            </a:r>
          </a:p>
          <a:p>
            <a:pPr algn="ctr" eaLnBrk="1" hangingPunct="1">
              <a:defRPr/>
            </a:pPr>
            <a:r>
              <a:rPr kumimoji="1" lang="it-IT" altLang="it-IT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LH receptors on </a:t>
            </a:r>
          </a:p>
          <a:p>
            <a:pPr algn="ctr" eaLnBrk="1" hangingPunct="1">
              <a:defRPr/>
            </a:pPr>
            <a:r>
              <a:rPr kumimoji="1" lang="it-IT" altLang="it-IT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granulosa cells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035300" y="2894013"/>
            <a:ext cx="641350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11"/>
          <p:cNvSpPr/>
          <p:nvPr/>
        </p:nvSpPr>
        <p:spPr>
          <a:xfrm rot="10800000" flipH="1" flipV="1">
            <a:off x="2507771" y="2766958"/>
            <a:ext cx="480053" cy="504056"/>
          </a:xfrm>
          <a:prstGeom prst="rightArrow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 destra 11"/>
          <p:cNvSpPr/>
          <p:nvPr/>
        </p:nvSpPr>
        <p:spPr>
          <a:xfrm rot="16200000" flipH="1" flipV="1">
            <a:off x="6133817" y="1742902"/>
            <a:ext cx="480053" cy="504056"/>
          </a:xfrm>
          <a:prstGeom prst="rightArrow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5962650" y="2519363"/>
            <a:ext cx="890588" cy="247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84046" y="4172385"/>
            <a:ext cx="3744433" cy="440075"/>
          </a:xfrm>
          <a:prstGeom prst="round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 err="1" smtClean="0">
                <a:solidFill>
                  <a:prstClr val="white"/>
                </a:solidFill>
                <a:cs typeface="Arial" charset="0"/>
              </a:rPr>
              <a:t>Antral</a:t>
            </a:r>
            <a:r>
              <a:rPr lang="it-IT" altLang="it-IT" sz="2000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it-IT" altLang="it-IT" sz="2000" b="1" dirty="0" err="1" smtClean="0">
                <a:solidFill>
                  <a:prstClr val="white"/>
                </a:solidFill>
                <a:cs typeface="Arial" charset="0"/>
              </a:rPr>
              <a:t>follicle</a:t>
            </a:r>
            <a:r>
              <a:rPr lang="it-IT" altLang="it-IT" sz="2000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it-IT" altLang="it-IT" sz="2000" b="1" dirty="0" err="1" smtClean="0">
                <a:solidFill>
                  <a:prstClr val="white"/>
                </a:solidFill>
                <a:cs typeface="Arial" charset="0"/>
              </a:rPr>
              <a:t>development</a:t>
            </a:r>
            <a:endParaRPr lang="it-IT" altLang="it-IT" sz="2000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5079" name="CasellaDiTesto 6"/>
          <p:cNvSpPr txBox="1">
            <a:spLocks noChangeArrowheads="1"/>
          </p:cNvSpPr>
          <p:nvPr/>
        </p:nvSpPr>
        <p:spPr bwMode="auto">
          <a:xfrm>
            <a:off x="5748338" y="6505575"/>
            <a:ext cx="331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>
                <a:latin typeface="Arial" pitchFamily="34" charset="0"/>
                <a:cs typeface="Arial" pitchFamily="34" charset="0"/>
              </a:rPr>
              <a:t>Quiao, Hum reprod update 2011</a:t>
            </a:r>
          </a:p>
        </p:txBody>
      </p:sp>
    </p:spTree>
    <p:extLst>
      <p:ext uri="{BB962C8B-B14F-4D97-AF65-F5344CB8AC3E}">
        <p14:creationId xmlns:p14="http://schemas.microsoft.com/office/powerpoint/2010/main" val="381205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uppo 3"/>
          <p:cNvGrpSpPr>
            <a:grpSpLocks/>
          </p:cNvGrpSpPr>
          <p:nvPr/>
        </p:nvGrpSpPr>
        <p:grpSpPr bwMode="auto">
          <a:xfrm>
            <a:off x="134938" y="206375"/>
            <a:ext cx="8901112" cy="720725"/>
            <a:chOff x="134934" y="206912"/>
            <a:chExt cx="8900927" cy="720044"/>
          </a:xfrm>
        </p:grpSpPr>
        <p:sp>
          <p:nvSpPr>
            <p:cNvPr id="6" name="Titel 1"/>
            <p:cNvSpPr txBox="1">
              <a:spLocks/>
            </p:cNvSpPr>
            <p:nvPr/>
          </p:nvSpPr>
          <p:spPr>
            <a:xfrm>
              <a:off x="134934" y="206912"/>
              <a:ext cx="8900927" cy="485316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eaLnBrk="0" hangingPunct="0">
                <a:defRPr/>
              </a:pPr>
              <a:r>
                <a:rPr lang="en-GB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 ripetuta e PCOS</a:t>
              </a: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106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26956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293540" y="4381232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3-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Low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-grade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chronic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inflammation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09369" y="4403024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93540" y="1722016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1</a:t>
            </a:r>
            <a:r>
              <a:rPr lang="it-IT" altLang="it-IT" sz="2400" b="1" i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-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Poor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oocyte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and 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embryo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endParaRPr lang="it-IT" altLang="it-IT" sz="2400" b="1" i="1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293540" y="3068960"/>
            <a:ext cx="6536900" cy="62686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2-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Endometrial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disfunction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06241" y="1734540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grpSp>
        <p:nvGrpSpPr>
          <p:cNvPr id="46098" name="Gruppo 11"/>
          <p:cNvGrpSpPr>
            <a:grpSpLocks/>
          </p:cNvGrpSpPr>
          <p:nvPr/>
        </p:nvGrpSpPr>
        <p:grpSpPr bwMode="auto">
          <a:xfrm>
            <a:off x="1343025" y="5630863"/>
            <a:ext cx="6553200" cy="638175"/>
            <a:chOff x="1343431" y="5555918"/>
            <a:chExt cx="6553345" cy="637346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59876" y="5566400"/>
              <a:ext cx="6536900" cy="626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4-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Alteration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of uterine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vascular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function</a:t>
              </a:r>
              <a:endParaRPr lang="it-IT" b="1" i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343431" y="5555918"/>
              <a:ext cx="6536900" cy="626864"/>
            </a:xfrm>
            <a:prstGeom prst="rect">
              <a:avLst/>
            </a:prstGeom>
            <a:solidFill>
              <a:schemeClr val="accent1">
                <a:lumMod val="75000"/>
                <a:alpha val="85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it-IT" b="1" i="1" dirty="0" smtClean="0">
                <a:solidFill>
                  <a:srgbClr val="00206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17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po 3"/>
          <p:cNvGrpSpPr>
            <a:grpSpLocks/>
          </p:cNvGrpSpPr>
          <p:nvPr/>
        </p:nvGrpSpPr>
        <p:grpSpPr bwMode="auto">
          <a:xfrm>
            <a:off x="134938" y="42863"/>
            <a:ext cx="8901112" cy="628650"/>
            <a:chOff x="134936" y="72921"/>
            <a:chExt cx="8900925" cy="629554"/>
          </a:xfrm>
        </p:grpSpPr>
        <p:sp>
          <p:nvSpPr>
            <p:cNvPr id="3" name="Titel 1"/>
            <p:cNvSpPr txBox="1">
              <a:spLocks/>
            </p:cNvSpPr>
            <p:nvPr/>
          </p:nvSpPr>
          <p:spPr>
            <a:xfrm>
              <a:off x="134936" y="72921"/>
              <a:ext cx="8900925" cy="486474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defRPr/>
              </a:pPr>
              <a:r>
                <a:rPr lang="it-IT" sz="2800" b="1" dirty="0" smtClean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Endometrio e PCOS</a:t>
              </a:r>
              <a:endParaRPr lang="it-IT" sz="2800" b="1" dirty="0" smtClean="0">
                <a:solidFill>
                  <a:srgbClr val="002060"/>
                </a:solidFill>
                <a:ea typeface="ＭＳ Ｐゴシック" charset="0"/>
              </a:endParaRPr>
            </a:p>
            <a:p>
              <a:pPr algn="ctr" defTabSz="914400">
                <a:defRPr/>
              </a:pPr>
              <a:endPara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endParaRPr>
            </a:p>
          </p:txBody>
        </p:sp>
        <p:cxnSp>
          <p:nvCxnSpPr>
            <p:cNvPr id="47136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02475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07" name="Group 34"/>
          <p:cNvGrpSpPr>
            <a:grpSpLocks/>
          </p:cNvGrpSpPr>
          <p:nvPr/>
        </p:nvGrpSpPr>
        <p:grpSpPr bwMode="auto">
          <a:xfrm>
            <a:off x="96838" y="2209800"/>
            <a:ext cx="4211637" cy="2971800"/>
            <a:chOff x="83" y="1392"/>
            <a:chExt cx="2653" cy="1872"/>
          </a:xfrm>
        </p:grpSpPr>
        <p:grpSp>
          <p:nvGrpSpPr>
            <p:cNvPr id="47121" name="Group 11"/>
            <p:cNvGrpSpPr>
              <a:grpSpLocks/>
            </p:cNvGrpSpPr>
            <p:nvPr/>
          </p:nvGrpSpPr>
          <p:grpSpPr bwMode="auto">
            <a:xfrm>
              <a:off x="83" y="1392"/>
              <a:ext cx="2653" cy="1872"/>
              <a:chOff x="72" y="1392"/>
              <a:chExt cx="2358" cy="1872"/>
            </a:xfrm>
          </p:grpSpPr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 bwMode="auto">
              <a:xfrm>
                <a:off x="72" y="1536"/>
                <a:ext cx="2310" cy="155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sp>
            <p:nvSpPr>
              <p:cNvPr id="9" name="AutoShape 13"/>
              <p:cNvSpPr>
                <a:spLocks noChangeArrowheads="1"/>
              </p:cNvSpPr>
              <p:nvPr/>
            </p:nvSpPr>
            <p:spPr bwMode="auto">
              <a:xfrm rot="5485233">
                <a:off x="1068" y="1404"/>
                <a:ext cx="336" cy="3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AutoShape 14"/>
              <p:cNvSpPr>
                <a:spLocks noChangeArrowheads="1"/>
              </p:cNvSpPr>
              <p:nvPr/>
            </p:nvSpPr>
            <p:spPr bwMode="auto">
              <a:xfrm rot="10800000">
                <a:off x="2094" y="2220"/>
                <a:ext cx="336" cy="3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AutoShape 15"/>
              <p:cNvSpPr>
                <a:spLocks noChangeArrowheads="1"/>
              </p:cNvSpPr>
              <p:nvPr/>
            </p:nvSpPr>
            <p:spPr bwMode="auto">
              <a:xfrm rot="16114767" flipV="1">
                <a:off x="1024" y="2940"/>
                <a:ext cx="336" cy="3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 rot="20366685">
              <a:off x="409" y="2189"/>
              <a:ext cx="1436" cy="36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it-IT" sz="3200" b="1" dirty="0" smtClean="0">
                  <a:solidFill>
                    <a:srgbClr val="FFFF00"/>
                  </a:solidFill>
                  <a:latin typeface="Garamond" charset="0"/>
                  <a:cs typeface="ＭＳ Ｐゴシック" charset="0"/>
                </a:rPr>
                <a:t>Endometrio</a:t>
              </a:r>
            </a:p>
          </p:txBody>
        </p:sp>
      </p:grpSp>
      <p:sp>
        <p:nvSpPr>
          <p:cNvPr id="47108" name="Text Box 19"/>
          <p:cNvSpPr txBox="1">
            <a:spLocks noChangeArrowheads="1"/>
          </p:cNvSpPr>
          <p:nvPr/>
        </p:nvSpPr>
        <p:spPr bwMode="auto">
          <a:xfrm rot="-5336245">
            <a:off x="-114300" y="1339851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 i="1" u="sng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endocrini</a:t>
            </a:r>
          </a:p>
        </p:txBody>
      </p:sp>
      <p:sp>
        <p:nvSpPr>
          <p:cNvPr id="47109" name="Rectangle 21"/>
          <p:cNvSpPr>
            <a:spLocks noChangeArrowheads="1"/>
          </p:cNvSpPr>
          <p:nvPr/>
        </p:nvSpPr>
        <p:spPr bwMode="auto">
          <a:xfrm>
            <a:off x="461963" y="1220788"/>
            <a:ext cx="4972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i="1">
                <a:latin typeface="Arial" pitchFamily="34" charset="0"/>
                <a:cs typeface="Arial" pitchFamily="34" charset="0"/>
              </a:rPr>
              <a:t>  Iperestrogenismo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i="1">
                <a:latin typeface="Arial" pitchFamily="34" charset="0"/>
                <a:cs typeface="Arial" pitchFamily="34" charset="0"/>
              </a:rPr>
              <a:t>  Ipersecrezione di LH e di androgeni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i="1">
                <a:latin typeface="Arial" pitchFamily="34" charset="0"/>
                <a:cs typeface="Arial" pitchFamily="34" charset="0"/>
              </a:rPr>
              <a:t>  Iperinsulinemia</a:t>
            </a: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4295159" y="823948"/>
            <a:ext cx="4709919" cy="713716"/>
          </a:xfrm>
          <a:prstGeom prst="ellipse">
            <a:avLst/>
          </a:prstGeom>
          <a:solidFill>
            <a:srgbClr val="00CC99">
              <a:lumMod val="60000"/>
              <a:lumOff val="40000"/>
            </a:srgb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000" b="1" kern="0" dirty="0" smtClean="0">
              <a:solidFill>
                <a:srgbClr val="2D2DB9">
                  <a:lumMod val="50000"/>
                </a:srgbClr>
              </a:solidFill>
              <a:latin typeface="Arial" pitchFamily="34" charset="0"/>
              <a:cs typeface="ＭＳ Ｐゴシック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000" b="1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Alterata </a:t>
            </a:r>
            <a:r>
              <a:rPr lang="it-IT" sz="2000" b="1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decicualizzazione</a:t>
            </a:r>
            <a:endParaRPr lang="it-IT" sz="2000" b="1" kern="0" dirty="0" smtClean="0">
              <a:solidFill>
                <a:srgbClr val="2D2DB9">
                  <a:lumMod val="50000"/>
                </a:srgbClr>
              </a:solidFill>
              <a:latin typeface="Arial" pitchFamily="34" charset="0"/>
              <a:cs typeface="ＭＳ Ｐゴシック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000" b="1" kern="0" dirty="0" smtClean="0">
              <a:solidFill>
                <a:srgbClr val="2D2DB9">
                  <a:lumMod val="50000"/>
                </a:srgbClr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15" name="Ovale 14"/>
          <p:cNvSpPr>
            <a:spLocks noChangeArrowheads="1"/>
          </p:cNvSpPr>
          <p:nvPr/>
        </p:nvSpPr>
        <p:spPr bwMode="auto">
          <a:xfrm>
            <a:off x="4336399" y="2044238"/>
            <a:ext cx="4648833" cy="858516"/>
          </a:xfrm>
          <a:prstGeom prst="ellipse">
            <a:avLst/>
          </a:prstGeom>
          <a:solidFill>
            <a:srgbClr val="00CC99">
              <a:lumMod val="20000"/>
              <a:lumOff val="80000"/>
            </a:srgb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000" b="1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Alterazione dei </a:t>
            </a:r>
            <a:r>
              <a:rPr lang="it-IT" sz="2000" b="1" kern="0" dirty="0" err="1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meccanisimi</a:t>
            </a:r>
            <a:r>
              <a:rPr lang="it-IT" sz="2000" b="1" kern="0" dirty="0" smtClean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ＭＳ Ｐゴシック" charset="0"/>
              </a:rPr>
              <a:t> di adesione</a:t>
            </a:r>
          </a:p>
        </p:txBody>
      </p:sp>
      <p:sp>
        <p:nvSpPr>
          <p:cNvPr id="47116" name="Text Box 4"/>
          <p:cNvSpPr txBox="1">
            <a:spLocks noChangeArrowheads="1"/>
          </p:cNvSpPr>
          <p:nvPr/>
        </p:nvSpPr>
        <p:spPr bwMode="auto">
          <a:xfrm rot="-5400000">
            <a:off x="3610769" y="3861594"/>
            <a:ext cx="1882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 i="1" u="sng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paracrini</a:t>
            </a:r>
          </a:p>
        </p:txBody>
      </p:sp>
      <p:sp>
        <p:nvSpPr>
          <p:cNvPr id="47117" name="Rectangle 6"/>
          <p:cNvSpPr>
            <a:spLocks noChangeArrowheads="1"/>
          </p:cNvSpPr>
          <p:nvPr/>
        </p:nvSpPr>
        <p:spPr bwMode="auto">
          <a:xfrm>
            <a:off x="4306888" y="3027363"/>
            <a:ext cx="467836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  Alterata espressione di fattori di crescita (Activina A; IGFBP-I)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  Alterata produzione di citochine e fattori infiammatori (IL-1; LIF; CRF)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  Alterata espressione endoteliale di molecole di adesione (integrine; glicodelina)</a:t>
            </a:r>
          </a:p>
        </p:txBody>
      </p:sp>
      <p:sp>
        <p:nvSpPr>
          <p:cNvPr id="47118" name="Rectangle 30"/>
          <p:cNvSpPr>
            <a:spLocks noChangeArrowheads="1"/>
          </p:cNvSpPr>
          <p:nvPr/>
        </p:nvSpPr>
        <p:spPr bwMode="auto">
          <a:xfrm>
            <a:off x="4957763" y="6578600"/>
            <a:ext cx="4286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Giudice LC, Best Pract Res Clin Endocrinol Metab 2006</a:t>
            </a:r>
          </a:p>
        </p:txBody>
      </p:sp>
      <p:sp>
        <p:nvSpPr>
          <p:cNvPr id="47119" name="Text Box 8"/>
          <p:cNvSpPr txBox="1">
            <a:spLocks noChangeArrowheads="1"/>
          </p:cNvSpPr>
          <p:nvPr/>
        </p:nvSpPr>
        <p:spPr bwMode="auto">
          <a:xfrm rot="-5336245">
            <a:off x="-384175" y="5630862"/>
            <a:ext cx="12207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altLang="it-IT" sz="2800" b="1" i="1" u="sng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altri</a:t>
            </a:r>
          </a:p>
        </p:txBody>
      </p:sp>
      <p:sp>
        <p:nvSpPr>
          <p:cNvPr id="47120" name="Rectangle 10"/>
          <p:cNvSpPr>
            <a:spLocks noChangeArrowheads="1"/>
          </p:cNvSpPr>
          <p:nvPr/>
        </p:nvSpPr>
        <p:spPr bwMode="auto">
          <a:xfrm>
            <a:off x="-23813" y="5416550"/>
            <a:ext cx="88503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  Alterazione delle resistenze vascolari utero-placentari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  Alterazioni dei livelli dell</a:t>
            </a:r>
            <a:r>
              <a:rPr lang="ja-JP" altLang="it-IT" sz="2000" b="1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b="1">
                <a:latin typeface="Arial" pitchFamily="34" charset="0"/>
                <a:cs typeface="Arial" pitchFamily="34" charset="0"/>
              </a:rPr>
              <a:t>inibitore dell</a:t>
            </a:r>
            <a:r>
              <a:rPr lang="ja-JP" altLang="it-IT" sz="2000" b="1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b="1">
                <a:latin typeface="Arial" pitchFamily="34" charset="0"/>
                <a:cs typeface="Arial" pitchFamily="34" charset="0"/>
              </a:rPr>
              <a:t>attivatore del plasminogeno (PAI) (stato ipofibrinolitico con maggiore tendenza allo sviluppo di trombosi del letto placentare)</a:t>
            </a:r>
            <a:endParaRPr lang="it-IT" altLang="it-IT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06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po 3"/>
          <p:cNvGrpSpPr>
            <a:grpSpLocks/>
          </p:cNvGrpSpPr>
          <p:nvPr/>
        </p:nvGrpSpPr>
        <p:grpSpPr bwMode="auto">
          <a:xfrm>
            <a:off x="134938" y="42863"/>
            <a:ext cx="8901112" cy="628650"/>
            <a:chOff x="134936" y="72921"/>
            <a:chExt cx="8900925" cy="629554"/>
          </a:xfrm>
        </p:grpSpPr>
        <p:sp>
          <p:nvSpPr>
            <p:cNvPr id="3" name="Titel 1"/>
            <p:cNvSpPr txBox="1">
              <a:spLocks/>
            </p:cNvSpPr>
            <p:nvPr/>
          </p:nvSpPr>
          <p:spPr>
            <a:xfrm>
              <a:off x="134936" y="72921"/>
              <a:ext cx="8900925" cy="486474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PCOS e abortività: fattori endocrini</a:t>
              </a:r>
              <a:endParaRPr lang="it-IT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156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02475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338" y="927100"/>
            <a:ext cx="292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err="1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Hyperinsulinaemia</a:t>
            </a:r>
            <a:endParaRPr lang="it-IT" sz="2400" b="1" kern="0" dirty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3192463"/>
            <a:ext cx="205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Premature </a:t>
            </a:r>
            <a:r>
              <a:rPr lang="it-IT" sz="2400" b="1" kern="0" dirty="0" err="1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oocyte</a:t>
            </a:r>
            <a:r>
              <a:rPr lang="it-IT" sz="2400" b="1" kern="0" dirty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 </a:t>
            </a:r>
            <a:r>
              <a:rPr lang="it-IT" sz="2400" b="1" kern="0" dirty="0" err="1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maturation</a:t>
            </a:r>
            <a:endParaRPr lang="it-IT" sz="2400" b="1" kern="0" dirty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93600" y="2331031"/>
            <a:ext cx="4606925" cy="3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 rot="1486">
            <a:off x="3738110" y="2716845"/>
            <a:ext cx="2542763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kern="0" dirty="0" err="1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Endometrial</a:t>
            </a:r>
            <a:r>
              <a:rPr lang="it-IT" sz="2800" b="1" i="1" kern="0" dirty="0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kern="0" dirty="0" err="1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dysfunction</a:t>
            </a:r>
            <a:endParaRPr lang="it-IT" sz="2800" b="1" i="1" kern="0" dirty="0">
              <a:solidFill>
                <a:srgbClr val="660066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5400000">
            <a:off x="3867150" y="5451475"/>
            <a:ext cx="533400" cy="495300"/>
          </a:xfrm>
          <a:custGeom>
            <a:avLst/>
            <a:gdLst>
              <a:gd name="T0" fmla="*/ 4 w 21600"/>
              <a:gd name="T1" fmla="*/ 0 h 21600"/>
              <a:gd name="T2" fmla="*/ 0 w 21600"/>
              <a:gd name="T3" fmla="*/ 2 h 21600"/>
              <a:gd name="T4" fmla="*/ 4 w 21600"/>
              <a:gd name="T5" fmla="*/ 5 h 21600"/>
              <a:gd name="T6" fmla="*/ 5 w 21600"/>
              <a:gd name="T7" fmla="*/ 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43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66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82453" y="6058498"/>
            <a:ext cx="4650511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i="1" smtClean="0">
                <a:solidFill>
                  <a:srgbClr val="660066"/>
                </a:solidFill>
                <a:latin typeface="Arial"/>
                <a:cs typeface="Arial"/>
              </a:rPr>
              <a:t>Early pregnancy loss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133725" y="1104900"/>
            <a:ext cx="316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err="1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Hyperandrogenemia</a:t>
            </a:r>
            <a:endParaRPr lang="it-IT" sz="2400" b="1" kern="0" dirty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rot="16200000" flipH="1" flipV="1">
            <a:off x="7634288" y="1655763"/>
            <a:ext cx="622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946275" y="4418013"/>
            <a:ext cx="4537075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000" dirty="0" err="1" smtClean="0">
                <a:solidFill>
                  <a:srgbClr val="660066"/>
                </a:solidFill>
                <a:latin typeface="Arial"/>
                <a:cs typeface="Arial"/>
              </a:rPr>
              <a:t>decreased</a:t>
            </a:r>
            <a:r>
              <a:rPr lang="it-IT" sz="2000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660066"/>
                </a:solidFill>
                <a:latin typeface="Arial"/>
                <a:cs typeface="Arial"/>
              </a:rPr>
              <a:t>expression</a:t>
            </a:r>
            <a:r>
              <a:rPr lang="it-IT" sz="2000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it-IT" sz="2000" dirty="0" smtClean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lang="it-IT" sz="2000" dirty="0" err="1" smtClean="0">
                <a:solidFill>
                  <a:srgbClr val="660066"/>
                </a:solidFill>
                <a:latin typeface="Arial"/>
                <a:cs typeface="Arial"/>
              </a:rPr>
              <a:t>glycodelin</a:t>
            </a:r>
            <a:r>
              <a:rPr lang="it-IT" sz="2000" dirty="0" smtClean="0">
                <a:solidFill>
                  <a:srgbClr val="660066"/>
                </a:solidFill>
                <a:latin typeface="Arial"/>
                <a:cs typeface="Arial"/>
              </a:rPr>
              <a:t> and </a:t>
            </a:r>
            <a:r>
              <a:rPr lang="it-IT" sz="2000" dirty="0" smtClean="0">
                <a:solidFill>
                  <a:srgbClr val="660066"/>
                </a:solidFill>
                <a:latin typeface="Arial"/>
                <a:cs typeface="Arial"/>
                <a:sym typeface="Symbol" charset="0"/>
              </a:rPr>
              <a:t>3 </a:t>
            </a:r>
            <a:r>
              <a:rPr lang="it-IT" sz="2000" dirty="0" err="1" smtClean="0">
                <a:solidFill>
                  <a:srgbClr val="660066"/>
                </a:solidFill>
                <a:latin typeface="Arial"/>
                <a:cs typeface="Arial"/>
                <a:sym typeface="Symbol" charset="0"/>
              </a:rPr>
              <a:t>integrin</a:t>
            </a:r>
            <a:endParaRPr lang="it-IT" sz="2000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918325" y="1025525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Anovulation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716713" y="3265488"/>
            <a:ext cx="100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++ER</a:t>
            </a:r>
            <a:r>
              <a:rPr lang="it-IT" sz="2000" b="1" kern="0" dirty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  <a:sym typeface="Symbol" pitchFamily="18" charset="2"/>
              </a:rPr>
              <a:t></a:t>
            </a:r>
            <a:endParaRPr lang="it-IT" sz="2000" b="1" kern="0" dirty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352925" y="1741488"/>
            <a:ext cx="8540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90"/>
                </a:solidFill>
                <a:latin typeface="Arial"/>
                <a:ea typeface="+mn-ea"/>
                <a:cs typeface="ＭＳ Ｐゴシック" charset="0"/>
              </a:rPr>
              <a:t>++AR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5400000">
            <a:off x="3849688" y="3830638"/>
            <a:ext cx="533400" cy="495300"/>
          </a:xfrm>
          <a:custGeom>
            <a:avLst/>
            <a:gdLst>
              <a:gd name="T0" fmla="*/ 4 w 21600"/>
              <a:gd name="T1" fmla="*/ 0 h 21600"/>
              <a:gd name="T2" fmla="*/ 0 w 21600"/>
              <a:gd name="T3" fmla="*/ 2 h 21600"/>
              <a:gd name="T4" fmla="*/ 4 w 21600"/>
              <a:gd name="T5" fmla="*/ 5 h 21600"/>
              <a:gd name="T6" fmla="*/ 5 w 21600"/>
              <a:gd name="T7" fmla="*/ 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43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66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48148" name="Text Box 25"/>
          <p:cNvSpPr txBox="1">
            <a:spLocks noChangeArrowheads="1"/>
          </p:cNvSpPr>
          <p:nvPr/>
        </p:nvSpPr>
        <p:spPr bwMode="auto">
          <a:xfrm>
            <a:off x="6838950" y="2024063"/>
            <a:ext cx="2165350" cy="708025"/>
          </a:xfrm>
          <a:prstGeom prst="rect">
            <a:avLst/>
          </a:prstGeom>
          <a:solidFill>
            <a:srgbClr val="00009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Persistent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estrogen action</a:t>
            </a:r>
          </a:p>
        </p:txBody>
      </p:sp>
      <p:sp>
        <p:nvSpPr>
          <p:cNvPr id="48149" name="Text Box 27"/>
          <p:cNvSpPr txBox="1">
            <a:spLocks noChangeArrowheads="1"/>
          </p:cNvSpPr>
          <p:nvPr/>
        </p:nvSpPr>
        <p:spPr bwMode="auto">
          <a:xfrm>
            <a:off x="6716713" y="3654425"/>
            <a:ext cx="244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Decidualization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impaired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rot="16200000" flipH="1" flipV="1">
            <a:off x="7634288" y="3206750"/>
            <a:ext cx="622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rot="16200000" flipH="1" flipV="1">
            <a:off x="3843338" y="1928813"/>
            <a:ext cx="622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rot="16200000" flipH="1">
            <a:off x="1183482" y="1620044"/>
            <a:ext cx="763587" cy="657225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rot="16200000" flipH="1" flipV="1">
            <a:off x="1889125" y="987426"/>
            <a:ext cx="1468437" cy="2773362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rot="16200000" flipH="1">
            <a:off x="226219" y="2297907"/>
            <a:ext cx="1620837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50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po 3"/>
          <p:cNvGrpSpPr>
            <a:grpSpLocks/>
          </p:cNvGrpSpPr>
          <p:nvPr/>
        </p:nvGrpSpPr>
        <p:grpSpPr bwMode="auto">
          <a:xfrm>
            <a:off x="134938" y="42863"/>
            <a:ext cx="8901112" cy="628650"/>
            <a:chOff x="134936" y="72921"/>
            <a:chExt cx="8900925" cy="629554"/>
          </a:xfrm>
        </p:grpSpPr>
        <p:sp>
          <p:nvSpPr>
            <p:cNvPr id="3" name="Titel 1"/>
            <p:cNvSpPr txBox="1">
              <a:spLocks/>
            </p:cNvSpPr>
            <p:nvPr/>
          </p:nvSpPr>
          <p:spPr>
            <a:xfrm>
              <a:off x="134936" y="72921"/>
              <a:ext cx="8900925" cy="486474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PCOS e abortività: fattori metabolici e paracrini</a:t>
              </a:r>
              <a:endParaRPr lang="it-IT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193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02475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93600" y="2247471"/>
            <a:ext cx="4606925" cy="3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 rot="1486">
            <a:off x="3738110" y="2716845"/>
            <a:ext cx="2542763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kern="0" dirty="0" err="1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Endometrial</a:t>
            </a:r>
            <a:r>
              <a:rPr lang="it-IT" sz="2800" b="1" i="1" kern="0" dirty="0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kern="0" dirty="0" err="1">
                <a:solidFill>
                  <a:srgbClr val="660066"/>
                </a:solidFill>
                <a:latin typeface="Arial"/>
                <a:ea typeface="+mn-ea"/>
                <a:cs typeface="ＭＳ Ｐゴシック" charset="0"/>
              </a:rPr>
              <a:t>dysfunction</a:t>
            </a:r>
            <a:endParaRPr lang="it-IT" sz="2800" b="1" i="1" kern="0" dirty="0">
              <a:solidFill>
                <a:srgbClr val="660066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rot="5400000">
            <a:off x="3709194" y="5293519"/>
            <a:ext cx="701675" cy="642937"/>
          </a:xfrm>
          <a:custGeom>
            <a:avLst/>
            <a:gdLst>
              <a:gd name="T0" fmla="*/ 4 w 21600"/>
              <a:gd name="T1" fmla="*/ 0 h 21600"/>
              <a:gd name="T2" fmla="*/ 0 w 21600"/>
              <a:gd name="T3" fmla="*/ 2 h 21600"/>
              <a:gd name="T4" fmla="*/ 4 w 21600"/>
              <a:gd name="T5" fmla="*/ 5 h 21600"/>
              <a:gd name="T6" fmla="*/ 5 w 21600"/>
              <a:gd name="T7" fmla="*/ 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43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66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kern="0">
              <a:solidFill>
                <a:srgbClr val="000090"/>
              </a:solidFill>
              <a:latin typeface="Arial"/>
              <a:ea typeface="+mn-ea"/>
              <a:cs typeface="ＭＳ Ｐゴシック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782453" y="6058498"/>
            <a:ext cx="4650511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i="1" smtClean="0">
                <a:solidFill>
                  <a:srgbClr val="660066"/>
                </a:solidFill>
                <a:latin typeface="Arial"/>
                <a:cs typeface="Arial"/>
              </a:rPr>
              <a:t>Early pregnancy loss</a:t>
            </a:r>
          </a:p>
        </p:txBody>
      </p:sp>
      <p:sp>
        <p:nvSpPr>
          <p:cNvPr id="11" name="Ovale 10"/>
          <p:cNvSpPr/>
          <p:nvPr/>
        </p:nvSpPr>
        <p:spPr bwMode="auto">
          <a:xfrm>
            <a:off x="2274273" y="1471215"/>
            <a:ext cx="2361343" cy="526833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it-IT" b="1" i="1" kern="0" dirty="0" err="1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Growth</a:t>
            </a:r>
            <a:r>
              <a:rPr lang="it-IT" b="1" i="1" kern="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 </a:t>
            </a:r>
            <a:r>
              <a:rPr lang="it-IT" b="1" i="1" kern="0" dirty="0" err="1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factors</a:t>
            </a:r>
            <a:endParaRPr lang="it-IT" b="1" i="1" kern="0" dirty="0">
              <a:solidFill>
                <a:srgbClr val="2D2DB9">
                  <a:lumMod val="50000"/>
                </a:srgbClr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pic>
        <p:nvPicPr>
          <p:cNvPr id="49166" name="Picture 11" descr="http://www.my-personaltrainer.it/fisiologia/img/macrof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608138"/>
            <a:ext cx="771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1" descr="http://www.my-personaltrainer.it/fisiologia/img/macrof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149350"/>
            <a:ext cx="771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8" name="Group 31"/>
          <p:cNvGrpSpPr>
            <a:grpSpLocks/>
          </p:cNvGrpSpPr>
          <p:nvPr/>
        </p:nvGrpSpPr>
        <p:grpSpPr bwMode="auto">
          <a:xfrm>
            <a:off x="7070725" y="3541713"/>
            <a:ext cx="1463675" cy="468312"/>
            <a:chOff x="912" y="2448"/>
            <a:chExt cx="816" cy="305"/>
          </a:xfrm>
        </p:grpSpPr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912" y="2448"/>
              <a:ext cx="816" cy="3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1206" y="2496"/>
              <a:ext cx="31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kern="0" dirty="0">
                  <a:solidFill>
                    <a:srgbClr val="000090"/>
                  </a:solidFill>
                  <a:latin typeface="Arial"/>
                  <a:ea typeface="+mn-ea"/>
                  <a:cs typeface="Arial"/>
                </a:rPr>
                <a:t>PAI </a:t>
              </a: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 rot="16114767" flipV="1">
              <a:off x="933" y="2487"/>
              <a:ext cx="286" cy="239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3 h 21600"/>
                <a:gd name="T6" fmla="*/ 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23 h 21600"/>
                <a:gd name="T14" fmla="*/ 18900 w 21600"/>
                <a:gd name="T15" fmla="*/ 161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</p:grpSp>
      <p:sp>
        <p:nvSpPr>
          <p:cNvPr id="19" name="Ovale 18"/>
          <p:cNvSpPr/>
          <p:nvPr/>
        </p:nvSpPr>
        <p:spPr bwMode="auto">
          <a:xfrm>
            <a:off x="6624580" y="2957313"/>
            <a:ext cx="2361343" cy="526833"/>
          </a:xfrm>
          <a:prstGeom prst="ellipse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it-IT" b="1" i="1" kern="0" dirty="0" err="1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Metabolic</a:t>
            </a:r>
            <a:r>
              <a:rPr lang="it-IT" b="1" i="1" kern="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 </a:t>
            </a:r>
            <a:r>
              <a:rPr lang="it-IT" b="1" i="1" kern="0" dirty="0" err="1">
                <a:solidFill>
                  <a:srgbClr val="2D2DB9">
                    <a:lumMod val="50000"/>
                  </a:srgbClr>
                </a:solidFill>
                <a:latin typeface="Arial" charset="0"/>
                <a:ea typeface="ＭＳ Ｐゴシック"/>
                <a:cs typeface="ＭＳ Ｐゴシック" charset="0"/>
              </a:rPr>
              <a:t>factors</a:t>
            </a:r>
            <a:endParaRPr lang="it-IT" b="1" i="1" kern="0" dirty="0">
              <a:solidFill>
                <a:srgbClr val="2D2DB9">
                  <a:lumMod val="50000"/>
                </a:srgbClr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pic>
        <p:nvPicPr>
          <p:cNvPr id="49172" name="Picture 31" descr="C:\Users\Serena\Pictures\Immagini ginecologia\AdaptiveIMMUN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0" t="43839" r="35033" b="32861"/>
          <a:stretch>
            <a:fillRect/>
          </a:stretch>
        </p:blipFill>
        <p:spPr bwMode="auto">
          <a:xfrm>
            <a:off x="8194675" y="2306638"/>
            <a:ext cx="8413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31" descr="C:\Users\Serena\Pictures\Immagini ginecologia\AdaptiveIMMUN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0" t="43839" r="35033" b="32861"/>
          <a:stretch>
            <a:fillRect/>
          </a:stretch>
        </p:blipFill>
        <p:spPr bwMode="auto">
          <a:xfrm>
            <a:off x="8415338" y="2833688"/>
            <a:ext cx="8397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74" name="Group 31"/>
          <p:cNvGrpSpPr>
            <a:grpSpLocks/>
          </p:cNvGrpSpPr>
          <p:nvPr/>
        </p:nvGrpSpPr>
        <p:grpSpPr bwMode="auto">
          <a:xfrm>
            <a:off x="441325" y="3727450"/>
            <a:ext cx="1463675" cy="722313"/>
            <a:chOff x="912" y="2448"/>
            <a:chExt cx="816" cy="472"/>
          </a:xfrm>
        </p:grpSpPr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912" y="2448"/>
              <a:ext cx="816" cy="4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206" y="2496"/>
              <a:ext cx="33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kern="0" dirty="0">
                  <a:solidFill>
                    <a:srgbClr val="000090"/>
                  </a:solidFill>
                  <a:latin typeface="Arial"/>
                  <a:ea typeface="+mn-ea"/>
                  <a:cs typeface="Arial"/>
                </a:rPr>
                <a:t>LIF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kern="0" dirty="0">
                  <a:solidFill>
                    <a:srgbClr val="000090"/>
                  </a:solidFill>
                  <a:latin typeface="Arial"/>
                  <a:ea typeface="+mn-ea"/>
                  <a:cs typeface="Arial"/>
                </a:rPr>
                <a:t>IL-1</a:t>
              </a:r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 rot="5400000">
              <a:off x="838" y="2566"/>
              <a:ext cx="455" cy="219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3 h 21600"/>
                <a:gd name="T6" fmla="*/ 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23 h 21600"/>
                <a:gd name="T14" fmla="*/ 18900 w 21600"/>
                <a:gd name="T15" fmla="*/ 161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89738" y="4144963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kern="0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Altered</a:t>
            </a:r>
            <a:r>
              <a:rPr lang="it-IT" b="1" i="1" kern="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b="1" i="1" kern="0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fibrinolysis-antifibrinolysis</a:t>
            </a:r>
            <a:r>
              <a:rPr lang="it-IT" b="1" i="1" kern="0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b="1" i="1" kern="0" dirty="0" err="1">
                <a:solidFill>
                  <a:srgbClr val="000090"/>
                </a:solidFill>
                <a:latin typeface="Arial"/>
                <a:ea typeface="+mn-ea"/>
                <a:cs typeface="Arial"/>
              </a:rPr>
              <a:t>balance</a:t>
            </a:r>
            <a:endParaRPr lang="it-IT" b="1" i="1" kern="0" dirty="0">
              <a:solidFill>
                <a:srgbClr val="000090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49176" name="Group 31"/>
          <p:cNvGrpSpPr>
            <a:grpSpLocks/>
          </p:cNvGrpSpPr>
          <p:nvPr/>
        </p:nvGrpSpPr>
        <p:grpSpPr bwMode="auto">
          <a:xfrm>
            <a:off x="4367213" y="1271588"/>
            <a:ext cx="1463675" cy="1103312"/>
            <a:chOff x="912" y="2448"/>
            <a:chExt cx="816" cy="720"/>
          </a:xfrm>
        </p:grpSpPr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912" y="2448"/>
              <a:ext cx="816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206" y="2496"/>
              <a:ext cx="497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kern="0" dirty="0">
                  <a:solidFill>
                    <a:srgbClr val="000090"/>
                  </a:solidFill>
                  <a:latin typeface="Arial"/>
                  <a:ea typeface="+mn-ea"/>
                  <a:cs typeface="Arial"/>
                </a:rPr>
                <a:t>IGFBP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 kern="0" dirty="0">
                <a:solidFill>
                  <a:srgbClr val="000090"/>
                </a:solidFill>
                <a:latin typeface="Arial"/>
                <a:ea typeface="+mn-ea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kern="0" dirty="0">
                  <a:solidFill>
                    <a:srgbClr val="000090"/>
                  </a:solidFill>
                  <a:latin typeface="Arial"/>
                  <a:ea typeface="+mn-ea"/>
                  <a:cs typeface="Arial"/>
                </a:rPr>
                <a:t>IGF-I</a:t>
              </a:r>
            </a:p>
          </p:txBody>
        </p:sp>
        <p:sp>
          <p:nvSpPr>
            <p:cNvPr id="32" name="AutoShape 34"/>
            <p:cNvSpPr>
              <a:spLocks noChangeArrowheads="1"/>
            </p:cNvSpPr>
            <p:nvPr/>
          </p:nvSpPr>
          <p:spPr bwMode="auto">
            <a:xfrm rot="5485233">
              <a:off x="931" y="2475"/>
              <a:ext cx="293" cy="239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3 h 21600"/>
                <a:gd name="T6" fmla="*/ 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23 h 21600"/>
                <a:gd name="T14" fmla="*/ 18900 w 21600"/>
                <a:gd name="T15" fmla="*/ 161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16114767" flipV="1">
              <a:off x="934" y="2905"/>
              <a:ext cx="287" cy="239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3 h 21600"/>
                <a:gd name="T6" fmla="*/ 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23 h 21600"/>
                <a:gd name="T14" fmla="*/ 18900 w 21600"/>
                <a:gd name="T15" fmla="*/ 161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kern="0">
                <a:solidFill>
                  <a:sysClr val="windowText" lastClr="000000"/>
                </a:solidFill>
                <a:latin typeface="+mn-lt"/>
                <a:ea typeface="+mn-ea"/>
                <a:cs typeface="ＭＳ Ｐゴシック" charset="0"/>
              </a:endParaRPr>
            </a:p>
          </p:txBody>
        </p:sp>
      </p:grpSp>
      <p:sp>
        <p:nvSpPr>
          <p:cNvPr id="34" name="Ovale 33"/>
          <p:cNvSpPr/>
          <p:nvPr/>
        </p:nvSpPr>
        <p:spPr bwMode="auto">
          <a:xfrm>
            <a:off x="38291" y="3199873"/>
            <a:ext cx="2361343" cy="526833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it-IT" b="1" i="1" kern="0" dirty="0" err="1">
                <a:solidFill>
                  <a:srgbClr val="FFFFFF"/>
                </a:solidFill>
                <a:latin typeface="Arial" charset="0"/>
                <a:ea typeface="ＭＳ Ｐゴシック"/>
                <a:cs typeface="ＭＳ Ｐゴシック" charset="0"/>
              </a:rPr>
              <a:t>Cytokins</a:t>
            </a:r>
            <a:endParaRPr lang="it-IT" b="1" i="1" kern="0" dirty="0">
              <a:solidFill>
                <a:srgbClr val="FFFFFF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pic>
        <p:nvPicPr>
          <p:cNvPr id="49180" name="Picture 30" descr="https://encrypted-tbn0.gstatic.com/images?q=tbn:ANd9GcTlLgPAWELUtExaGiQI4OWjNJzBSaf2msmpW55hAmLDypYQXpW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6" t="61104" r="30388" b="4979"/>
          <a:stretch>
            <a:fillRect/>
          </a:stretch>
        </p:blipFill>
        <p:spPr bwMode="auto">
          <a:xfrm>
            <a:off x="34925" y="2714625"/>
            <a:ext cx="8651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1" name="Picture 30" descr="https://encrypted-tbn0.gstatic.com/images?q=tbn:ANd9GcTlLgPAWELUtExaGiQI4OWjNJzBSaf2msmpW55hAmLDypYQXpW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6" t="61104" r="30388" b="4979"/>
          <a:stretch>
            <a:fillRect/>
          </a:stretch>
        </p:blipFill>
        <p:spPr bwMode="auto">
          <a:xfrm>
            <a:off x="582613" y="255905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19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po 3"/>
          <p:cNvGrpSpPr>
            <a:grpSpLocks/>
          </p:cNvGrpSpPr>
          <p:nvPr/>
        </p:nvGrpSpPr>
        <p:grpSpPr bwMode="auto">
          <a:xfrm>
            <a:off x="134938" y="42863"/>
            <a:ext cx="8901112" cy="1030287"/>
            <a:chOff x="134936" y="72921"/>
            <a:chExt cx="8900925" cy="1031290"/>
          </a:xfrm>
        </p:grpSpPr>
        <p:sp>
          <p:nvSpPr>
            <p:cNvPr id="3" name="Titel 1"/>
            <p:cNvSpPr txBox="1">
              <a:spLocks/>
            </p:cNvSpPr>
            <p:nvPr/>
          </p:nvSpPr>
          <p:spPr>
            <a:xfrm>
              <a:off x="134936" y="72921"/>
              <a:ext cx="8900925" cy="486248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defRPr/>
              </a:pPr>
              <a:r>
                <a:rPr lang="it-IT" sz="2800" b="1" dirty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PCOS </a:t>
              </a:r>
              <a:r>
                <a:rPr lang="it-IT" sz="2800" b="1" dirty="0" smtClean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e </a:t>
              </a:r>
              <a:r>
                <a:rPr lang="it-IT" sz="2800" b="1" dirty="0" err="1" smtClean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Abortività</a:t>
              </a:r>
              <a:r>
                <a:rPr lang="it-IT" sz="2800" b="1" dirty="0" smtClean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: </a:t>
              </a:r>
              <a:r>
                <a:rPr lang="it-IT" sz="2800" b="1" dirty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/>
              </a:r>
              <a:br>
                <a:rPr lang="it-IT" sz="2800" b="1" dirty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</a:br>
              <a:r>
                <a:rPr lang="it-IT" b="1" dirty="0" smtClean="0">
                  <a:solidFill>
                    <a:srgbClr val="002060"/>
                  </a:solidFill>
                  <a:ea typeface="ＭＳ Ｐゴシック" charset="0"/>
                  <a:cs typeface="Times New Roman" pitchFamily="18" charset="0"/>
                </a:rPr>
                <a:t>alterazione del flusso di sangue endometriale e PCOS</a:t>
              </a:r>
              <a:endPara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endParaRPr>
            </a:p>
          </p:txBody>
        </p:sp>
        <p:cxnSp>
          <p:nvCxnSpPr>
            <p:cNvPr id="50195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1104211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/>
          </a:blip>
          <a:srcRect l="1637" t="6876" r="15879" b="6629"/>
          <a:stretch/>
        </p:blipFill>
        <p:spPr bwMode="auto">
          <a:xfrm>
            <a:off x="367597" y="1253367"/>
            <a:ext cx="7986903" cy="5583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829175" y="6443663"/>
            <a:ext cx="4200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200" b="1" dirty="0" err="1">
                <a:latin typeface="Arial"/>
                <a:ea typeface="+mn-ea"/>
                <a:cs typeface="Arial"/>
              </a:rPr>
              <a:t>Homburg</a:t>
            </a:r>
            <a:r>
              <a:rPr lang="it-IT" sz="1200" b="1" dirty="0">
                <a:latin typeface="Arial"/>
                <a:ea typeface="+mn-ea"/>
                <a:cs typeface="Arial"/>
              </a:rPr>
              <a:t>, </a:t>
            </a:r>
            <a:r>
              <a:rPr lang="en-US" sz="1200" b="1" dirty="0">
                <a:latin typeface="Arial"/>
                <a:ea typeface="+mn-ea"/>
                <a:cs typeface="Arial"/>
              </a:rPr>
              <a:t>Best </a:t>
            </a:r>
            <a:r>
              <a:rPr lang="en-US" sz="1200" b="1" dirty="0" err="1">
                <a:latin typeface="Arial"/>
                <a:ea typeface="+mn-ea"/>
                <a:cs typeface="Arial"/>
              </a:rPr>
              <a:t>Pract</a:t>
            </a:r>
            <a:r>
              <a:rPr lang="en-US" sz="1200" b="1" dirty="0">
                <a:latin typeface="Arial"/>
                <a:ea typeface="+mn-ea"/>
                <a:cs typeface="Arial"/>
              </a:rPr>
              <a:t> Res </a:t>
            </a:r>
            <a:r>
              <a:rPr lang="en-US" sz="1200" b="1" dirty="0" err="1">
                <a:latin typeface="Arial"/>
                <a:ea typeface="+mn-ea"/>
                <a:cs typeface="Arial"/>
              </a:rPr>
              <a:t>Clin</a:t>
            </a:r>
            <a:r>
              <a:rPr lang="en-US" sz="1200" b="1" dirty="0">
                <a:latin typeface="Arial"/>
                <a:ea typeface="+mn-ea"/>
                <a:cs typeface="Arial"/>
              </a:rPr>
              <a:t> </a:t>
            </a:r>
            <a:r>
              <a:rPr lang="en-US" sz="1200" b="1" dirty="0" err="1">
                <a:latin typeface="Arial"/>
                <a:ea typeface="+mn-ea"/>
                <a:cs typeface="Arial"/>
              </a:rPr>
              <a:t>Endocrinol</a:t>
            </a:r>
            <a:r>
              <a:rPr lang="en-US" sz="1200" b="1" dirty="0">
                <a:latin typeface="Arial"/>
                <a:ea typeface="+mn-ea"/>
                <a:cs typeface="Arial"/>
              </a:rPr>
              <a:t> </a:t>
            </a:r>
            <a:r>
              <a:rPr lang="en-US" sz="1200" b="1" dirty="0" err="1">
                <a:latin typeface="Arial"/>
                <a:ea typeface="+mn-ea"/>
                <a:cs typeface="Arial"/>
              </a:rPr>
              <a:t>Metab</a:t>
            </a:r>
            <a:r>
              <a:rPr lang="en-US" sz="1200" b="1" dirty="0">
                <a:latin typeface="Arial"/>
                <a:ea typeface="+mn-ea"/>
                <a:cs typeface="Arial"/>
              </a:rPr>
              <a:t>.</a:t>
            </a:r>
            <a:r>
              <a:rPr lang="it-IT" sz="1200" b="1" dirty="0">
                <a:latin typeface="Arial"/>
                <a:ea typeface="+mn-ea"/>
                <a:cs typeface="Arial"/>
              </a:rPr>
              <a:t> 2006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242" y="2072779"/>
            <a:ext cx="4018299" cy="1200328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609600" indent="-6096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increased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uterine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perfusion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index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in the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secretory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phase</a:t>
            </a:r>
            <a:endParaRPr lang="it-IT" sz="2400" b="1" dirty="0">
              <a:solidFill>
                <a:srgbClr val="0000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433687" y="2215808"/>
            <a:ext cx="3516052" cy="830997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609600" indent="-6096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Reduced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endometrial</a:t>
            </a:r>
            <a:r>
              <a:rPr lang="it-IT" sz="2400" b="1" dirty="0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rgbClr val="0000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thickness</a:t>
            </a:r>
            <a:endParaRPr lang="it-IT" sz="2400" b="1" dirty="0">
              <a:solidFill>
                <a:srgbClr val="0000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5" name="Rettangolo 31"/>
          <p:cNvSpPr>
            <a:spLocks noChangeArrowheads="1"/>
          </p:cNvSpPr>
          <p:nvPr/>
        </p:nvSpPr>
        <p:spPr bwMode="auto">
          <a:xfrm>
            <a:off x="134938" y="3810346"/>
            <a:ext cx="4025604" cy="1384995"/>
          </a:xfrm>
          <a:prstGeom prst="rect">
            <a:avLst/>
          </a:prstGeom>
          <a:solidFill>
            <a:srgbClr val="FFFFFF">
              <a:alpha val="63000"/>
            </a:srgbClr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it-IT" sz="2800" b="1" dirty="0" err="1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Reduction</a:t>
            </a:r>
            <a:r>
              <a:rPr lang="it-IT" sz="2800" b="1" dirty="0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it-IT" sz="2800" b="1" dirty="0" err="1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endometrial</a:t>
            </a:r>
            <a:r>
              <a:rPr lang="it-IT" sz="2800" b="1" dirty="0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blood</a:t>
            </a:r>
            <a:r>
              <a:rPr lang="it-IT" sz="2800" b="1" dirty="0">
                <a:solidFill>
                  <a:srgbClr val="10253F"/>
                </a:solidFill>
                <a:latin typeface="Arial" charset="0"/>
                <a:ea typeface="ＭＳ Ｐゴシック" charset="0"/>
                <a:cs typeface="Arial" charset="0"/>
              </a:rPr>
              <a:t> flow</a:t>
            </a:r>
          </a:p>
        </p:txBody>
      </p:sp>
      <p:sp>
        <p:nvSpPr>
          <p:cNvPr id="27" name="Ovale 26"/>
          <p:cNvSpPr>
            <a:spLocks noChangeArrowheads="1"/>
          </p:cNvSpPr>
          <p:nvPr/>
        </p:nvSpPr>
        <p:spPr bwMode="auto">
          <a:xfrm>
            <a:off x="1587356" y="5557968"/>
            <a:ext cx="5813026" cy="885523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>
              <a:defRPr/>
            </a:pPr>
            <a:r>
              <a:rPr lang="it-IT" sz="2400" b="1" i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Impaired</a:t>
            </a:r>
            <a:r>
              <a:rPr lang="it-IT" sz="2400" b="1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it-IT" sz="2400" b="1" i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endometrial</a:t>
            </a:r>
            <a:r>
              <a:rPr lang="it-IT" sz="2400" b="1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it-IT" sz="2400" b="1" i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receptivity</a:t>
            </a:r>
            <a:endParaRPr lang="it-IT" sz="2400" b="1" i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50193" name="Connettore 2 28"/>
          <p:cNvCxnSpPr>
            <a:cxnSpLocks noChangeShapeType="1"/>
          </p:cNvCxnSpPr>
          <p:nvPr/>
        </p:nvCxnSpPr>
        <p:spPr bwMode="auto">
          <a:xfrm>
            <a:off x="2232025" y="3287713"/>
            <a:ext cx="0" cy="522287"/>
          </a:xfrm>
          <a:prstGeom prst="straightConnector1">
            <a:avLst/>
          </a:prstGeom>
          <a:noFill/>
          <a:ln w="57150">
            <a:solidFill>
              <a:srgbClr val="00009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77039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po 3"/>
          <p:cNvGrpSpPr>
            <a:grpSpLocks/>
          </p:cNvGrpSpPr>
          <p:nvPr/>
        </p:nvGrpSpPr>
        <p:grpSpPr bwMode="auto">
          <a:xfrm>
            <a:off x="134938" y="206375"/>
            <a:ext cx="8901112" cy="720725"/>
            <a:chOff x="134934" y="206912"/>
            <a:chExt cx="8900927" cy="720044"/>
          </a:xfrm>
        </p:grpSpPr>
        <p:sp>
          <p:nvSpPr>
            <p:cNvPr id="6" name="Titel 1"/>
            <p:cNvSpPr txBox="1">
              <a:spLocks/>
            </p:cNvSpPr>
            <p:nvPr/>
          </p:nvSpPr>
          <p:spPr>
            <a:xfrm>
              <a:off x="134934" y="206912"/>
              <a:ext cx="8900927" cy="485316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eaLnBrk="0" hangingPunct="0">
                <a:defRPr/>
              </a:pPr>
              <a:r>
                <a:rPr lang="en-GB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 ripetuta e PCOS</a:t>
              </a: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226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26956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293540" y="4381232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3-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Low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-grade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chronic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inflammation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93540" y="1722016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1</a:t>
            </a:r>
            <a:r>
              <a:rPr lang="it-IT" altLang="it-IT" sz="2400" b="1" i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-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Poor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oocyte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and 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embryo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endParaRPr lang="it-IT" altLang="it-IT" sz="2400" b="1" i="1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293540" y="3068960"/>
            <a:ext cx="6536900" cy="62686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2-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Endometrial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disfunction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06241" y="1734540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09369" y="3066064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grpSp>
        <p:nvGrpSpPr>
          <p:cNvPr id="51218" name="Gruppo 11"/>
          <p:cNvGrpSpPr>
            <a:grpSpLocks/>
          </p:cNvGrpSpPr>
          <p:nvPr/>
        </p:nvGrpSpPr>
        <p:grpSpPr bwMode="auto">
          <a:xfrm>
            <a:off x="1343025" y="5630863"/>
            <a:ext cx="6553200" cy="638175"/>
            <a:chOff x="1343431" y="5555918"/>
            <a:chExt cx="6553345" cy="637346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59876" y="5566400"/>
              <a:ext cx="6536900" cy="626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4-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Alteration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of uterine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vascular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function</a:t>
              </a:r>
              <a:endParaRPr lang="it-IT" b="1" i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343431" y="5555918"/>
              <a:ext cx="6536900" cy="626864"/>
            </a:xfrm>
            <a:prstGeom prst="rect">
              <a:avLst/>
            </a:prstGeom>
            <a:solidFill>
              <a:schemeClr val="accent1">
                <a:lumMod val="75000"/>
                <a:alpha val="85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it-IT" b="1" i="1" dirty="0" smtClean="0">
                <a:solidFill>
                  <a:srgbClr val="00206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4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po 3"/>
          <p:cNvGrpSpPr>
            <a:grpSpLocks/>
          </p:cNvGrpSpPr>
          <p:nvPr/>
        </p:nvGrpSpPr>
        <p:grpSpPr bwMode="auto">
          <a:xfrm>
            <a:off x="134938" y="206375"/>
            <a:ext cx="8901112" cy="720725"/>
            <a:chOff x="134934" y="206912"/>
            <a:chExt cx="8900927" cy="720044"/>
          </a:xfrm>
        </p:grpSpPr>
        <p:sp>
          <p:nvSpPr>
            <p:cNvPr id="5" name="Titel 1"/>
            <p:cNvSpPr txBox="1">
              <a:spLocks/>
            </p:cNvSpPr>
            <p:nvPr/>
          </p:nvSpPr>
          <p:spPr>
            <a:xfrm>
              <a:off x="134934" y="206912"/>
              <a:ext cx="8900927" cy="485316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eaLnBrk="0" hangingPunct="0">
                <a:defRPr/>
              </a:pPr>
              <a:r>
                <a:rPr lang="en-GB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 ripetuta e PCOS</a:t>
              </a: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235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26956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227" name="Text Box 81"/>
          <p:cNvSpPr txBox="1">
            <a:spLocks noChangeArrowheads="1"/>
          </p:cNvSpPr>
          <p:nvPr/>
        </p:nvSpPr>
        <p:spPr bwMode="auto">
          <a:xfrm>
            <a:off x="5805488" y="6442075"/>
            <a:ext cx="319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 i="1">
                <a:latin typeface="Arial" pitchFamily="34" charset="0"/>
                <a:cs typeface="Arial" pitchFamily="34" charset="0"/>
              </a:rPr>
              <a:t>J Kwak-Kim, J Obstet Gynecol Res  2009</a:t>
            </a:r>
            <a:endParaRPr lang="it-IT" altLang="it-IT" sz="1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6689" y="4516926"/>
            <a:ext cx="7881610" cy="1569660"/>
          </a:xfrm>
          <a:prstGeom prst="rect">
            <a:avLst/>
          </a:prstGeom>
          <a:solidFill>
            <a:srgbClr val="99FF99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000099"/>
                </a:solidFill>
                <a:latin typeface="Arial"/>
                <a:ea typeface="ＭＳ Ｐゴシック" pitchFamily="34" charset="-128"/>
                <a:cs typeface="Arial"/>
              </a:rPr>
              <a:t>Women with PCOS, </a:t>
            </a:r>
            <a:r>
              <a:rPr lang="en-US" sz="2400" b="1" i="1" kern="0" dirty="0" err="1">
                <a:solidFill>
                  <a:srgbClr val="000099"/>
                </a:solidFill>
                <a:latin typeface="Arial"/>
                <a:ea typeface="ＭＳ Ｐゴシック" pitchFamily="34" charset="-128"/>
                <a:cs typeface="Arial"/>
              </a:rPr>
              <a:t>obesity,hyperglycemia</a:t>
            </a:r>
            <a:r>
              <a:rPr lang="en-US" sz="2400" b="1" i="1" kern="0" dirty="0">
                <a:solidFill>
                  <a:srgbClr val="000099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000099"/>
                </a:solidFill>
                <a:latin typeface="Arial"/>
                <a:ea typeface="ＭＳ Ｐゴシック" pitchFamily="34" charset="-128"/>
                <a:cs typeface="Arial"/>
              </a:rPr>
              <a:t>and insulin resistance have low-grade chronic inflammation as a novel mechanism contributing to increased risk  of pregnancy losses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90513" y="1536700"/>
            <a:ext cx="8696325" cy="1236663"/>
          </a:xfrm>
          <a:prstGeom prst="roundRect">
            <a:avLst>
              <a:gd name="adj" fmla="val 16667"/>
            </a:avLst>
          </a:prstGeom>
          <a:solidFill>
            <a:schemeClr val="bg1">
              <a:alpha val="14000"/>
            </a:schemeClr>
          </a:solidFill>
          <a:ln w="2556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Increased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levels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of TNF-a, C-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reactive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protein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levels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and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tissue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plasminogen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activator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(t-PA)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levels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are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showed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in PCOS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women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compared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to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healthy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weight-matched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control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women</a:t>
            </a:r>
            <a:endParaRPr lang="it-IT" sz="2000" b="1" kern="0" dirty="0">
              <a:solidFill>
                <a:srgbClr val="2D2DB9">
                  <a:lumMod val="7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0513" y="2914650"/>
            <a:ext cx="8696325" cy="1112838"/>
          </a:xfrm>
          <a:prstGeom prst="roundRect">
            <a:avLst>
              <a:gd name="adj" fmla="val 16667"/>
            </a:avLst>
          </a:prstGeom>
          <a:solidFill>
            <a:schemeClr val="bg1">
              <a:alpha val="14000"/>
            </a:schemeClr>
          </a:solidFill>
          <a:ln w="2556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In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patients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with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hyperglycemia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and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insulin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resistance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the pro-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inflammatory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cytokines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such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as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TNF-a, IL-6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/>
            </a:pP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and C-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reactive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protein</a:t>
            </a:r>
            <a:r>
              <a:rPr lang="it-IT" sz="2000" b="1" kern="0" dirty="0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are </a:t>
            </a:r>
            <a:r>
              <a:rPr lang="it-IT" sz="2000" b="1" kern="0" dirty="0" err="1">
                <a:solidFill>
                  <a:srgbClr val="2D2DB9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elevated</a:t>
            </a:r>
            <a:endParaRPr lang="it-IT" sz="2000" b="1" kern="0" dirty="0">
              <a:solidFill>
                <a:srgbClr val="2D2DB9">
                  <a:lumMod val="7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11" name="Picture 21" descr="http://t0.gstatic.com/images?q=tbn:ANd9GcS9SgNx2TrWeyIdD8idYyZAY47LIpENMr7dns6h_lBHWsGwVAJb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52809"/>
          <a:stretch/>
        </p:blipFill>
        <p:spPr bwMode="auto">
          <a:xfrm rot="20654675">
            <a:off x="327499" y="4202010"/>
            <a:ext cx="960526" cy="9630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51270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38138" y="762000"/>
            <a:ext cx="8467725" cy="650875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Tahoma" pitchFamily="34" charset="0"/>
              </a:rPr>
              <a:t>Metformin administration is associated to reduced incidence of first trimester abortion and gestational diabetes</a:t>
            </a:r>
            <a:endParaRPr lang="it-IT" altLang="it-IT" sz="2000" b="1">
              <a:solidFill>
                <a:srgbClr val="FFFF00"/>
              </a:solidFill>
              <a:latin typeface="Tahoma" pitchFamily="34" charset="0"/>
            </a:endParaRPr>
          </a:p>
        </p:txBody>
      </p:sp>
      <p:graphicFrame>
        <p:nvGraphicFramePr>
          <p:cNvPr id="5427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1463" y="1752600"/>
          <a:ext cx="3048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Grafico" r:id="rId3" imgW="4781430" imgH="4133940" progId="MSGraph.Chart.8">
                  <p:embed followColorScheme="full"/>
                </p:oleObj>
              </mc:Choice>
              <mc:Fallback>
                <p:oleObj name="Grafico" r:id="rId3" imgW="4781430" imgH="41339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52600"/>
                        <a:ext cx="3048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71463" y="2590800"/>
            <a:ext cx="2771775" cy="246063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1</a:t>
            </a:r>
            <a:r>
              <a:rPr lang="en-US" altLang="it-IT" sz="1600" b="1" baseline="30000">
                <a:solidFill>
                  <a:srgbClr val="FFFFFF"/>
                </a:solidFill>
                <a:latin typeface="Arial" pitchFamily="34" charset="0"/>
              </a:rPr>
              <a:t>st</a:t>
            </a: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  trimester abortion (73%) </a:t>
            </a:r>
            <a:endParaRPr lang="en-US" altLang="it-IT" sz="1400" b="1">
              <a:latin typeface="Times New Roman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438400" y="3581400"/>
            <a:ext cx="1490663" cy="492125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Live birth (27%)</a:t>
            </a:r>
            <a:endParaRPr lang="en-US" altLang="it-IT" sz="1400" b="1">
              <a:latin typeface="Times New Roman" pitchFamily="18" charset="0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3251200" y="2667000"/>
            <a:ext cx="2438400" cy="665163"/>
            <a:chOff x="2304" y="1021"/>
            <a:chExt cx="1728" cy="419"/>
          </a:xfrm>
        </p:grpSpPr>
        <p:sp>
          <p:nvSpPr>
            <p:cNvPr id="54284" name="AutoShape 7"/>
            <p:cNvSpPr>
              <a:spLocks noChangeArrowheads="1"/>
            </p:cNvSpPr>
            <p:nvPr/>
          </p:nvSpPr>
          <p:spPr bwMode="auto">
            <a:xfrm>
              <a:off x="2832" y="1200"/>
              <a:ext cx="864" cy="24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chemeClr val="folHlink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itchFamily="18" charset="0"/>
              </a:endParaRPr>
            </a:p>
          </p:txBody>
        </p:sp>
        <p:sp>
          <p:nvSpPr>
            <p:cNvPr id="54285" name="Text Box 8"/>
            <p:cNvSpPr txBox="1">
              <a:spLocks noChangeArrowheads="1"/>
            </p:cNvSpPr>
            <p:nvPr/>
          </p:nvSpPr>
          <p:spPr bwMode="auto">
            <a:xfrm>
              <a:off x="2304" y="1021"/>
              <a:ext cx="1728" cy="17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it-IT" sz="1200" b="1">
                  <a:latin typeface="Tahoma" pitchFamily="34" charset="0"/>
                </a:rPr>
                <a:t>Following metformin therapy</a:t>
              </a:r>
            </a:p>
          </p:txBody>
        </p:sp>
      </p:grpSp>
      <p:graphicFrame>
        <p:nvGraphicFramePr>
          <p:cNvPr id="54279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21338" y="1905000"/>
          <a:ext cx="3048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Grafico" r:id="rId5" imgW="4781430" imgH="4114800" progId="MSGraph.Chart.8">
                  <p:embed followColorScheme="full"/>
                </p:oleObj>
              </mc:Choice>
              <mc:Fallback>
                <p:oleObj name="Grafico" r:id="rId5" imgW="478143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1905000"/>
                        <a:ext cx="3048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7653338" y="4114800"/>
            <a:ext cx="1490662" cy="492125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Live birth (60%)</a:t>
            </a:r>
            <a:endParaRPr lang="en-US" altLang="it-IT" sz="1400" b="1">
              <a:latin typeface="Times New Roman" pitchFamily="18" charset="0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3995738" y="3962400"/>
            <a:ext cx="2771775" cy="246063"/>
          </a:xfrm>
          <a:prstGeom prst="rect">
            <a:avLst/>
          </a:prstGeom>
          <a:solidFill>
            <a:srgbClr val="29292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1</a:t>
            </a:r>
            <a:r>
              <a:rPr lang="en-US" altLang="it-IT" sz="1600" b="1" baseline="30000">
                <a:solidFill>
                  <a:srgbClr val="FFFFFF"/>
                </a:solidFill>
                <a:latin typeface="Arial" pitchFamily="34" charset="0"/>
              </a:rPr>
              <a:t>st</a:t>
            </a: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  trimester abortion (10%) </a:t>
            </a:r>
            <a:endParaRPr lang="en-US" altLang="it-IT" sz="1400" b="1">
              <a:latin typeface="Times New Roman" pitchFamily="18" charset="0"/>
            </a:endParaRPr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6367463" y="2590800"/>
            <a:ext cx="2438400" cy="492125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FFFF"/>
                </a:solidFill>
                <a:latin typeface="Arial" pitchFamily="34" charset="0"/>
              </a:rPr>
              <a:t>Ongoing &gt;13 weeks (30%)</a:t>
            </a:r>
            <a:endParaRPr lang="en-US" altLang="it-IT" sz="1400" b="1">
              <a:latin typeface="Times New Roman" pitchFamily="18" charset="0"/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5961063" y="6324600"/>
            <a:ext cx="2979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>
                <a:latin typeface="Tahoma" pitchFamily="34" charset="0"/>
              </a:rPr>
              <a:t>Glueck  et al. Fertil Steril 2001</a:t>
            </a:r>
          </a:p>
        </p:txBody>
      </p:sp>
    </p:spTree>
    <p:extLst>
      <p:ext uri="{BB962C8B-B14F-4D97-AF65-F5344CB8AC3E}">
        <p14:creationId xmlns:p14="http://schemas.microsoft.com/office/powerpoint/2010/main" val="20333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60350"/>
            <a:ext cx="9096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773238"/>
            <a:ext cx="72009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131888" y="3716338"/>
            <a:ext cx="676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144588" y="3949700"/>
            <a:ext cx="676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162050" y="4194175"/>
            <a:ext cx="676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117600" y="4883150"/>
            <a:ext cx="676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131888" y="5383213"/>
            <a:ext cx="676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5" name="Rettangolo 9"/>
          <p:cNvSpPr>
            <a:spLocks noChangeArrowheads="1"/>
          </p:cNvSpPr>
          <p:nvPr/>
        </p:nvSpPr>
        <p:spPr bwMode="auto">
          <a:xfrm>
            <a:off x="5811838" y="6453188"/>
            <a:ext cx="307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b="1" i="1">
                <a:latin typeface="Arial" pitchFamily="34" charset="0"/>
                <a:cs typeface="Arial" pitchFamily="34" charset="0"/>
              </a:rPr>
              <a:t>Eur J Obstet Gynecol Reprod Biol 2011</a:t>
            </a:r>
          </a:p>
        </p:txBody>
      </p:sp>
    </p:spTree>
    <p:extLst>
      <p:ext uri="{BB962C8B-B14F-4D97-AF65-F5344CB8AC3E}">
        <p14:creationId xmlns:p14="http://schemas.microsoft.com/office/powerpoint/2010/main" val="338411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7"/>
          <p:cNvSpPr>
            <a:spLocks noChangeAspect="1" noChangeArrowheads="1"/>
          </p:cNvSpPr>
          <p:nvPr/>
        </p:nvSpPr>
        <p:spPr bwMode="auto">
          <a:xfrm>
            <a:off x="36513" y="877888"/>
            <a:ext cx="91090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cxnSp>
        <p:nvCxnSpPr>
          <p:cNvPr id="27651" name="Connettore 1 12"/>
          <p:cNvCxnSpPr>
            <a:cxnSpLocks noChangeShapeType="1"/>
          </p:cNvCxnSpPr>
          <p:nvPr/>
        </p:nvCxnSpPr>
        <p:spPr bwMode="auto">
          <a:xfrm flipH="1">
            <a:off x="142875" y="744538"/>
            <a:ext cx="88614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itel 1"/>
          <p:cNvSpPr txBox="1">
            <a:spLocks/>
          </p:cNvSpPr>
          <p:nvPr/>
        </p:nvSpPr>
        <p:spPr bwMode="auto">
          <a:xfrm>
            <a:off x="158750" y="79375"/>
            <a:ext cx="8901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Hyperinsulinemia prevalence in PCOS women</a:t>
            </a:r>
          </a:p>
        </p:txBody>
      </p:sp>
      <p:sp>
        <p:nvSpPr>
          <p:cNvPr id="27653" name="CasellaDiTesto 12"/>
          <p:cNvSpPr txBox="1">
            <a:spLocks noChangeArrowheads="1"/>
          </p:cNvSpPr>
          <p:nvPr/>
        </p:nvSpPr>
        <p:spPr bwMode="auto">
          <a:xfrm>
            <a:off x="1208088" y="862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64% obese</a:t>
            </a:r>
          </a:p>
        </p:txBody>
      </p:sp>
      <p:sp>
        <p:nvSpPr>
          <p:cNvPr id="27654" name="CasellaDiTesto 13"/>
          <p:cNvSpPr txBox="1">
            <a:spLocks noChangeArrowheads="1"/>
          </p:cNvSpPr>
          <p:nvPr/>
        </p:nvSpPr>
        <p:spPr bwMode="auto">
          <a:xfrm>
            <a:off x="5291138" y="876300"/>
            <a:ext cx="327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36% non obese</a:t>
            </a:r>
          </a:p>
        </p:txBody>
      </p:sp>
      <p:grpSp>
        <p:nvGrpSpPr>
          <p:cNvPr id="27655" name="Gruppo 49"/>
          <p:cNvGrpSpPr>
            <a:grpSpLocks/>
          </p:cNvGrpSpPr>
          <p:nvPr/>
        </p:nvGrpSpPr>
        <p:grpSpPr bwMode="auto">
          <a:xfrm>
            <a:off x="4448175" y="1489075"/>
            <a:ext cx="4338638" cy="3857625"/>
            <a:chOff x="4448642" y="928694"/>
            <a:chExt cx="4338168" cy="3857628"/>
          </a:xfrm>
        </p:grpSpPr>
        <p:pic>
          <p:nvPicPr>
            <p:cNvPr id="27668" name="G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928694"/>
              <a:ext cx="4143372" cy="3857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sellaDiTesto 27"/>
            <p:cNvSpPr txBox="1">
              <a:spLocks noChangeArrowheads="1"/>
            </p:cNvSpPr>
            <p:nvPr/>
          </p:nvSpPr>
          <p:spPr bwMode="auto">
            <a:xfrm>
              <a:off x="4448642" y="1357319"/>
              <a:ext cx="2988939" cy="10160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6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40%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it-IT" sz="2400" b="1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Iper</a:t>
              </a:r>
              <a:r>
                <a:rPr lang="it-IT" sz="24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-insulinemiche</a:t>
              </a:r>
            </a:p>
          </p:txBody>
        </p:sp>
      </p:grpSp>
      <p:grpSp>
        <p:nvGrpSpPr>
          <p:cNvPr id="27656" name="Gruppo 48"/>
          <p:cNvGrpSpPr>
            <a:grpSpLocks/>
          </p:cNvGrpSpPr>
          <p:nvPr/>
        </p:nvGrpSpPr>
        <p:grpSpPr bwMode="auto">
          <a:xfrm>
            <a:off x="266700" y="1492250"/>
            <a:ext cx="4214813" cy="3835400"/>
            <a:chOff x="285720" y="950454"/>
            <a:chExt cx="4214842" cy="3835868"/>
          </a:xfrm>
        </p:grpSpPr>
        <p:pic>
          <p:nvPicPr>
            <p:cNvPr id="27666" name="G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950454"/>
              <a:ext cx="4214842" cy="383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sellaDiTesto 26"/>
            <p:cNvSpPr txBox="1">
              <a:spLocks noChangeArrowheads="1"/>
            </p:cNvSpPr>
            <p:nvPr/>
          </p:nvSpPr>
          <p:spPr bwMode="auto">
            <a:xfrm>
              <a:off x="895324" y="3239908"/>
              <a:ext cx="2989284" cy="9542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2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72%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it-IT" sz="2400" b="1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Iper</a:t>
              </a:r>
              <a:r>
                <a:rPr lang="it-IT" sz="2400" b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-insulinemiche</a:t>
              </a:r>
            </a:p>
          </p:txBody>
        </p:sp>
      </p:grpSp>
      <p:sp>
        <p:nvSpPr>
          <p:cNvPr id="21" name="CasellaDiTesto 26"/>
          <p:cNvSpPr txBox="1">
            <a:spLocks noChangeArrowheads="1"/>
          </p:cNvSpPr>
          <p:nvPr/>
        </p:nvSpPr>
        <p:spPr bwMode="auto">
          <a:xfrm>
            <a:off x="693738" y="1455738"/>
            <a:ext cx="3416300" cy="9540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28%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Normo-insulinemiche</a:t>
            </a:r>
          </a:p>
        </p:txBody>
      </p:sp>
      <p:sp>
        <p:nvSpPr>
          <p:cNvPr id="22" name="CasellaDiTesto 26"/>
          <p:cNvSpPr txBox="1">
            <a:spLocks noChangeArrowheads="1"/>
          </p:cNvSpPr>
          <p:nvPr/>
        </p:nvSpPr>
        <p:spPr bwMode="auto">
          <a:xfrm>
            <a:off x="5300663" y="3759200"/>
            <a:ext cx="3417887" cy="954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60%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Normo-insulinemiche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67245" y="5191350"/>
            <a:ext cx="8750299" cy="1218474"/>
          </a:xfrm>
          <a:prstGeom prst="rect">
            <a:avLst/>
          </a:prstGeom>
          <a:solidFill>
            <a:srgbClr val="FF0000">
              <a:alpha val="43922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softEdge rad="63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kern="0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05063" y="5432685"/>
            <a:ext cx="8445363" cy="1015663"/>
          </a:xfrm>
          <a:prstGeom prst="rect">
            <a:avLst/>
          </a:prstGeom>
          <a:solidFill>
            <a:srgbClr val="FFFFFF">
              <a:alpha val="83137"/>
            </a:srgbClr>
          </a:solidFill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smtClean="0">
                <a:solidFill>
                  <a:srgbClr val="16165D"/>
                </a:solidFill>
                <a:latin typeface="Arial" pitchFamily="34" charset="0"/>
                <a:cs typeface="Arial" pitchFamily="34" charset="0"/>
              </a:rPr>
              <a:t>Insulin resistance and the compensatory hyperinsulinemia affect some 65–70% of women with PCOS, </a:t>
            </a:r>
          </a:p>
          <a:p>
            <a:pPr algn="ctr" eaLnBrk="1" hangingPunct="1">
              <a:defRPr/>
            </a:pPr>
            <a:r>
              <a:rPr lang="it-IT" altLang="it-IT" sz="2000" b="1" smtClean="0">
                <a:solidFill>
                  <a:srgbClr val="16165D"/>
                </a:solidFill>
                <a:latin typeface="Arial" pitchFamily="34" charset="0"/>
                <a:cs typeface="Arial" pitchFamily="34" charset="0"/>
              </a:rPr>
              <a:t>with 70–80% of obese (BMI &gt; 30) and 20–25% of lean (BMI &lt; 25)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926138" y="6567488"/>
            <a:ext cx="3182937" cy="30797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itchFamily="34" charset="0"/>
              </a:rPr>
              <a:t>Marshall JC et al., Fertil Steril 2012</a:t>
            </a:r>
          </a:p>
        </p:txBody>
      </p:sp>
    </p:spTree>
    <p:extLst>
      <p:ext uri="{BB962C8B-B14F-4D97-AF65-F5344CB8AC3E}">
        <p14:creationId xmlns:p14="http://schemas.microsoft.com/office/powerpoint/2010/main" val="2957364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tangolo 4"/>
          <p:cNvSpPr>
            <a:spLocks noChangeArrowheads="1"/>
          </p:cNvSpPr>
          <p:nvPr/>
        </p:nvSpPr>
        <p:spPr bwMode="auto">
          <a:xfrm>
            <a:off x="174625" y="2276475"/>
            <a:ext cx="8637588" cy="2554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Continuing metformin therapy throughout pregnancy resulted in significant reduction in pregnancy complications with concomitant improved neonatal outcome, with no serious deleterious side effects.</a:t>
            </a:r>
            <a:endParaRPr lang="it-IT" altLang="it-IT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6075"/>
            <a:ext cx="881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ttangolo 6"/>
          <p:cNvSpPr>
            <a:spLocks noChangeArrowheads="1"/>
          </p:cNvSpPr>
          <p:nvPr/>
        </p:nvSpPr>
        <p:spPr bwMode="auto">
          <a:xfrm>
            <a:off x="4164013" y="6283325"/>
            <a:ext cx="4038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 J Obstet Gynecol Reprod Biol 2011</a:t>
            </a:r>
          </a:p>
        </p:txBody>
      </p:sp>
    </p:spTree>
    <p:extLst>
      <p:ext uri="{BB962C8B-B14F-4D97-AF65-F5344CB8AC3E}">
        <p14:creationId xmlns:p14="http://schemas.microsoft.com/office/powerpoint/2010/main" val="3788532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11138" y="3614738"/>
            <a:ext cx="4478337" cy="3144837"/>
          </a:xfrm>
          <a:prstGeom prst="rect">
            <a:avLst/>
          </a:prstGeom>
          <a:solidFill>
            <a:srgbClr val="B9CDE5"/>
          </a:solidFill>
          <a:ln w="9525">
            <a:solidFill>
              <a:srgbClr val="00007D"/>
            </a:solidFill>
            <a:miter lim="800000"/>
            <a:headEnd/>
            <a:tailEnd/>
          </a:ln>
          <a:effectLst>
            <a:outerShdw dist="107763" dir="13500000" algn="ctr" rotWithShape="0">
              <a:srgbClr val="00007D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Metformina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Troglitazone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Rosiglitazone/Pioglitazone</a:t>
            </a: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Somatostatina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Diazossido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Acarbosio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nositolo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4765675" y="1954213"/>
            <a:ext cx="4352925" cy="2282825"/>
          </a:xfrm>
          <a:prstGeom prst="ellipse">
            <a:avLst/>
          </a:prstGeom>
          <a:solidFill>
            <a:srgbClr val="CCFFCC">
              <a:alpha val="50196"/>
            </a:srgbClr>
          </a:solidFill>
          <a:ln w="25400" cap="flat" cmpd="sng" algn="ctr">
            <a:solidFill>
              <a:srgbClr val="2D2DB9">
                <a:lumMod val="75000"/>
              </a:srgbClr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Diarrea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Nausea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Disturbi addominali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Acidosi lattica</a:t>
            </a:r>
            <a:r>
              <a:rPr lang="it-IT" sz="2200" kern="0" dirty="0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t> </a:t>
            </a:r>
          </a:p>
        </p:txBody>
      </p:sp>
      <p:sp>
        <p:nvSpPr>
          <p:cNvPr id="57348" name="Ovale 3"/>
          <p:cNvSpPr>
            <a:spLocks noChangeArrowheads="1"/>
          </p:cNvSpPr>
          <p:nvPr/>
        </p:nvSpPr>
        <p:spPr bwMode="auto">
          <a:xfrm>
            <a:off x="4765675" y="4237038"/>
            <a:ext cx="4352925" cy="2601912"/>
          </a:xfrm>
          <a:prstGeom prst="ellipse">
            <a:avLst/>
          </a:prstGeom>
          <a:solidFill>
            <a:srgbClr val="99FF99">
              <a:alpha val="50195"/>
            </a:srgbClr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Aumento di peso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Edema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Diarrea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Nausea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Cefalea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Tossicità epatica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200">
              <a:solidFill>
                <a:srgbClr val="FFFFFF"/>
              </a:solidFill>
              <a:latin typeface="Times New Roman" pitchFamily="18" charset="0"/>
              <a:ea typeface="Dotum" pitchFamily="34" charset="-127"/>
            </a:endParaRPr>
          </a:p>
        </p:txBody>
      </p:sp>
      <p:grpSp>
        <p:nvGrpSpPr>
          <p:cNvPr id="57349" name="Gruppo 17"/>
          <p:cNvGrpSpPr>
            <a:grpSpLocks/>
          </p:cNvGrpSpPr>
          <p:nvPr/>
        </p:nvGrpSpPr>
        <p:grpSpPr bwMode="auto">
          <a:xfrm>
            <a:off x="504825" y="133350"/>
            <a:ext cx="2517775" cy="2347913"/>
            <a:chOff x="201613" y="1412875"/>
            <a:chExt cx="2517252" cy="2347289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201613" y="1412875"/>
              <a:ext cx="2505539" cy="23472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5736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214" y="3624298"/>
              <a:ext cx="460005" cy="9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370" y="3361240"/>
              <a:ext cx="85186" cy="36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137" y="1846487"/>
              <a:ext cx="402505" cy="17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32" y="1671115"/>
              <a:ext cx="402505" cy="17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360" y="1938991"/>
              <a:ext cx="402505" cy="17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47" y="2193377"/>
              <a:ext cx="501534" cy="21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736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16" y="2713712"/>
              <a:ext cx="402505" cy="1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73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822450"/>
            <a:ext cx="6223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Rettangolo arrotondato 37"/>
          <p:cNvSpPr/>
          <p:nvPr/>
        </p:nvSpPr>
        <p:spPr bwMode="auto">
          <a:xfrm>
            <a:off x="2845993" y="165965"/>
            <a:ext cx="5999357" cy="576064"/>
          </a:xfrm>
          <a:prstGeom prst="roundRect">
            <a:avLst/>
          </a:prstGeom>
          <a:solidFill>
            <a:srgbClr val="CCFFCC"/>
          </a:solidFill>
          <a:ln w="19050" cap="flat" cmpd="sng" algn="ctr">
            <a:solidFill>
              <a:srgbClr val="7577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2D2DB9">
                    <a:lumMod val="50000"/>
                  </a:srgbClr>
                </a:solidFill>
                <a:latin typeface="Arial"/>
                <a:ea typeface="ＭＳ Ｐゴシック" charset="-128"/>
                <a:cs typeface="Arial"/>
              </a:rPr>
              <a:t>Effetti</a:t>
            </a:r>
            <a:r>
              <a:rPr lang="en-US" b="1" kern="0" dirty="0">
                <a:solidFill>
                  <a:srgbClr val="2D2DB9">
                    <a:lumMod val="50000"/>
                  </a:srgbClr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kern="0" dirty="0" err="1">
                <a:solidFill>
                  <a:srgbClr val="2D2DB9">
                    <a:lumMod val="50000"/>
                  </a:srgbClr>
                </a:solidFill>
                <a:latin typeface="Arial"/>
                <a:ea typeface="ＭＳ Ｐゴシック" charset="-128"/>
                <a:cs typeface="Arial"/>
              </a:rPr>
              <a:t>collaterali</a:t>
            </a:r>
            <a:r>
              <a:rPr lang="en-US" b="1" kern="0" dirty="0">
                <a:solidFill>
                  <a:srgbClr val="2D2DB9">
                    <a:lumMod val="50000"/>
                  </a:srgbClr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kern="0" dirty="0" err="1">
                <a:solidFill>
                  <a:srgbClr val="2D2DB9">
                    <a:lumMod val="50000"/>
                  </a:srgbClr>
                </a:solidFill>
                <a:latin typeface="Arial"/>
                <a:ea typeface="ＭＳ Ｐゴシック" charset="-128"/>
                <a:cs typeface="Arial"/>
              </a:rPr>
              <a:t>feto-neonatali</a:t>
            </a:r>
            <a:endParaRPr lang="en-US" b="1" kern="0" dirty="0">
              <a:solidFill>
                <a:srgbClr val="2D2DB9">
                  <a:lumMod val="50000"/>
                </a:srgbClr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846388" y="827088"/>
            <a:ext cx="6043612" cy="936625"/>
          </a:xfrm>
          <a:prstGeom prst="roundRect">
            <a:avLst>
              <a:gd name="adj" fmla="val 16667"/>
            </a:avLst>
          </a:prstGeom>
          <a:solidFill>
            <a:srgbClr val="FFFFFF">
              <a:alpha val="72941"/>
            </a:srgbClr>
          </a:solidFill>
          <a:ln w="25560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/>
            </a:pPr>
            <a:r>
              <a:rPr lang="it-IT" kern="0" dirty="0">
                <a:solidFill>
                  <a:srgbClr val="000090"/>
                </a:solidFill>
                <a:latin typeface="Arial"/>
                <a:ea typeface="ＭＳ Ｐゴシック" pitchFamily="34" charset="-128"/>
                <a:cs typeface="Arial"/>
              </a:rPr>
              <a:t>Non sono state riportate malformazioni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/>
            </a:pPr>
            <a:r>
              <a:rPr lang="it-IT" kern="0" dirty="0">
                <a:solidFill>
                  <a:srgbClr val="000090"/>
                </a:solidFill>
                <a:latin typeface="Arial"/>
                <a:ea typeface="ＭＳ Ｐゴシック" pitchFamily="34" charset="-128"/>
                <a:cs typeface="Arial"/>
              </a:rPr>
              <a:t>Non sono stati riportati casi di ipoglicemia neonatale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-26201" y="2892829"/>
            <a:ext cx="4752076" cy="52631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it-IT" altLang="it-IT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FDA: FARMACO DI CLASSE B</a:t>
            </a:r>
          </a:p>
        </p:txBody>
      </p:sp>
      <p:sp>
        <p:nvSpPr>
          <p:cNvPr id="23" name="Freccia destra 22"/>
          <p:cNvSpPr/>
          <p:nvPr/>
        </p:nvSpPr>
        <p:spPr>
          <a:xfrm>
            <a:off x="4747841" y="3994392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369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uppo 3"/>
          <p:cNvGrpSpPr>
            <a:grpSpLocks/>
          </p:cNvGrpSpPr>
          <p:nvPr/>
        </p:nvGrpSpPr>
        <p:grpSpPr bwMode="auto">
          <a:xfrm>
            <a:off x="134938" y="206375"/>
            <a:ext cx="8901112" cy="720725"/>
            <a:chOff x="134934" y="206912"/>
            <a:chExt cx="8900927" cy="720044"/>
          </a:xfrm>
        </p:grpSpPr>
        <p:sp>
          <p:nvSpPr>
            <p:cNvPr id="6" name="Titel 1"/>
            <p:cNvSpPr txBox="1">
              <a:spLocks/>
            </p:cNvSpPr>
            <p:nvPr/>
          </p:nvSpPr>
          <p:spPr>
            <a:xfrm>
              <a:off x="134934" y="206912"/>
              <a:ext cx="8900927" cy="485316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eaLnBrk="0" hangingPunct="0">
                <a:defRPr/>
              </a:pPr>
              <a:r>
                <a:rPr lang="en-GB" sz="2800" b="1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Abortività ripetuta e PCOS</a:t>
              </a:r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394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26956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293540" y="4381232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3-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Low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-grade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chronic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inflammation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93540" y="1722016"/>
            <a:ext cx="6536900" cy="6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1</a:t>
            </a:r>
            <a:r>
              <a:rPr lang="it-IT" altLang="it-IT" sz="2400" b="1" i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-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Poor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oocyte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and 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embryo</a:t>
            </a:r>
            <a:r>
              <a:rPr lang="it-IT" altLang="it-IT" sz="2400" b="1" i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it-IT" altLang="it-IT" sz="2400" b="1" i="1" dirty="0" err="1">
                <a:solidFill>
                  <a:srgbClr val="002060"/>
                </a:solidFill>
                <a:ea typeface="+mn-ea"/>
                <a:cs typeface="Arial" pitchFamily="34" charset="0"/>
              </a:rPr>
              <a:t>quality</a:t>
            </a:r>
            <a:endParaRPr lang="it-IT" altLang="it-IT" sz="2400" b="1" i="1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293540" y="3068960"/>
            <a:ext cx="6536900" cy="62686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i="1" dirty="0" smtClean="0">
                <a:solidFill>
                  <a:srgbClr val="002060"/>
                </a:solidFill>
                <a:ea typeface="+mn-ea"/>
              </a:rPr>
              <a:t>2-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Endometrial</a:t>
            </a:r>
            <a:r>
              <a:rPr lang="it-IT" b="1" i="1" dirty="0">
                <a:solidFill>
                  <a:srgbClr val="002060"/>
                </a:solidFill>
                <a:ea typeface="+mn-ea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ea typeface="+mn-ea"/>
              </a:rPr>
              <a:t>disfunction</a:t>
            </a:r>
            <a:endParaRPr lang="it-IT" b="1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06241" y="1734540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09369" y="3066064"/>
            <a:ext cx="6536900" cy="626864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b="1" i="1" dirty="0" smtClean="0">
              <a:solidFill>
                <a:srgbClr val="002060"/>
              </a:solidFill>
              <a:ea typeface="+mn-ea"/>
            </a:endParaRPr>
          </a:p>
        </p:txBody>
      </p:sp>
      <p:grpSp>
        <p:nvGrpSpPr>
          <p:cNvPr id="58386" name="Gruppo 11"/>
          <p:cNvGrpSpPr>
            <a:grpSpLocks/>
          </p:cNvGrpSpPr>
          <p:nvPr/>
        </p:nvGrpSpPr>
        <p:grpSpPr bwMode="auto">
          <a:xfrm>
            <a:off x="1317625" y="4381500"/>
            <a:ext cx="6578600" cy="1887538"/>
            <a:chOff x="1317044" y="4305926"/>
            <a:chExt cx="6579732" cy="1887338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59876" y="5566400"/>
              <a:ext cx="6536900" cy="626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4-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Alteration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of uterine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vascular</a:t>
              </a:r>
              <a:r>
                <a:rPr lang="it-IT" b="1" i="1" dirty="0" smtClean="0">
                  <a:solidFill>
                    <a:srgbClr val="002060"/>
                  </a:solidFill>
                  <a:ea typeface="+mn-ea"/>
                </a:rPr>
                <a:t> </a:t>
              </a:r>
              <a:r>
                <a:rPr lang="it-IT" b="1" i="1" dirty="0" err="1" smtClean="0">
                  <a:solidFill>
                    <a:srgbClr val="002060"/>
                  </a:solidFill>
                  <a:ea typeface="+mn-ea"/>
                </a:rPr>
                <a:t>function</a:t>
              </a:r>
              <a:endParaRPr lang="it-IT" b="1" i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317044" y="4305926"/>
              <a:ext cx="6536900" cy="626864"/>
            </a:xfrm>
            <a:prstGeom prst="rect">
              <a:avLst/>
            </a:prstGeom>
            <a:solidFill>
              <a:schemeClr val="accent1">
                <a:lumMod val="75000"/>
                <a:alpha val="85000"/>
              </a:schemeClr>
            </a:solidFill>
            <a:ln w="19050">
              <a:solidFill>
                <a:srgbClr val="0000CC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it-IT" b="1" i="1" dirty="0" smtClean="0">
                <a:solidFill>
                  <a:srgbClr val="00206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38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roprietario\Desktop\Immagine1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 t="45209"/>
          <a:stretch>
            <a:fillRect/>
          </a:stretch>
        </p:blipFill>
        <p:spPr bwMode="auto">
          <a:xfrm>
            <a:off x="945921" y="489690"/>
            <a:ext cx="7455805" cy="589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6385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5413"/>
            <a:ext cx="85232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CasellaDiTesto 2"/>
          <p:cNvSpPr txBox="1">
            <a:spLocks noChangeArrowheads="1"/>
          </p:cNvSpPr>
          <p:nvPr/>
        </p:nvSpPr>
        <p:spPr bwMode="auto">
          <a:xfrm>
            <a:off x="171450" y="2814638"/>
            <a:ext cx="87534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Arginine is one kind of essential amino acid, physiologically active in L-form, which is synthesized by endothelial cells and excreted with urine in vivo.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Arginine has been well recognized as a drug to treat variable diseases and symptoms, as well as a dietary tonic.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b="1">
                <a:latin typeface="Arial" pitchFamily="34" charset="0"/>
                <a:cs typeface="Arial" pitchFamily="34" charset="0"/>
              </a:rPr>
              <a:t>L-arginine is the substrate of nitric oxide (NO), a potent vasodilator, which may play a major role in regulating blood pressure. </a:t>
            </a:r>
          </a:p>
        </p:txBody>
      </p:sp>
      <p:sp>
        <p:nvSpPr>
          <p:cNvPr id="60420" name="CasellaDiTesto 3"/>
          <p:cNvSpPr txBox="1">
            <a:spLocks noChangeArrowheads="1"/>
          </p:cNvSpPr>
          <p:nvPr/>
        </p:nvSpPr>
        <p:spPr bwMode="auto">
          <a:xfrm>
            <a:off x="549275" y="5491163"/>
            <a:ext cx="7775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1800" b="1" i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L-arginine-NO system is upregulated during pregnancy,12–14 and hypertension, proteinuria, fetal growth retardation, and glomerular damage could be induced by blockade of NO synthesis </a:t>
            </a:r>
          </a:p>
        </p:txBody>
      </p:sp>
    </p:spTree>
    <p:extLst>
      <p:ext uri="{BB962C8B-B14F-4D97-AF65-F5344CB8AC3E}">
        <p14:creationId xmlns:p14="http://schemas.microsoft.com/office/powerpoint/2010/main" val="4157911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68563"/>
            <a:ext cx="825182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5413"/>
            <a:ext cx="85232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asellaDiTesto 3"/>
          <p:cNvSpPr txBox="1">
            <a:spLocks noChangeArrowheads="1"/>
          </p:cNvSpPr>
          <p:nvPr/>
        </p:nvSpPr>
        <p:spPr bwMode="auto">
          <a:xfrm>
            <a:off x="498475" y="5389563"/>
            <a:ext cx="8015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excellent reduction in the incidence of preeclampsia in a high-risk group after using L-arginine supplement gives evidence to offer prevention recommendations. </a:t>
            </a:r>
          </a:p>
        </p:txBody>
      </p:sp>
    </p:spTree>
    <p:extLst>
      <p:ext uri="{BB962C8B-B14F-4D97-AF65-F5344CB8AC3E}">
        <p14:creationId xmlns:p14="http://schemas.microsoft.com/office/powerpoint/2010/main" val="332175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822325" y="506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entury Gothic" pitchFamily="34" charset="0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79388" y="675975"/>
            <a:ext cx="67691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Il sistema L-Arginine/NO è alterato nelle donne con BMI&gt;25Kg/m</a:t>
            </a:r>
            <a:r>
              <a:rPr lang="it-IT" sz="2000" b="1" baseline="3000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2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nel secondo trimestre di gravidanza come dimostrato dalla dimuita produzione di NO. </a:t>
            </a:r>
          </a:p>
          <a:p>
            <a:pPr algn="just"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Questo non solo altera la funzionalità vascolare come già noto e ampiamente dimostrato ma anche la mobilizzazione di glucosio.</a:t>
            </a:r>
          </a:p>
        </p:txBody>
      </p:sp>
      <p:sp>
        <p:nvSpPr>
          <p:cNvPr id="11271" name="CasellaDiTesto 6"/>
          <p:cNvSpPr txBox="1">
            <a:spLocks noChangeArrowheads="1"/>
          </p:cNvSpPr>
          <p:nvPr/>
        </p:nvSpPr>
        <p:spPr bwMode="auto">
          <a:xfrm>
            <a:off x="379413" y="5197475"/>
            <a:ext cx="84248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i="1" u="sng">
                <a:solidFill>
                  <a:srgbClr val="002060"/>
                </a:solidFill>
                <a:latin typeface="Aral"/>
                <a:cs typeface="Arial" pitchFamily="34" charset="0"/>
              </a:rPr>
              <a:t>…è probabile che una supplementazione a lungo termine con L-Arginine possa migliorare il metabolismo glucidico nelle donne obese…</a:t>
            </a:r>
          </a:p>
        </p:txBody>
      </p:sp>
      <p:sp>
        <p:nvSpPr>
          <p:cNvPr id="17415" name="CasellaDiTesto 3"/>
          <p:cNvSpPr txBox="1">
            <a:spLocks noChangeArrowheads="1"/>
          </p:cNvSpPr>
          <p:nvPr/>
        </p:nvSpPr>
        <p:spPr bwMode="auto">
          <a:xfrm>
            <a:off x="452438" y="3390900"/>
            <a:ext cx="8207375" cy="119697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Il sistema L-Arg/NO partecipa al meccanismo che sottende all’instaurarsi della IR nelle donne </a:t>
            </a:r>
          </a:p>
          <a:p>
            <a:pPr algn="ctr"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con BMI &gt; 25 Kg/m</a:t>
            </a:r>
            <a:r>
              <a:rPr lang="it-IT" altLang="it-IT" sz="2400" b="1" baseline="3000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2 </a:t>
            </a:r>
            <a:r>
              <a:rPr lang="it-IT" altLang="it-IT" sz="2400" b="1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294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74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uppo 3"/>
          <p:cNvGrpSpPr>
            <a:grpSpLocks/>
          </p:cNvGrpSpPr>
          <p:nvPr/>
        </p:nvGrpSpPr>
        <p:grpSpPr bwMode="auto">
          <a:xfrm>
            <a:off x="134938" y="125413"/>
            <a:ext cx="8901112" cy="550862"/>
            <a:chOff x="134934" y="349880"/>
            <a:chExt cx="8900927" cy="550583"/>
          </a:xfrm>
        </p:grpSpPr>
        <p:sp>
          <p:nvSpPr>
            <p:cNvPr id="64518" name="Titel 1"/>
            <p:cNvSpPr txBox="1">
              <a:spLocks/>
            </p:cNvSpPr>
            <p:nvPr/>
          </p:nvSpPr>
          <p:spPr bwMode="auto">
            <a:xfrm>
              <a:off x="134934" y="349880"/>
              <a:ext cx="8900927" cy="48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buFontTx/>
                <a:buNone/>
              </a:pPr>
              <a:r>
                <a:rPr lang="it-IT" altLang="it-IT" sz="2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Azioni del Mg++ nella contrazione muscolare</a:t>
              </a:r>
            </a:p>
          </p:txBody>
        </p:sp>
        <p:cxnSp>
          <p:nvCxnSpPr>
            <p:cNvPr id="64519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00463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Rettangolo arrotondato 3"/>
          <p:cNvSpPr/>
          <p:nvPr/>
        </p:nvSpPr>
        <p:spPr>
          <a:xfrm>
            <a:off x="1237141" y="1129548"/>
            <a:ext cx="7057016" cy="5206702"/>
          </a:xfrm>
          <a:prstGeom prst="roundRect">
            <a:avLst/>
          </a:prstGeom>
          <a:solidFill>
            <a:srgbClr val="43FF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9144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Modula l’ingresso di calcio nella </a:t>
            </a:r>
            <a:r>
              <a:rPr lang="it-IT" altLang="it-IT" sz="22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presinapsi</a:t>
            </a:r>
            <a:endParaRPr lang="it-IT" altLang="it-IT" sz="2200" b="1" dirty="0">
              <a:solidFill>
                <a:srgbClr val="00206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ctr" defTabSz="9144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Antagonizza l’ingresso degli ioni calcio nella fibrocellula muscolare</a:t>
            </a:r>
          </a:p>
          <a:p>
            <a:pPr marL="342900" indent="-342900" algn="ctr" defTabSz="9144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Attiva la CA </a:t>
            </a:r>
            <a:r>
              <a:rPr lang="it-IT" altLang="it-IT" sz="22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ATPasi</a:t>
            </a: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che estrude il calcio intracellulare</a:t>
            </a:r>
          </a:p>
          <a:p>
            <a:pPr marL="342900" indent="-342900" algn="ctr" defTabSz="9144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Attiva la N/K </a:t>
            </a:r>
            <a:r>
              <a:rPr lang="it-IT" altLang="it-IT" sz="22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ATPasi</a:t>
            </a:r>
            <a:endParaRPr lang="it-IT" altLang="it-IT" sz="2200" b="1" dirty="0">
              <a:solidFill>
                <a:srgbClr val="00206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ctr" defTabSz="9144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Permette la captazione degli ioni calcio nei depositi intracellulari</a:t>
            </a:r>
          </a:p>
        </p:txBody>
      </p:sp>
    </p:spTree>
    <p:extLst>
      <p:ext uri="{BB962C8B-B14F-4D97-AF65-F5344CB8AC3E}">
        <p14:creationId xmlns:p14="http://schemas.microsoft.com/office/powerpoint/2010/main" val="1331638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0800"/>
            <a:ext cx="90741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CasellaDiTesto 2"/>
          <p:cNvSpPr txBox="1">
            <a:spLocks noChangeArrowheads="1"/>
          </p:cNvSpPr>
          <p:nvPr/>
        </p:nvSpPr>
        <p:spPr bwMode="auto">
          <a:xfrm>
            <a:off x="563563" y="1939925"/>
            <a:ext cx="8293100" cy="3046413"/>
          </a:xfrm>
          <a:prstGeom prst="rect">
            <a:avLst/>
          </a:prstGeom>
          <a:solidFill>
            <a:srgbClr val="FF1D1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intake of magnesium ensures formation of adequate amounts of various polyunsaturated fatty acids, eno, and suppression of inappropriate generation of IL-6 and tnf-a and thus, prevents intrauterine growth restriction and diabetes mellitus, and </a:t>
            </a:r>
            <a:r>
              <a:rPr lang="it-IT" altLang="it-IT" sz="24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improves insulin resistance</a:t>
            </a:r>
            <a:r>
              <a:rPr lang="it-IT" altLang="it-IT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hyperlipidemia, and possibly, preeclampsia.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CasellaDiTesto 2"/>
          <p:cNvSpPr txBox="1">
            <a:spLocks noChangeArrowheads="1"/>
          </p:cNvSpPr>
          <p:nvPr/>
        </p:nvSpPr>
        <p:spPr bwMode="auto">
          <a:xfrm>
            <a:off x="6648450" y="6467475"/>
            <a:ext cx="2190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Roman et al. AJOG 2013</a:t>
            </a:r>
          </a:p>
        </p:txBody>
      </p:sp>
    </p:spTree>
    <p:extLst>
      <p:ext uri="{BB962C8B-B14F-4D97-AF65-F5344CB8AC3E}">
        <p14:creationId xmlns:p14="http://schemas.microsoft.com/office/powerpoint/2010/main" val="918341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asellaDiTesto 2"/>
          <p:cNvSpPr txBox="1">
            <a:spLocks noChangeArrowheads="1"/>
          </p:cNvSpPr>
          <p:nvPr/>
        </p:nvSpPr>
        <p:spPr bwMode="auto">
          <a:xfrm>
            <a:off x="484188" y="2381250"/>
            <a:ext cx="8372475" cy="1938992"/>
          </a:xfrm>
          <a:prstGeom prst="rect">
            <a:avLst/>
          </a:prstGeom>
          <a:solidFill>
            <a:srgbClr val="FF1D1D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deficiency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pregnancy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influences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maternal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metabolism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survival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and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maternal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status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alt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it-IT" altLang="it-I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CasellaDiTesto 2"/>
          <p:cNvSpPr txBox="1">
            <a:spLocks noChangeArrowheads="1"/>
          </p:cNvSpPr>
          <p:nvPr/>
        </p:nvSpPr>
        <p:spPr bwMode="auto">
          <a:xfrm>
            <a:off x="6648450" y="6467475"/>
            <a:ext cx="250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Gupta et al. MOL MED 2014</a:t>
            </a:r>
          </a:p>
        </p:txBody>
      </p:sp>
      <p:sp>
        <p:nvSpPr>
          <p:cNvPr id="66566" name="CasellaDiTesto 1"/>
          <p:cNvSpPr txBox="1">
            <a:spLocks noChangeArrowheads="1"/>
          </p:cNvSpPr>
          <p:nvPr/>
        </p:nvSpPr>
        <p:spPr bwMode="auto">
          <a:xfrm>
            <a:off x="149225" y="303213"/>
            <a:ext cx="8823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1"/>
                </a:solidFill>
              </a:rPr>
              <a:t>Maternal magnesium deficiency in mice leads to maternal  metabolic dysfunction and altered lipid metabolism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1"/>
                </a:solidFill>
              </a:rPr>
              <a:t> with fetal growth restriction</a:t>
            </a:r>
          </a:p>
        </p:txBody>
      </p:sp>
    </p:spTree>
    <p:extLst>
      <p:ext uri="{BB962C8B-B14F-4D97-AF65-F5344CB8AC3E}">
        <p14:creationId xmlns:p14="http://schemas.microsoft.com/office/powerpoint/2010/main" val="2618225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21"/>
          <p:cNvSpPr>
            <a:spLocks noChangeAspect="1" noChangeArrowheads="1"/>
          </p:cNvSpPr>
          <p:nvPr/>
        </p:nvSpPr>
        <p:spPr bwMode="auto">
          <a:xfrm>
            <a:off x="2044703" y="1576391"/>
            <a:ext cx="200378" cy="9032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48" name="Oval 22"/>
          <p:cNvSpPr>
            <a:spLocks noChangeAspect="1" noChangeArrowheads="1"/>
          </p:cNvSpPr>
          <p:nvPr/>
        </p:nvSpPr>
        <p:spPr bwMode="auto">
          <a:xfrm>
            <a:off x="2345284" y="1576391"/>
            <a:ext cx="201789" cy="9032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5608" name="Line 23"/>
          <p:cNvSpPr>
            <a:spLocks noChangeShapeType="1"/>
          </p:cNvSpPr>
          <p:nvPr/>
        </p:nvSpPr>
        <p:spPr bwMode="auto">
          <a:xfrm flipH="1" flipV="1">
            <a:off x="2573338" y="2546350"/>
            <a:ext cx="136525" cy="1447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609" name="Freeform 24"/>
          <p:cNvSpPr>
            <a:spLocks/>
          </p:cNvSpPr>
          <p:nvPr/>
        </p:nvSpPr>
        <p:spPr bwMode="auto">
          <a:xfrm>
            <a:off x="1693863" y="1250950"/>
            <a:ext cx="654050" cy="1752600"/>
          </a:xfrm>
          <a:custGeom>
            <a:avLst/>
            <a:gdLst>
              <a:gd name="T0" fmla="*/ 0 w 464"/>
              <a:gd name="T1" fmla="*/ 0 h 1104"/>
              <a:gd name="T2" fmla="*/ 2147483647 w 464"/>
              <a:gd name="T3" fmla="*/ 2147483647 h 1104"/>
              <a:gd name="T4" fmla="*/ 2147483647 w 464"/>
              <a:gd name="T5" fmla="*/ 2147483647 h 1104"/>
              <a:gd name="T6" fmla="*/ 2147483647 w 46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1104"/>
              <a:gd name="T14" fmla="*/ 464 w 46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1104">
                <a:moveTo>
                  <a:pt x="0" y="0"/>
                </a:moveTo>
                <a:cubicBezTo>
                  <a:pt x="156" y="32"/>
                  <a:pt x="312" y="64"/>
                  <a:pt x="384" y="192"/>
                </a:cubicBezTo>
                <a:cubicBezTo>
                  <a:pt x="456" y="320"/>
                  <a:pt x="464" y="616"/>
                  <a:pt x="432" y="768"/>
                </a:cubicBezTo>
                <a:cubicBezTo>
                  <a:pt x="400" y="920"/>
                  <a:pt x="296" y="1012"/>
                  <a:pt x="192" y="110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610" name="Text Box 25"/>
          <p:cNvSpPr txBox="1">
            <a:spLocks noChangeArrowheads="1"/>
          </p:cNvSpPr>
          <p:nvPr/>
        </p:nvSpPr>
        <p:spPr bwMode="auto">
          <a:xfrm>
            <a:off x="796398" y="982135"/>
            <a:ext cx="1557337" cy="4001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glucose</a:t>
            </a:r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2573864" y="2241550"/>
            <a:ext cx="1557338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GLUT</a:t>
            </a:r>
          </a:p>
        </p:txBody>
      </p:sp>
      <p:sp>
        <p:nvSpPr>
          <p:cNvPr id="6153" name="Oval 27"/>
          <p:cNvSpPr>
            <a:spLocks noChangeAspect="1" noChangeArrowheads="1"/>
          </p:cNvSpPr>
          <p:nvPr/>
        </p:nvSpPr>
        <p:spPr bwMode="auto">
          <a:xfrm>
            <a:off x="3698540" y="3833848"/>
            <a:ext cx="1203677" cy="846137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48"/>
              </a:solidFill>
              <a:latin typeface="Constantia"/>
              <a:cs typeface="Arial" charset="0"/>
            </a:endParaRPr>
          </a:p>
        </p:txBody>
      </p:sp>
      <p:sp>
        <p:nvSpPr>
          <p:cNvPr id="25615" name="Text Box 28"/>
          <p:cNvSpPr txBox="1">
            <a:spLocks noChangeAspect="1" noChangeArrowheads="1"/>
          </p:cNvSpPr>
          <p:nvPr/>
        </p:nvSpPr>
        <p:spPr bwMode="auto">
          <a:xfrm>
            <a:off x="3657600" y="4116388"/>
            <a:ext cx="750888" cy="3381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Arial" charset="0"/>
              </a:rPr>
              <a:t>IRS-2</a:t>
            </a:r>
          </a:p>
        </p:txBody>
      </p:sp>
      <p:sp>
        <p:nvSpPr>
          <p:cNvPr id="25616" name="Text Box 29"/>
          <p:cNvSpPr txBox="1">
            <a:spLocks noChangeAspect="1" noChangeArrowheads="1"/>
          </p:cNvSpPr>
          <p:nvPr/>
        </p:nvSpPr>
        <p:spPr bwMode="auto">
          <a:xfrm>
            <a:off x="4213225" y="4116388"/>
            <a:ext cx="752475" cy="3381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Arial" charset="0"/>
              </a:rPr>
              <a:t>IRS-1</a:t>
            </a:r>
          </a:p>
        </p:txBody>
      </p:sp>
      <p:sp>
        <p:nvSpPr>
          <p:cNvPr id="6156" name="Oval 30"/>
          <p:cNvSpPr>
            <a:spLocks noChangeArrowheads="1"/>
          </p:cNvSpPr>
          <p:nvPr/>
        </p:nvSpPr>
        <p:spPr bwMode="auto">
          <a:xfrm>
            <a:off x="2506133" y="4070350"/>
            <a:ext cx="10160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48"/>
              </a:solidFill>
              <a:latin typeface="Constantia"/>
              <a:cs typeface="Arial" charset="0"/>
            </a:endParaRPr>
          </a:p>
        </p:txBody>
      </p:sp>
      <p:sp>
        <p:nvSpPr>
          <p:cNvPr id="25620" name="Text Box 31"/>
          <p:cNvSpPr txBox="1">
            <a:spLocks noChangeAspect="1" noChangeArrowheads="1"/>
          </p:cNvSpPr>
          <p:nvPr/>
        </p:nvSpPr>
        <p:spPr bwMode="auto">
          <a:xfrm>
            <a:off x="2641600" y="4160838"/>
            <a:ext cx="947738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PI 3-K</a:t>
            </a:r>
          </a:p>
        </p:txBody>
      </p:sp>
      <p:sp>
        <p:nvSpPr>
          <p:cNvPr id="6158" name="Text Box 32"/>
          <p:cNvSpPr txBox="1">
            <a:spLocks noChangeArrowheads="1"/>
          </p:cNvSpPr>
          <p:nvPr/>
        </p:nvSpPr>
        <p:spPr bwMode="auto">
          <a:xfrm>
            <a:off x="5621867" y="3917958"/>
            <a:ext cx="812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Ras</a:t>
            </a:r>
          </a:p>
        </p:txBody>
      </p:sp>
      <p:sp>
        <p:nvSpPr>
          <p:cNvPr id="6159" name="Text Box 33"/>
          <p:cNvSpPr txBox="1">
            <a:spLocks noChangeArrowheads="1"/>
          </p:cNvSpPr>
          <p:nvPr/>
        </p:nvSpPr>
        <p:spPr bwMode="auto">
          <a:xfrm>
            <a:off x="4636607" y="4519120"/>
            <a:ext cx="2068996" cy="5847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Mitogen activated protein kinase</a:t>
            </a:r>
          </a:p>
        </p:txBody>
      </p:sp>
      <p:sp>
        <p:nvSpPr>
          <p:cNvPr id="25627" name="Line 34"/>
          <p:cNvSpPr>
            <a:spLocks noChangeShapeType="1"/>
          </p:cNvSpPr>
          <p:nvPr/>
        </p:nvSpPr>
        <p:spPr bwMode="auto">
          <a:xfrm>
            <a:off x="4945063" y="4222750"/>
            <a:ext cx="473075" cy="76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628" name="Freeform 35"/>
          <p:cNvSpPr>
            <a:spLocks/>
          </p:cNvSpPr>
          <p:nvPr/>
        </p:nvSpPr>
        <p:spPr bwMode="auto">
          <a:xfrm>
            <a:off x="4605338" y="3613150"/>
            <a:ext cx="554037" cy="381000"/>
          </a:xfrm>
          <a:custGeom>
            <a:avLst/>
            <a:gdLst>
              <a:gd name="T0" fmla="*/ 2147483647 w 392"/>
              <a:gd name="T1" fmla="*/ 0 h 240"/>
              <a:gd name="T2" fmla="*/ 2147483647 w 392"/>
              <a:gd name="T3" fmla="*/ 2147483647 h 240"/>
              <a:gd name="T4" fmla="*/ 0 w 392"/>
              <a:gd name="T5" fmla="*/ 2147483647 h 240"/>
              <a:gd name="T6" fmla="*/ 0 60000 65536"/>
              <a:gd name="T7" fmla="*/ 0 60000 65536"/>
              <a:gd name="T8" fmla="*/ 0 60000 65536"/>
              <a:gd name="T9" fmla="*/ 0 w 392"/>
              <a:gd name="T10" fmla="*/ 0 h 240"/>
              <a:gd name="T11" fmla="*/ 392 w 39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240">
                <a:moveTo>
                  <a:pt x="336" y="0"/>
                </a:moveTo>
                <a:cubicBezTo>
                  <a:pt x="364" y="52"/>
                  <a:pt x="392" y="104"/>
                  <a:pt x="336" y="144"/>
                </a:cubicBezTo>
                <a:cubicBezTo>
                  <a:pt x="280" y="184"/>
                  <a:pt x="140" y="212"/>
                  <a:pt x="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162" name="Text Box 36"/>
          <p:cNvSpPr txBox="1">
            <a:spLocks noChangeArrowheads="1"/>
          </p:cNvSpPr>
          <p:nvPr/>
        </p:nvSpPr>
        <p:spPr bwMode="auto">
          <a:xfrm>
            <a:off x="338667" y="3351540"/>
            <a:ext cx="2006617" cy="523220"/>
          </a:xfrm>
          <a:prstGeom prst="rect">
            <a:avLst/>
          </a:prstGeom>
          <a:solidFill>
            <a:srgbClr val="F2F2F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pitchFamily="34" charset="0"/>
              </a:rPr>
              <a:t>metabolic</a:t>
            </a:r>
          </a:p>
        </p:txBody>
      </p:sp>
      <p:sp>
        <p:nvSpPr>
          <p:cNvPr id="6163" name="Text Box 37"/>
          <p:cNvSpPr txBox="1">
            <a:spLocks noChangeArrowheads="1"/>
          </p:cNvSpPr>
          <p:nvPr/>
        </p:nvSpPr>
        <p:spPr bwMode="auto">
          <a:xfrm>
            <a:off x="7179731" y="4724418"/>
            <a:ext cx="1907026" cy="523220"/>
          </a:xfrm>
          <a:prstGeom prst="rect">
            <a:avLst/>
          </a:prstGeom>
          <a:solidFill>
            <a:srgbClr val="F2F2F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mitogenic</a:t>
            </a:r>
          </a:p>
        </p:txBody>
      </p:sp>
      <p:sp>
        <p:nvSpPr>
          <p:cNvPr id="6164" name="Line 38"/>
          <p:cNvSpPr>
            <a:spLocks noChangeAspect="1" noChangeShapeType="1"/>
          </p:cNvSpPr>
          <p:nvPr/>
        </p:nvSpPr>
        <p:spPr bwMode="auto">
          <a:xfrm>
            <a:off x="2316163" y="3287748"/>
            <a:ext cx="0" cy="134937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65" name="AutoShape 39"/>
          <p:cNvSpPr>
            <a:spLocks noChangeAspect="1" noChangeArrowheads="1"/>
          </p:cNvSpPr>
          <p:nvPr/>
        </p:nvSpPr>
        <p:spPr bwMode="auto">
          <a:xfrm>
            <a:off x="3705578" y="1238285"/>
            <a:ext cx="378178" cy="531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66" name="AutoShape 40"/>
          <p:cNvSpPr>
            <a:spLocks noChangeAspect="1" noChangeArrowheads="1"/>
          </p:cNvSpPr>
          <p:nvPr/>
        </p:nvSpPr>
        <p:spPr bwMode="auto">
          <a:xfrm>
            <a:off x="3810000" y="2268573"/>
            <a:ext cx="165100" cy="261937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67" name="AutoShape 41"/>
          <p:cNvSpPr>
            <a:spLocks noChangeAspect="1" noChangeArrowheads="1"/>
          </p:cNvSpPr>
          <p:nvPr/>
        </p:nvSpPr>
        <p:spPr bwMode="auto">
          <a:xfrm>
            <a:off x="3778958" y="1238250"/>
            <a:ext cx="220133" cy="133350"/>
          </a:xfrm>
          <a:custGeom>
            <a:avLst/>
            <a:gdLst>
              <a:gd name="T0" fmla="*/ 2213711 w 21600"/>
              <a:gd name="T1" fmla="*/ 411626 h 21600"/>
              <a:gd name="T2" fmla="*/ 1264986 w 21600"/>
              <a:gd name="T3" fmla="*/ 823251 h 21600"/>
              <a:gd name="T4" fmla="*/ 316249 w 21600"/>
              <a:gd name="T5" fmla="*/ 411626 h 21600"/>
              <a:gd name="T6" fmla="*/ 126498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68" name="AutoShape 42"/>
          <p:cNvSpPr>
            <a:spLocks noChangeAspect="1" noChangeArrowheads="1"/>
          </p:cNvSpPr>
          <p:nvPr/>
        </p:nvSpPr>
        <p:spPr bwMode="auto">
          <a:xfrm>
            <a:off x="4643967" y="1238285"/>
            <a:ext cx="376766" cy="531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69" name="AutoShape 43"/>
          <p:cNvSpPr>
            <a:spLocks noChangeAspect="1" noChangeArrowheads="1"/>
          </p:cNvSpPr>
          <p:nvPr/>
        </p:nvSpPr>
        <p:spPr bwMode="auto">
          <a:xfrm>
            <a:off x="4718758" y="1238250"/>
            <a:ext cx="220133" cy="133350"/>
          </a:xfrm>
          <a:custGeom>
            <a:avLst/>
            <a:gdLst>
              <a:gd name="T0" fmla="*/ 2227904 w 21600"/>
              <a:gd name="T1" fmla="*/ 411626 h 21600"/>
              <a:gd name="T2" fmla="*/ 1273088 w 21600"/>
              <a:gd name="T3" fmla="*/ 823251 h 21600"/>
              <a:gd name="T4" fmla="*/ 318272 w 21600"/>
              <a:gd name="T5" fmla="*/ 411626 h 21600"/>
              <a:gd name="T6" fmla="*/ 1273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170" name="Text Box 44"/>
          <p:cNvSpPr txBox="1">
            <a:spLocks noChangeAspect="1" noChangeArrowheads="1"/>
          </p:cNvSpPr>
          <p:nvPr/>
        </p:nvSpPr>
        <p:spPr bwMode="auto">
          <a:xfrm>
            <a:off x="4141611" y="1462088"/>
            <a:ext cx="27657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black"/>
                </a:solidFill>
                <a:latin typeface="Constantia"/>
                <a:cs typeface="Arial" charset="0"/>
              </a:rPr>
              <a:t>S</a:t>
            </a:r>
          </a:p>
        </p:txBody>
      </p:sp>
      <p:sp>
        <p:nvSpPr>
          <p:cNvPr id="6171" name="Text Box 45"/>
          <p:cNvSpPr txBox="1">
            <a:spLocks noChangeAspect="1" noChangeArrowheads="1"/>
          </p:cNvSpPr>
          <p:nvPr/>
        </p:nvSpPr>
        <p:spPr bwMode="auto">
          <a:xfrm>
            <a:off x="4363173" y="1462088"/>
            <a:ext cx="27516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prstClr val="black"/>
                </a:solidFill>
                <a:latin typeface="Constantia"/>
                <a:cs typeface="Arial" charset="0"/>
              </a:rPr>
              <a:t>S</a:t>
            </a:r>
          </a:p>
        </p:txBody>
      </p:sp>
      <p:sp>
        <p:nvSpPr>
          <p:cNvPr id="6172" name="AutoShape 46"/>
          <p:cNvSpPr>
            <a:spLocks noChangeAspect="1" noChangeArrowheads="1"/>
          </p:cNvSpPr>
          <p:nvPr/>
        </p:nvSpPr>
        <p:spPr bwMode="auto">
          <a:xfrm>
            <a:off x="1693333" y="1779588"/>
            <a:ext cx="5667022" cy="476250"/>
          </a:xfrm>
          <a:prstGeom prst="roundRect">
            <a:avLst>
              <a:gd name="adj" fmla="val 12495"/>
            </a:avLst>
          </a:prstGeom>
          <a:noFill/>
          <a:ln w="25400">
            <a:solidFill>
              <a:srgbClr val="EAEAEA"/>
            </a:solidFill>
            <a:prstDash val="lgDash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grpSp>
        <p:nvGrpSpPr>
          <p:cNvPr id="28752" name="Group 47"/>
          <p:cNvGrpSpPr>
            <a:grpSpLocks noChangeAspect="1"/>
          </p:cNvGrpSpPr>
          <p:nvPr/>
        </p:nvGrpSpPr>
        <p:grpSpPr bwMode="auto">
          <a:xfrm>
            <a:off x="1762125" y="1776413"/>
            <a:ext cx="160338" cy="184150"/>
            <a:chOff x="1272" y="1828"/>
            <a:chExt cx="97" cy="197"/>
          </a:xfrm>
        </p:grpSpPr>
        <p:sp>
          <p:nvSpPr>
            <p:cNvPr id="6470" name="Oval 48"/>
            <p:cNvSpPr>
              <a:spLocks noChangeAspect="1" noChangeArrowheads="1"/>
            </p:cNvSpPr>
            <p:nvPr/>
          </p:nvSpPr>
          <p:spPr bwMode="auto">
            <a:xfrm>
              <a:off x="127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71" name="Freeform 49"/>
            <p:cNvSpPr>
              <a:spLocks noChangeAspect="1"/>
            </p:cNvSpPr>
            <p:nvPr/>
          </p:nvSpPr>
          <p:spPr bwMode="auto">
            <a:xfrm>
              <a:off x="127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72" name="Freeform 50"/>
            <p:cNvSpPr>
              <a:spLocks noChangeAspect="1"/>
            </p:cNvSpPr>
            <p:nvPr/>
          </p:nvSpPr>
          <p:spPr bwMode="auto">
            <a:xfrm>
              <a:off x="132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3" name="Group 51"/>
          <p:cNvGrpSpPr>
            <a:grpSpLocks noChangeAspect="1"/>
          </p:cNvGrpSpPr>
          <p:nvPr/>
        </p:nvGrpSpPr>
        <p:grpSpPr bwMode="auto">
          <a:xfrm>
            <a:off x="1920875" y="1776413"/>
            <a:ext cx="161925" cy="184150"/>
            <a:chOff x="1368" y="1828"/>
            <a:chExt cx="97" cy="197"/>
          </a:xfrm>
        </p:grpSpPr>
        <p:sp>
          <p:nvSpPr>
            <p:cNvPr id="6467" name="Oval 52"/>
            <p:cNvSpPr>
              <a:spLocks noChangeAspect="1" noChangeArrowheads="1"/>
            </p:cNvSpPr>
            <p:nvPr/>
          </p:nvSpPr>
          <p:spPr bwMode="auto">
            <a:xfrm>
              <a:off x="137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8" name="Freeform 53"/>
            <p:cNvSpPr>
              <a:spLocks noChangeAspect="1"/>
            </p:cNvSpPr>
            <p:nvPr/>
          </p:nvSpPr>
          <p:spPr bwMode="auto">
            <a:xfrm>
              <a:off x="136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9" name="Freeform 54"/>
            <p:cNvSpPr>
              <a:spLocks noChangeAspect="1"/>
            </p:cNvSpPr>
            <p:nvPr/>
          </p:nvSpPr>
          <p:spPr bwMode="auto">
            <a:xfrm>
              <a:off x="141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4" name="Group 55"/>
          <p:cNvGrpSpPr>
            <a:grpSpLocks noChangeAspect="1"/>
          </p:cNvGrpSpPr>
          <p:nvPr/>
        </p:nvGrpSpPr>
        <p:grpSpPr bwMode="auto">
          <a:xfrm>
            <a:off x="2081213" y="1776413"/>
            <a:ext cx="163512" cy="184150"/>
            <a:chOff x="1464" y="1828"/>
            <a:chExt cx="97" cy="197"/>
          </a:xfrm>
        </p:grpSpPr>
        <p:sp>
          <p:nvSpPr>
            <p:cNvPr id="6464" name="Oval 56"/>
            <p:cNvSpPr>
              <a:spLocks noChangeAspect="1" noChangeArrowheads="1"/>
            </p:cNvSpPr>
            <p:nvPr/>
          </p:nvSpPr>
          <p:spPr bwMode="auto">
            <a:xfrm>
              <a:off x="146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5" name="Freeform 57"/>
            <p:cNvSpPr>
              <a:spLocks noChangeAspect="1"/>
            </p:cNvSpPr>
            <p:nvPr/>
          </p:nvSpPr>
          <p:spPr bwMode="auto">
            <a:xfrm>
              <a:off x="146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6" name="Freeform 58"/>
            <p:cNvSpPr>
              <a:spLocks noChangeAspect="1"/>
            </p:cNvSpPr>
            <p:nvPr/>
          </p:nvSpPr>
          <p:spPr bwMode="auto">
            <a:xfrm>
              <a:off x="151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5" name="Group 59"/>
          <p:cNvGrpSpPr>
            <a:grpSpLocks noChangeAspect="1"/>
          </p:cNvGrpSpPr>
          <p:nvPr/>
        </p:nvGrpSpPr>
        <p:grpSpPr bwMode="auto">
          <a:xfrm>
            <a:off x="2401888" y="1776413"/>
            <a:ext cx="161925" cy="184150"/>
            <a:chOff x="1656" y="1828"/>
            <a:chExt cx="97" cy="197"/>
          </a:xfrm>
        </p:grpSpPr>
        <p:sp>
          <p:nvSpPr>
            <p:cNvPr id="6461" name="Oval 60"/>
            <p:cNvSpPr>
              <a:spLocks noChangeAspect="1" noChangeArrowheads="1"/>
            </p:cNvSpPr>
            <p:nvPr/>
          </p:nvSpPr>
          <p:spPr bwMode="auto">
            <a:xfrm>
              <a:off x="166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2" name="Freeform 61"/>
            <p:cNvSpPr>
              <a:spLocks noChangeAspect="1"/>
            </p:cNvSpPr>
            <p:nvPr/>
          </p:nvSpPr>
          <p:spPr bwMode="auto">
            <a:xfrm>
              <a:off x="165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3" name="Freeform 62"/>
            <p:cNvSpPr>
              <a:spLocks noChangeAspect="1"/>
            </p:cNvSpPr>
            <p:nvPr/>
          </p:nvSpPr>
          <p:spPr bwMode="auto">
            <a:xfrm>
              <a:off x="170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6" name="Group 63"/>
          <p:cNvGrpSpPr>
            <a:grpSpLocks noChangeAspect="1"/>
          </p:cNvGrpSpPr>
          <p:nvPr/>
        </p:nvGrpSpPr>
        <p:grpSpPr bwMode="auto">
          <a:xfrm>
            <a:off x="2562225" y="1776413"/>
            <a:ext cx="161925" cy="184150"/>
            <a:chOff x="1752" y="1828"/>
            <a:chExt cx="97" cy="197"/>
          </a:xfrm>
        </p:grpSpPr>
        <p:sp>
          <p:nvSpPr>
            <p:cNvPr id="6458" name="Oval 64"/>
            <p:cNvSpPr>
              <a:spLocks noChangeAspect="1" noChangeArrowheads="1"/>
            </p:cNvSpPr>
            <p:nvPr/>
          </p:nvSpPr>
          <p:spPr bwMode="auto">
            <a:xfrm>
              <a:off x="175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9" name="Freeform 65"/>
            <p:cNvSpPr>
              <a:spLocks noChangeAspect="1"/>
            </p:cNvSpPr>
            <p:nvPr/>
          </p:nvSpPr>
          <p:spPr bwMode="auto">
            <a:xfrm>
              <a:off x="175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60" name="Freeform 66"/>
            <p:cNvSpPr>
              <a:spLocks noChangeAspect="1"/>
            </p:cNvSpPr>
            <p:nvPr/>
          </p:nvSpPr>
          <p:spPr bwMode="auto">
            <a:xfrm>
              <a:off x="180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7" name="Group 67"/>
          <p:cNvGrpSpPr>
            <a:grpSpLocks noChangeAspect="1"/>
          </p:cNvGrpSpPr>
          <p:nvPr/>
        </p:nvGrpSpPr>
        <p:grpSpPr bwMode="auto">
          <a:xfrm>
            <a:off x="2724150" y="1776413"/>
            <a:ext cx="160338" cy="184150"/>
            <a:chOff x="1848" y="1828"/>
            <a:chExt cx="97" cy="197"/>
          </a:xfrm>
        </p:grpSpPr>
        <p:sp>
          <p:nvSpPr>
            <p:cNvPr id="6455" name="Oval 68"/>
            <p:cNvSpPr>
              <a:spLocks noChangeAspect="1" noChangeArrowheads="1"/>
            </p:cNvSpPr>
            <p:nvPr/>
          </p:nvSpPr>
          <p:spPr bwMode="auto">
            <a:xfrm>
              <a:off x="185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6" name="Freeform 69"/>
            <p:cNvSpPr>
              <a:spLocks noChangeAspect="1"/>
            </p:cNvSpPr>
            <p:nvPr/>
          </p:nvSpPr>
          <p:spPr bwMode="auto">
            <a:xfrm>
              <a:off x="184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7" name="Freeform 70"/>
            <p:cNvSpPr>
              <a:spLocks noChangeAspect="1"/>
            </p:cNvSpPr>
            <p:nvPr/>
          </p:nvSpPr>
          <p:spPr bwMode="auto">
            <a:xfrm>
              <a:off x="189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8" name="Group 71"/>
          <p:cNvGrpSpPr>
            <a:grpSpLocks noChangeAspect="1"/>
          </p:cNvGrpSpPr>
          <p:nvPr/>
        </p:nvGrpSpPr>
        <p:grpSpPr bwMode="auto">
          <a:xfrm>
            <a:off x="2882900" y="1776413"/>
            <a:ext cx="161925" cy="184150"/>
            <a:chOff x="1944" y="1828"/>
            <a:chExt cx="97" cy="197"/>
          </a:xfrm>
        </p:grpSpPr>
        <p:sp>
          <p:nvSpPr>
            <p:cNvPr id="6452" name="Oval 72"/>
            <p:cNvSpPr>
              <a:spLocks noChangeAspect="1" noChangeArrowheads="1"/>
            </p:cNvSpPr>
            <p:nvPr/>
          </p:nvSpPr>
          <p:spPr bwMode="auto">
            <a:xfrm>
              <a:off x="194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3" name="Freeform 73"/>
            <p:cNvSpPr>
              <a:spLocks noChangeAspect="1"/>
            </p:cNvSpPr>
            <p:nvPr/>
          </p:nvSpPr>
          <p:spPr bwMode="auto">
            <a:xfrm>
              <a:off x="194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4" name="Freeform 74"/>
            <p:cNvSpPr>
              <a:spLocks noChangeAspect="1"/>
            </p:cNvSpPr>
            <p:nvPr/>
          </p:nvSpPr>
          <p:spPr bwMode="auto">
            <a:xfrm>
              <a:off x="199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59" name="Group 75"/>
          <p:cNvGrpSpPr>
            <a:grpSpLocks noChangeAspect="1"/>
          </p:cNvGrpSpPr>
          <p:nvPr/>
        </p:nvGrpSpPr>
        <p:grpSpPr bwMode="auto">
          <a:xfrm>
            <a:off x="3041650" y="1776413"/>
            <a:ext cx="165100" cy="184150"/>
            <a:chOff x="2040" y="1828"/>
            <a:chExt cx="97" cy="197"/>
          </a:xfrm>
        </p:grpSpPr>
        <p:sp>
          <p:nvSpPr>
            <p:cNvPr id="6449" name="Oval 76"/>
            <p:cNvSpPr>
              <a:spLocks noChangeAspect="1" noChangeArrowheads="1"/>
            </p:cNvSpPr>
            <p:nvPr/>
          </p:nvSpPr>
          <p:spPr bwMode="auto">
            <a:xfrm>
              <a:off x="204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0" name="Freeform 77"/>
            <p:cNvSpPr>
              <a:spLocks noChangeAspect="1"/>
            </p:cNvSpPr>
            <p:nvPr/>
          </p:nvSpPr>
          <p:spPr bwMode="auto">
            <a:xfrm>
              <a:off x="204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51" name="Freeform 78"/>
            <p:cNvSpPr>
              <a:spLocks noChangeAspect="1"/>
            </p:cNvSpPr>
            <p:nvPr/>
          </p:nvSpPr>
          <p:spPr bwMode="auto">
            <a:xfrm>
              <a:off x="208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0" name="Group 79"/>
          <p:cNvGrpSpPr>
            <a:grpSpLocks noChangeAspect="1"/>
          </p:cNvGrpSpPr>
          <p:nvPr/>
        </p:nvGrpSpPr>
        <p:grpSpPr bwMode="auto">
          <a:xfrm>
            <a:off x="3205163" y="1776413"/>
            <a:ext cx="160337" cy="184150"/>
            <a:chOff x="2136" y="1828"/>
            <a:chExt cx="97" cy="197"/>
          </a:xfrm>
        </p:grpSpPr>
        <p:sp>
          <p:nvSpPr>
            <p:cNvPr id="6446" name="Oval 80"/>
            <p:cNvSpPr>
              <a:spLocks noChangeAspect="1" noChangeArrowheads="1"/>
            </p:cNvSpPr>
            <p:nvPr/>
          </p:nvSpPr>
          <p:spPr bwMode="auto">
            <a:xfrm>
              <a:off x="214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7" name="Freeform 81"/>
            <p:cNvSpPr>
              <a:spLocks noChangeAspect="1"/>
            </p:cNvSpPr>
            <p:nvPr/>
          </p:nvSpPr>
          <p:spPr bwMode="auto">
            <a:xfrm>
              <a:off x="213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8" name="Freeform 82"/>
            <p:cNvSpPr>
              <a:spLocks noChangeAspect="1"/>
            </p:cNvSpPr>
            <p:nvPr/>
          </p:nvSpPr>
          <p:spPr bwMode="auto">
            <a:xfrm>
              <a:off x="218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1" name="Group 83"/>
          <p:cNvGrpSpPr>
            <a:grpSpLocks noChangeAspect="1"/>
          </p:cNvGrpSpPr>
          <p:nvPr/>
        </p:nvGrpSpPr>
        <p:grpSpPr bwMode="auto">
          <a:xfrm>
            <a:off x="3363913" y="1776413"/>
            <a:ext cx="160337" cy="184150"/>
            <a:chOff x="2232" y="1828"/>
            <a:chExt cx="97" cy="197"/>
          </a:xfrm>
        </p:grpSpPr>
        <p:sp>
          <p:nvSpPr>
            <p:cNvPr id="6443" name="Oval 84"/>
            <p:cNvSpPr>
              <a:spLocks noChangeAspect="1" noChangeArrowheads="1"/>
            </p:cNvSpPr>
            <p:nvPr/>
          </p:nvSpPr>
          <p:spPr bwMode="auto">
            <a:xfrm>
              <a:off x="223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4" name="Freeform 85"/>
            <p:cNvSpPr>
              <a:spLocks noChangeAspect="1"/>
            </p:cNvSpPr>
            <p:nvPr/>
          </p:nvSpPr>
          <p:spPr bwMode="auto">
            <a:xfrm>
              <a:off x="223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5" name="Freeform 86"/>
            <p:cNvSpPr>
              <a:spLocks noChangeAspect="1"/>
            </p:cNvSpPr>
            <p:nvPr/>
          </p:nvSpPr>
          <p:spPr bwMode="auto">
            <a:xfrm>
              <a:off x="228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2" name="Group 87"/>
          <p:cNvGrpSpPr>
            <a:grpSpLocks noChangeAspect="1"/>
          </p:cNvGrpSpPr>
          <p:nvPr/>
        </p:nvGrpSpPr>
        <p:grpSpPr bwMode="auto">
          <a:xfrm>
            <a:off x="3524250" y="1776413"/>
            <a:ext cx="163513" cy="184150"/>
            <a:chOff x="2328" y="1828"/>
            <a:chExt cx="97" cy="197"/>
          </a:xfrm>
        </p:grpSpPr>
        <p:sp>
          <p:nvSpPr>
            <p:cNvPr id="6440" name="Oval 88"/>
            <p:cNvSpPr>
              <a:spLocks noChangeAspect="1" noChangeArrowheads="1"/>
            </p:cNvSpPr>
            <p:nvPr/>
          </p:nvSpPr>
          <p:spPr bwMode="auto">
            <a:xfrm>
              <a:off x="233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1" name="Freeform 89"/>
            <p:cNvSpPr>
              <a:spLocks noChangeAspect="1"/>
            </p:cNvSpPr>
            <p:nvPr/>
          </p:nvSpPr>
          <p:spPr bwMode="auto">
            <a:xfrm>
              <a:off x="232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42" name="Freeform 90"/>
            <p:cNvSpPr>
              <a:spLocks noChangeAspect="1"/>
            </p:cNvSpPr>
            <p:nvPr/>
          </p:nvSpPr>
          <p:spPr bwMode="auto">
            <a:xfrm>
              <a:off x="237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3" name="Group 91"/>
          <p:cNvGrpSpPr>
            <a:grpSpLocks noChangeAspect="1"/>
          </p:cNvGrpSpPr>
          <p:nvPr/>
        </p:nvGrpSpPr>
        <p:grpSpPr bwMode="auto">
          <a:xfrm>
            <a:off x="3686175" y="1776413"/>
            <a:ext cx="160338" cy="184150"/>
            <a:chOff x="2424" y="1828"/>
            <a:chExt cx="97" cy="197"/>
          </a:xfrm>
        </p:grpSpPr>
        <p:sp>
          <p:nvSpPr>
            <p:cNvPr id="6437" name="Oval 92"/>
            <p:cNvSpPr>
              <a:spLocks noChangeAspect="1" noChangeArrowheads="1"/>
            </p:cNvSpPr>
            <p:nvPr/>
          </p:nvSpPr>
          <p:spPr bwMode="auto">
            <a:xfrm>
              <a:off x="242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8" name="Freeform 93"/>
            <p:cNvSpPr>
              <a:spLocks noChangeAspect="1"/>
            </p:cNvSpPr>
            <p:nvPr/>
          </p:nvSpPr>
          <p:spPr bwMode="auto">
            <a:xfrm>
              <a:off x="242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9" name="Freeform 94"/>
            <p:cNvSpPr>
              <a:spLocks noChangeAspect="1"/>
            </p:cNvSpPr>
            <p:nvPr/>
          </p:nvSpPr>
          <p:spPr bwMode="auto">
            <a:xfrm>
              <a:off x="247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4" name="Group 95"/>
          <p:cNvGrpSpPr>
            <a:grpSpLocks noChangeAspect="1"/>
          </p:cNvGrpSpPr>
          <p:nvPr/>
        </p:nvGrpSpPr>
        <p:grpSpPr bwMode="auto">
          <a:xfrm>
            <a:off x="3844925" y="1776413"/>
            <a:ext cx="161925" cy="184150"/>
            <a:chOff x="2520" y="1828"/>
            <a:chExt cx="97" cy="197"/>
          </a:xfrm>
        </p:grpSpPr>
        <p:sp>
          <p:nvSpPr>
            <p:cNvPr id="6434" name="Oval 96"/>
            <p:cNvSpPr>
              <a:spLocks noChangeAspect="1" noChangeArrowheads="1"/>
            </p:cNvSpPr>
            <p:nvPr/>
          </p:nvSpPr>
          <p:spPr bwMode="auto">
            <a:xfrm>
              <a:off x="252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5" name="Freeform 97"/>
            <p:cNvSpPr>
              <a:spLocks noChangeAspect="1"/>
            </p:cNvSpPr>
            <p:nvPr/>
          </p:nvSpPr>
          <p:spPr bwMode="auto">
            <a:xfrm>
              <a:off x="252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6" name="Freeform 98"/>
            <p:cNvSpPr>
              <a:spLocks noChangeAspect="1"/>
            </p:cNvSpPr>
            <p:nvPr/>
          </p:nvSpPr>
          <p:spPr bwMode="auto">
            <a:xfrm>
              <a:off x="256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5" name="Group 99"/>
          <p:cNvGrpSpPr>
            <a:grpSpLocks noChangeAspect="1"/>
          </p:cNvGrpSpPr>
          <p:nvPr/>
        </p:nvGrpSpPr>
        <p:grpSpPr bwMode="auto">
          <a:xfrm>
            <a:off x="4005263" y="1776413"/>
            <a:ext cx="163512" cy="184150"/>
            <a:chOff x="2616" y="1828"/>
            <a:chExt cx="97" cy="197"/>
          </a:xfrm>
        </p:grpSpPr>
        <p:sp>
          <p:nvSpPr>
            <p:cNvPr id="6431" name="Oval 100"/>
            <p:cNvSpPr>
              <a:spLocks noChangeAspect="1" noChangeArrowheads="1"/>
            </p:cNvSpPr>
            <p:nvPr/>
          </p:nvSpPr>
          <p:spPr bwMode="auto">
            <a:xfrm>
              <a:off x="262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2" name="Freeform 101"/>
            <p:cNvSpPr>
              <a:spLocks noChangeAspect="1"/>
            </p:cNvSpPr>
            <p:nvPr/>
          </p:nvSpPr>
          <p:spPr bwMode="auto">
            <a:xfrm>
              <a:off x="261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3" name="Freeform 102"/>
            <p:cNvSpPr>
              <a:spLocks noChangeAspect="1"/>
            </p:cNvSpPr>
            <p:nvPr/>
          </p:nvSpPr>
          <p:spPr bwMode="auto">
            <a:xfrm>
              <a:off x="266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6" name="Group 103"/>
          <p:cNvGrpSpPr>
            <a:grpSpLocks noChangeAspect="1"/>
          </p:cNvGrpSpPr>
          <p:nvPr/>
        </p:nvGrpSpPr>
        <p:grpSpPr bwMode="auto">
          <a:xfrm>
            <a:off x="4167188" y="1776413"/>
            <a:ext cx="160337" cy="184150"/>
            <a:chOff x="2712" y="1828"/>
            <a:chExt cx="97" cy="197"/>
          </a:xfrm>
        </p:grpSpPr>
        <p:sp>
          <p:nvSpPr>
            <p:cNvPr id="6428" name="Oval 104"/>
            <p:cNvSpPr>
              <a:spLocks noChangeAspect="1" noChangeArrowheads="1"/>
            </p:cNvSpPr>
            <p:nvPr/>
          </p:nvSpPr>
          <p:spPr bwMode="auto">
            <a:xfrm>
              <a:off x="271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9" name="Freeform 105"/>
            <p:cNvSpPr>
              <a:spLocks noChangeAspect="1"/>
            </p:cNvSpPr>
            <p:nvPr/>
          </p:nvSpPr>
          <p:spPr bwMode="auto">
            <a:xfrm>
              <a:off x="271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30" name="Freeform 106"/>
            <p:cNvSpPr>
              <a:spLocks noChangeAspect="1"/>
            </p:cNvSpPr>
            <p:nvPr/>
          </p:nvSpPr>
          <p:spPr bwMode="auto">
            <a:xfrm>
              <a:off x="276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7" name="Group 107"/>
          <p:cNvGrpSpPr>
            <a:grpSpLocks noChangeAspect="1"/>
          </p:cNvGrpSpPr>
          <p:nvPr/>
        </p:nvGrpSpPr>
        <p:grpSpPr bwMode="auto">
          <a:xfrm>
            <a:off x="4324350" y="1776413"/>
            <a:ext cx="163513" cy="184150"/>
            <a:chOff x="2808" y="1828"/>
            <a:chExt cx="97" cy="197"/>
          </a:xfrm>
        </p:grpSpPr>
        <p:sp>
          <p:nvSpPr>
            <p:cNvPr id="6425" name="Oval 108"/>
            <p:cNvSpPr>
              <a:spLocks noChangeAspect="1" noChangeArrowheads="1"/>
            </p:cNvSpPr>
            <p:nvPr/>
          </p:nvSpPr>
          <p:spPr bwMode="auto">
            <a:xfrm>
              <a:off x="281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6" name="Freeform 109"/>
            <p:cNvSpPr>
              <a:spLocks noChangeAspect="1"/>
            </p:cNvSpPr>
            <p:nvPr/>
          </p:nvSpPr>
          <p:spPr bwMode="auto">
            <a:xfrm>
              <a:off x="280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7" name="Freeform 110"/>
            <p:cNvSpPr>
              <a:spLocks noChangeAspect="1"/>
            </p:cNvSpPr>
            <p:nvPr/>
          </p:nvSpPr>
          <p:spPr bwMode="auto">
            <a:xfrm>
              <a:off x="285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8" name="Group 111"/>
          <p:cNvGrpSpPr>
            <a:grpSpLocks noChangeAspect="1"/>
          </p:cNvGrpSpPr>
          <p:nvPr/>
        </p:nvGrpSpPr>
        <p:grpSpPr bwMode="auto">
          <a:xfrm>
            <a:off x="4486275" y="1776413"/>
            <a:ext cx="163513" cy="184150"/>
            <a:chOff x="2904" y="1828"/>
            <a:chExt cx="97" cy="197"/>
          </a:xfrm>
        </p:grpSpPr>
        <p:sp>
          <p:nvSpPr>
            <p:cNvPr id="6422" name="Oval 112"/>
            <p:cNvSpPr>
              <a:spLocks noChangeAspect="1" noChangeArrowheads="1"/>
            </p:cNvSpPr>
            <p:nvPr/>
          </p:nvSpPr>
          <p:spPr bwMode="auto">
            <a:xfrm>
              <a:off x="290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3" name="Freeform 113"/>
            <p:cNvSpPr>
              <a:spLocks noChangeAspect="1"/>
            </p:cNvSpPr>
            <p:nvPr/>
          </p:nvSpPr>
          <p:spPr bwMode="auto">
            <a:xfrm>
              <a:off x="290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4" name="Freeform 114"/>
            <p:cNvSpPr>
              <a:spLocks noChangeAspect="1"/>
            </p:cNvSpPr>
            <p:nvPr/>
          </p:nvSpPr>
          <p:spPr bwMode="auto">
            <a:xfrm>
              <a:off x="295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69" name="Group 115"/>
          <p:cNvGrpSpPr>
            <a:grpSpLocks noChangeAspect="1"/>
          </p:cNvGrpSpPr>
          <p:nvPr/>
        </p:nvGrpSpPr>
        <p:grpSpPr bwMode="auto">
          <a:xfrm>
            <a:off x="4648200" y="1776413"/>
            <a:ext cx="158750" cy="184150"/>
            <a:chOff x="3000" y="1828"/>
            <a:chExt cx="97" cy="197"/>
          </a:xfrm>
        </p:grpSpPr>
        <p:sp>
          <p:nvSpPr>
            <p:cNvPr id="6419" name="Oval 116"/>
            <p:cNvSpPr>
              <a:spLocks noChangeAspect="1" noChangeArrowheads="1"/>
            </p:cNvSpPr>
            <p:nvPr/>
          </p:nvSpPr>
          <p:spPr bwMode="auto">
            <a:xfrm>
              <a:off x="300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0" name="Freeform 117"/>
            <p:cNvSpPr>
              <a:spLocks noChangeAspect="1"/>
            </p:cNvSpPr>
            <p:nvPr/>
          </p:nvSpPr>
          <p:spPr bwMode="auto">
            <a:xfrm>
              <a:off x="300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21" name="Freeform 118"/>
            <p:cNvSpPr>
              <a:spLocks noChangeAspect="1"/>
            </p:cNvSpPr>
            <p:nvPr/>
          </p:nvSpPr>
          <p:spPr bwMode="auto">
            <a:xfrm>
              <a:off x="304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0" name="Group 119"/>
          <p:cNvGrpSpPr>
            <a:grpSpLocks noChangeAspect="1"/>
          </p:cNvGrpSpPr>
          <p:nvPr/>
        </p:nvGrpSpPr>
        <p:grpSpPr bwMode="auto">
          <a:xfrm>
            <a:off x="4806950" y="1776413"/>
            <a:ext cx="161925" cy="184150"/>
            <a:chOff x="3096" y="1828"/>
            <a:chExt cx="97" cy="197"/>
          </a:xfrm>
        </p:grpSpPr>
        <p:sp>
          <p:nvSpPr>
            <p:cNvPr id="6416" name="Oval 120"/>
            <p:cNvSpPr>
              <a:spLocks noChangeAspect="1" noChangeArrowheads="1"/>
            </p:cNvSpPr>
            <p:nvPr/>
          </p:nvSpPr>
          <p:spPr bwMode="auto">
            <a:xfrm>
              <a:off x="310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7" name="Freeform 121"/>
            <p:cNvSpPr>
              <a:spLocks noChangeAspect="1"/>
            </p:cNvSpPr>
            <p:nvPr/>
          </p:nvSpPr>
          <p:spPr bwMode="auto">
            <a:xfrm>
              <a:off x="309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8" name="Freeform 122"/>
            <p:cNvSpPr>
              <a:spLocks noChangeAspect="1"/>
            </p:cNvSpPr>
            <p:nvPr/>
          </p:nvSpPr>
          <p:spPr bwMode="auto">
            <a:xfrm>
              <a:off x="314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1" name="Group 123"/>
          <p:cNvGrpSpPr>
            <a:grpSpLocks noChangeAspect="1"/>
          </p:cNvGrpSpPr>
          <p:nvPr/>
        </p:nvGrpSpPr>
        <p:grpSpPr bwMode="auto">
          <a:xfrm>
            <a:off x="4967288" y="1776413"/>
            <a:ext cx="163512" cy="184150"/>
            <a:chOff x="3192" y="1828"/>
            <a:chExt cx="97" cy="197"/>
          </a:xfrm>
        </p:grpSpPr>
        <p:sp>
          <p:nvSpPr>
            <p:cNvPr id="6413" name="Oval 124"/>
            <p:cNvSpPr>
              <a:spLocks noChangeAspect="1" noChangeArrowheads="1"/>
            </p:cNvSpPr>
            <p:nvPr/>
          </p:nvSpPr>
          <p:spPr bwMode="auto">
            <a:xfrm>
              <a:off x="319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4" name="Freeform 125"/>
            <p:cNvSpPr>
              <a:spLocks noChangeAspect="1"/>
            </p:cNvSpPr>
            <p:nvPr/>
          </p:nvSpPr>
          <p:spPr bwMode="auto">
            <a:xfrm>
              <a:off x="319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5" name="Freeform 126"/>
            <p:cNvSpPr>
              <a:spLocks noChangeAspect="1"/>
            </p:cNvSpPr>
            <p:nvPr/>
          </p:nvSpPr>
          <p:spPr bwMode="auto">
            <a:xfrm>
              <a:off x="324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2" name="Group 127"/>
          <p:cNvGrpSpPr>
            <a:grpSpLocks noChangeAspect="1"/>
          </p:cNvGrpSpPr>
          <p:nvPr/>
        </p:nvGrpSpPr>
        <p:grpSpPr bwMode="auto">
          <a:xfrm>
            <a:off x="5129213" y="1776413"/>
            <a:ext cx="160337" cy="184150"/>
            <a:chOff x="3288" y="1828"/>
            <a:chExt cx="97" cy="197"/>
          </a:xfrm>
        </p:grpSpPr>
        <p:sp>
          <p:nvSpPr>
            <p:cNvPr id="6410" name="Oval 128"/>
            <p:cNvSpPr>
              <a:spLocks noChangeAspect="1" noChangeArrowheads="1"/>
            </p:cNvSpPr>
            <p:nvPr/>
          </p:nvSpPr>
          <p:spPr bwMode="auto">
            <a:xfrm>
              <a:off x="329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1" name="Freeform 129"/>
            <p:cNvSpPr>
              <a:spLocks noChangeAspect="1"/>
            </p:cNvSpPr>
            <p:nvPr/>
          </p:nvSpPr>
          <p:spPr bwMode="auto">
            <a:xfrm>
              <a:off x="328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12" name="Freeform 130"/>
            <p:cNvSpPr>
              <a:spLocks noChangeAspect="1"/>
            </p:cNvSpPr>
            <p:nvPr/>
          </p:nvSpPr>
          <p:spPr bwMode="auto">
            <a:xfrm>
              <a:off x="333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3" name="Group 131"/>
          <p:cNvGrpSpPr>
            <a:grpSpLocks noChangeAspect="1"/>
          </p:cNvGrpSpPr>
          <p:nvPr/>
        </p:nvGrpSpPr>
        <p:grpSpPr bwMode="auto">
          <a:xfrm>
            <a:off x="5287963" y="1776413"/>
            <a:ext cx="161925" cy="184150"/>
            <a:chOff x="3384" y="1828"/>
            <a:chExt cx="97" cy="197"/>
          </a:xfrm>
        </p:grpSpPr>
        <p:sp>
          <p:nvSpPr>
            <p:cNvPr id="6407" name="Oval 132"/>
            <p:cNvSpPr>
              <a:spLocks noChangeAspect="1" noChangeArrowheads="1"/>
            </p:cNvSpPr>
            <p:nvPr/>
          </p:nvSpPr>
          <p:spPr bwMode="auto">
            <a:xfrm>
              <a:off x="338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8" name="Freeform 133"/>
            <p:cNvSpPr>
              <a:spLocks noChangeAspect="1"/>
            </p:cNvSpPr>
            <p:nvPr/>
          </p:nvSpPr>
          <p:spPr bwMode="auto">
            <a:xfrm>
              <a:off x="338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9" name="Freeform 134"/>
            <p:cNvSpPr>
              <a:spLocks noChangeAspect="1"/>
            </p:cNvSpPr>
            <p:nvPr/>
          </p:nvSpPr>
          <p:spPr bwMode="auto">
            <a:xfrm>
              <a:off x="343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4" name="Group 135"/>
          <p:cNvGrpSpPr>
            <a:grpSpLocks noChangeAspect="1"/>
          </p:cNvGrpSpPr>
          <p:nvPr/>
        </p:nvGrpSpPr>
        <p:grpSpPr bwMode="auto">
          <a:xfrm>
            <a:off x="5448300" y="1776413"/>
            <a:ext cx="163513" cy="184150"/>
            <a:chOff x="3480" y="1828"/>
            <a:chExt cx="97" cy="197"/>
          </a:xfrm>
        </p:grpSpPr>
        <p:sp>
          <p:nvSpPr>
            <p:cNvPr id="6404" name="Oval 136"/>
            <p:cNvSpPr>
              <a:spLocks noChangeAspect="1" noChangeArrowheads="1"/>
            </p:cNvSpPr>
            <p:nvPr/>
          </p:nvSpPr>
          <p:spPr bwMode="auto">
            <a:xfrm>
              <a:off x="348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5" name="Freeform 137"/>
            <p:cNvSpPr>
              <a:spLocks noChangeAspect="1"/>
            </p:cNvSpPr>
            <p:nvPr/>
          </p:nvSpPr>
          <p:spPr bwMode="auto">
            <a:xfrm>
              <a:off x="348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6" name="Freeform 138"/>
            <p:cNvSpPr>
              <a:spLocks noChangeAspect="1"/>
            </p:cNvSpPr>
            <p:nvPr/>
          </p:nvSpPr>
          <p:spPr bwMode="auto">
            <a:xfrm>
              <a:off x="352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5" name="Group 139"/>
          <p:cNvGrpSpPr>
            <a:grpSpLocks noChangeAspect="1"/>
          </p:cNvGrpSpPr>
          <p:nvPr/>
        </p:nvGrpSpPr>
        <p:grpSpPr bwMode="auto">
          <a:xfrm>
            <a:off x="5610225" y="1776413"/>
            <a:ext cx="160338" cy="184150"/>
            <a:chOff x="3576" y="1828"/>
            <a:chExt cx="97" cy="197"/>
          </a:xfrm>
        </p:grpSpPr>
        <p:sp>
          <p:nvSpPr>
            <p:cNvPr id="6401" name="Oval 140"/>
            <p:cNvSpPr>
              <a:spLocks noChangeAspect="1" noChangeArrowheads="1"/>
            </p:cNvSpPr>
            <p:nvPr/>
          </p:nvSpPr>
          <p:spPr bwMode="auto">
            <a:xfrm>
              <a:off x="358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2" name="Freeform 141"/>
            <p:cNvSpPr>
              <a:spLocks noChangeAspect="1"/>
            </p:cNvSpPr>
            <p:nvPr/>
          </p:nvSpPr>
          <p:spPr bwMode="auto">
            <a:xfrm>
              <a:off x="357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3" name="Freeform 142"/>
            <p:cNvSpPr>
              <a:spLocks noChangeAspect="1"/>
            </p:cNvSpPr>
            <p:nvPr/>
          </p:nvSpPr>
          <p:spPr bwMode="auto">
            <a:xfrm>
              <a:off x="362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6" name="Group 143"/>
          <p:cNvGrpSpPr>
            <a:grpSpLocks noChangeAspect="1"/>
          </p:cNvGrpSpPr>
          <p:nvPr/>
        </p:nvGrpSpPr>
        <p:grpSpPr bwMode="auto">
          <a:xfrm>
            <a:off x="5768975" y="1776413"/>
            <a:ext cx="161925" cy="184150"/>
            <a:chOff x="3672" y="1828"/>
            <a:chExt cx="97" cy="197"/>
          </a:xfrm>
        </p:grpSpPr>
        <p:sp>
          <p:nvSpPr>
            <p:cNvPr id="6398" name="Oval 144"/>
            <p:cNvSpPr>
              <a:spLocks noChangeAspect="1" noChangeArrowheads="1"/>
            </p:cNvSpPr>
            <p:nvPr/>
          </p:nvSpPr>
          <p:spPr bwMode="auto">
            <a:xfrm>
              <a:off x="367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9" name="Freeform 145"/>
            <p:cNvSpPr>
              <a:spLocks noChangeAspect="1"/>
            </p:cNvSpPr>
            <p:nvPr/>
          </p:nvSpPr>
          <p:spPr bwMode="auto">
            <a:xfrm>
              <a:off x="367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400" name="Freeform 146"/>
            <p:cNvSpPr>
              <a:spLocks noChangeAspect="1"/>
            </p:cNvSpPr>
            <p:nvPr/>
          </p:nvSpPr>
          <p:spPr bwMode="auto">
            <a:xfrm>
              <a:off x="372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7" name="Group 147"/>
          <p:cNvGrpSpPr>
            <a:grpSpLocks noChangeAspect="1"/>
          </p:cNvGrpSpPr>
          <p:nvPr/>
        </p:nvGrpSpPr>
        <p:grpSpPr bwMode="auto">
          <a:xfrm>
            <a:off x="5929313" y="1776413"/>
            <a:ext cx="163512" cy="184150"/>
            <a:chOff x="3768" y="1828"/>
            <a:chExt cx="97" cy="197"/>
          </a:xfrm>
        </p:grpSpPr>
        <p:sp>
          <p:nvSpPr>
            <p:cNvPr id="6395" name="Oval 148"/>
            <p:cNvSpPr>
              <a:spLocks noChangeAspect="1" noChangeArrowheads="1"/>
            </p:cNvSpPr>
            <p:nvPr/>
          </p:nvSpPr>
          <p:spPr bwMode="auto">
            <a:xfrm>
              <a:off x="377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6" name="Freeform 149"/>
            <p:cNvSpPr>
              <a:spLocks noChangeAspect="1"/>
            </p:cNvSpPr>
            <p:nvPr/>
          </p:nvSpPr>
          <p:spPr bwMode="auto">
            <a:xfrm>
              <a:off x="376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7" name="Freeform 150"/>
            <p:cNvSpPr>
              <a:spLocks noChangeAspect="1"/>
            </p:cNvSpPr>
            <p:nvPr/>
          </p:nvSpPr>
          <p:spPr bwMode="auto">
            <a:xfrm>
              <a:off x="381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8" name="Group 151"/>
          <p:cNvGrpSpPr>
            <a:grpSpLocks noChangeAspect="1"/>
          </p:cNvGrpSpPr>
          <p:nvPr/>
        </p:nvGrpSpPr>
        <p:grpSpPr bwMode="auto">
          <a:xfrm>
            <a:off x="6089650" y="1776413"/>
            <a:ext cx="161925" cy="184150"/>
            <a:chOff x="3864" y="1828"/>
            <a:chExt cx="97" cy="197"/>
          </a:xfrm>
        </p:grpSpPr>
        <p:sp>
          <p:nvSpPr>
            <p:cNvPr id="6392" name="Oval 152"/>
            <p:cNvSpPr>
              <a:spLocks noChangeAspect="1" noChangeArrowheads="1"/>
            </p:cNvSpPr>
            <p:nvPr/>
          </p:nvSpPr>
          <p:spPr bwMode="auto">
            <a:xfrm>
              <a:off x="386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3" name="Freeform 153"/>
            <p:cNvSpPr>
              <a:spLocks noChangeAspect="1"/>
            </p:cNvSpPr>
            <p:nvPr/>
          </p:nvSpPr>
          <p:spPr bwMode="auto">
            <a:xfrm>
              <a:off x="386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4" name="Freeform 154"/>
            <p:cNvSpPr>
              <a:spLocks noChangeAspect="1"/>
            </p:cNvSpPr>
            <p:nvPr/>
          </p:nvSpPr>
          <p:spPr bwMode="auto">
            <a:xfrm>
              <a:off x="391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79" name="Group 155"/>
          <p:cNvGrpSpPr>
            <a:grpSpLocks noChangeAspect="1"/>
          </p:cNvGrpSpPr>
          <p:nvPr/>
        </p:nvGrpSpPr>
        <p:grpSpPr bwMode="auto">
          <a:xfrm>
            <a:off x="6249988" y="1776413"/>
            <a:ext cx="161925" cy="184150"/>
            <a:chOff x="3960" y="1828"/>
            <a:chExt cx="97" cy="197"/>
          </a:xfrm>
        </p:grpSpPr>
        <p:sp>
          <p:nvSpPr>
            <p:cNvPr id="6389" name="Oval 156"/>
            <p:cNvSpPr>
              <a:spLocks noChangeAspect="1" noChangeArrowheads="1"/>
            </p:cNvSpPr>
            <p:nvPr/>
          </p:nvSpPr>
          <p:spPr bwMode="auto">
            <a:xfrm>
              <a:off x="396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0" name="Freeform 157"/>
            <p:cNvSpPr>
              <a:spLocks noChangeAspect="1"/>
            </p:cNvSpPr>
            <p:nvPr/>
          </p:nvSpPr>
          <p:spPr bwMode="auto">
            <a:xfrm>
              <a:off x="396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91" name="Freeform 158"/>
            <p:cNvSpPr>
              <a:spLocks noChangeAspect="1"/>
            </p:cNvSpPr>
            <p:nvPr/>
          </p:nvSpPr>
          <p:spPr bwMode="auto">
            <a:xfrm>
              <a:off x="400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0" name="Group 159"/>
          <p:cNvGrpSpPr>
            <a:grpSpLocks noChangeAspect="1"/>
          </p:cNvGrpSpPr>
          <p:nvPr/>
        </p:nvGrpSpPr>
        <p:grpSpPr bwMode="auto">
          <a:xfrm>
            <a:off x="6410325" y="1776413"/>
            <a:ext cx="161925" cy="184150"/>
            <a:chOff x="4056" y="1828"/>
            <a:chExt cx="97" cy="197"/>
          </a:xfrm>
        </p:grpSpPr>
        <p:sp>
          <p:nvSpPr>
            <p:cNvPr id="6386" name="Oval 160"/>
            <p:cNvSpPr>
              <a:spLocks noChangeAspect="1" noChangeArrowheads="1"/>
            </p:cNvSpPr>
            <p:nvPr/>
          </p:nvSpPr>
          <p:spPr bwMode="auto">
            <a:xfrm>
              <a:off x="4060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7" name="Freeform 161"/>
            <p:cNvSpPr>
              <a:spLocks noChangeAspect="1"/>
            </p:cNvSpPr>
            <p:nvPr/>
          </p:nvSpPr>
          <p:spPr bwMode="auto">
            <a:xfrm>
              <a:off x="4056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8" name="Freeform 162"/>
            <p:cNvSpPr>
              <a:spLocks noChangeAspect="1"/>
            </p:cNvSpPr>
            <p:nvPr/>
          </p:nvSpPr>
          <p:spPr bwMode="auto">
            <a:xfrm>
              <a:off x="4104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1" name="Group 163"/>
          <p:cNvGrpSpPr>
            <a:grpSpLocks noChangeAspect="1"/>
          </p:cNvGrpSpPr>
          <p:nvPr/>
        </p:nvGrpSpPr>
        <p:grpSpPr bwMode="auto">
          <a:xfrm>
            <a:off x="6572250" y="1776413"/>
            <a:ext cx="160338" cy="184150"/>
            <a:chOff x="4152" y="1828"/>
            <a:chExt cx="97" cy="197"/>
          </a:xfrm>
        </p:grpSpPr>
        <p:sp>
          <p:nvSpPr>
            <p:cNvPr id="6383" name="Oval 164"/>
            <p:cNvSpPr>
              <a:spLocks noChangeAspect="1" noChangeArrowheads="1"/>
            </p:cNvSpPr>
            <p:nvPr/>
          </p:nvSpPr>
          <p:spPr bwMode="auto">
            <a:xfrm>
              <a:off x="4156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4" name="Freeform 165"/>
            <p:cNvSpPr>
              <a:spLocks noChangeAspect="1"/>
            </p:cNvSpPr>
            <p:nvPr/>
          </p:nvSpPr>
          <p:spPr bwMode="auto">
            <a:xfrm>
              <a:off x="4152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5" name="Freeform 166"/>
            <p:cNvSpPr>
              <a:spLocks noChangeAspect="1"/>
            </p:cNvSpPr>
            <p:nvPr/>
          </p:nvSpPr>
          <p:spPr bwMode="auto">
            <a:xfrm>
              <a:off x="4200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2" name="Group 167"/>
          <p:cNvGrpSpPr>
            <a:grpSpLocks noChangeAspect="1"/>
          </p:cNvGrpSpPr>
          <p:nvPr/>
        </p:nvGrpSpPr>
        <p:grpSpPr bwMode="auto">
          <a:xfrm>
            <a:off x="6731000" y="1776413"/>
            <a:ext cx="161925" cy="184150"/>
            <a:chOff x="4248" y="1828"/>
            <a:chExt cx="97" cy="197"/>
          </a:xfrm>
        </p:grpSpPr>
        <p:sp>
          <p:nvSpPr>
            <p:cNvPr id="6380" name="Oval 168"/>
            <p:cNvSpPr>
              <a:spLocks noChangeAspect="1" noChangeArrowheads="1"/>
            </p:cNvSpPr>
            <p:nvPr/>
          </p:nvSpPr>
          <p:spPr bwMode="auto">
            <a:xfrm>
              <a:off x="4252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1" name="Freeform 169"/>
            <p:cNvSpPr>
              <a:spLocks noChangeAspect="1"/>
            </p:cNvSpPr>
            <p:nvPr/>
          </p:nvSpPr>
          <p:spPr bwMode="auto">
            <a:xfrm>
              <a:off x="4248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82" name="Freeform 170"/>
            <p:cNvSpPr>
              <a:spLocks noChangeAspect="1"/>
            </p:cNvSpPr>
            <p:nvPr/>
          </p:nvSpPr>
          <p:spPr bwMode="auto">
            <a:xfrm>
              <a:off x="4296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3" name="Group 171"/>
          <p:cNvGrpSpPr>
            <a:grpSpLocks noChangeAspect="1"/>
          </p:cNvGrpSpPr>
          <p:nvPr/>
        </p:nvGrpSpPr>
        <p:grpSpPr bwMode="auto">
          <a:xfrm>
            <a:off x="6889750" y="1776413"/>
            <a:ext cx="165100" cy="184150"/>
            <a:chOff x="4344" y="1828"/>
            <a:chExt cx="97" cy="197"/>
          </a:xfrm>
        </p:grpSpPr>
        <p:sp>
          <p:nvSpPr>
            <p:cNvPr id="6377" name="Oval 172"/>
            <p:cNvSpPr>
              <a:spLocks noChangeAspect="1" noChangeArrowheads="1"/>
            </p:cNvSpPr>
            <p:nvPr/>
          </p:nvSpPr>
          <p:spPr bwMode="auto">
            <a:xfrm>
              <a:off x="4348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8" name="Freeform 173"/>
            <p:cNvSpPr>
              <a:spLocks noChangeAspect="1"/>
            </p:cNvSpPr>
            <p:nvPr/>
          </p:nvSpPr>
          <p:spPr bwMode="auto">
            <a:xfrm>
              <a:off x="4344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9" name="Freeform 174"/>
            <p:cNvSpPr>
              <a:spLocks noChangeAspect="1"/>
            </p:cNvSpPr>
            <p:nvPr/>
          </p:nvSpPr>
          <p:spPr bwMode="auto">
            <a:xfrm>
              <a:off x="4392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4" name="Group 175"/>
          <p:cNvGrpSpPr>
            <a:grpSpLocks noChangeAspect="1"/>
          </p:cNvGrpSpPr>
          <p:nvPr/>
        </p:nvGrpSpPr>
        <p:grpSpPr bwMode="auto">
          <a:xfrm>
            <a:off x="7053263" y="1776413"/>
            <a:ext cx="160337" cy="184150"/>
            <a:chOff x="4440" y="1828"/>
            <a:chExt cx="97" cy="197"/>
          </a:xfrm>
        </p:grpSpPr>
        <p:sp>
          <p:nvSpPr>
            <p:cNvPr id="6374" name="Oval 176"/>
            <p:cNvSpPr>
              <a:spLocks noChangeAspect="1" noChangeArrowheads="1"/>
            </p:cNvSpPr>
            <p:nvPr/>
          </p:nvSpPr>
          <p:spPr bwMode="auto">
            <a:xfrm>
              <a:off x="4444" y="1828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5" name="Freeform 177"/>
            <p:cNvSpPr>
              <a:spLocks noChangeAspect="1"/>
            </p:cNvSpPr>
            <p:nvPr/>
          </p:nvSpPr>
          <p:spPr bwMode="auto">
            <a:xfrm>
              <a:off x="4440" y="1868"/>
              <a:ext cx="49" cy="157"/>
            </a:xfrm>
            <a:custGeom>
              <a:avLst/>
              <a:gdLst>
                <a:gd name="T0" fmla="*/ 48 w 49"/>
                <a:gd name="T1" fmla="*/ 4 h 157"/>
                <a:gd name="T2" fmla="*/ 28 w 49"/>
                <a:gd name="T3" fmla="*/ 0 h 157"/>
                <a:gd name="T4" fmla="*/ 24 w 49"/>
                <a:gd name="T5" fmla="*/ 12 h 157"/>
                <a:gd name="T6" fmla="*/ 20 w 49"/>
                <a:gd name="T7" fmla="*/ 24 h 157"/>
                <a:gd name="T8" fmla="*/ 16 w 49"/>
                <a:gd name="T9" fmla="*/ 36 h 157"/>
                <a:gd name="T10" fmla="*/ 16 w 49"/>
                <a:gd name="T11" fmla="*/ 48 h 157"/>
                <a:gd name="T12" fmla="*/ 12 w 49"/>
                <a:gd name="T13" fmla="*/ 60 h 157"/>
                <a:gd name="T14" fmla="*/ 12 w 49"/>
                <a:gd name="T15" fmla="*/ 72 h 157"/>
                <a:gd name="T16" fmla="*/ 12 w 49"/>
                <a:gd name="T17" fmla="*/ 84 h 157"/>
                <a:gd name="T18" fmla="*/ 12 w 49"/>
                <a:gd name="T19" fmla="*/ 96 h 157"/>
                <a:gd name="T20" fmla="*/ 16 w 49"/>
                <a:gd name="T21" fmla="*/ 108 h 157"/>
                <a:gd name="T22" fmla="*/ 16 w 49"/>
                <a:gd name="T23" fmla="*/ 120 h 157"/>
                <a:gd name="T24" fmla="*/ 16 w 49"/>
                <a:gd name="T25" fmla="*/ 132 h 157"/>
                <a:gd name="T26" fmla="*/ 12 w 49"/>
                <a:gd name="T27" fmla="*/ 144 h 157"/>
                <a:gd name="T28" fmla="*/ 8 w 49"/>
                <a:gd name="T29" fmla="*/ 156 h 157"/>
                <a:gd name="T30" fmla="*/ 0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4"/>
                  </a:moveTo>
                  <a:lnTo>
                    <a:pt x="28" y="0"/>
                  </a:lnTo>
                  <a:lnTo>
                    <a:pt x="24" y="12"/>
                  </a:lnTo>
                  <a:lnTo>
                    <a:pt x="20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6" y="108"/>
                  </a:lnTo>
                  <a:lnTo>
                    <a:pt x="16" y="120"/>
                  </a:lnTo>
                  <a:lnTo>
                    <a:pt x="16" y="132"/>
                  </a:lnTo>
                  <a:lnTo>
                    <a:pt x="12" y="144"/>
                  </a:lnTo>
                  <a:lnTo>
                    <a:pt x="8" y="156"/>
                  </a:lnTo>
                  <a:lnTo>
                    <a:pt x="0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6" name="Freeform 178"/>
            <p:cNvSpPr>
              <a:spLocks noChangeAspect="1"/>
            </p:cNvSpPr>
            <p:nvPr/>
          </p:nvSpPr>
          <p:spPr bwMode="auto">
            <a:xfrm>
              <a:off x="4488" y="1868"/>
              <a:ext cx="49" cy="157"/>
            </a:xfrm>
            <a:custGeom>
              <a:avLst/>
              <a:gdLst>
                <a:gd name="T0" fmla="*/ 0 w 49"/>
                <a:gd name="T1" fmla="*/ 4 h 157"/>
                <a:gd name="T2" fmla="*/ 20 w 49"/>
                <a:gd name="T3" fmla="*/ 0 h 157"/>
                <a:gd name="T4" fmla="*/ 24 w 49"/>
                <a:gd name="T5" fmla="*/ 12 h 157"/>
                <a:gd name="T6" fmla="*/ 28 w 49"/>
                <a:gd name="T7" fmla="*/ 24 h 157"/>
                <a:gd name="T8" fmla="*/ 32 w 49"/>
                <a:gd name="T9" fmla="*/ 36 h 157"/>
                <a:gd name="T10" fmla="*/ 32 w 49"/>
                <a:gd name="T11" fmla="*/ 48 h 157"/>
                <a:gd name="T12" fmla="*/ 36 w 49"/>
                <a:gd name="T13" fmla="*/ 60 h 157"/>
                <a:gd name="T14" fmla="*/ 36 w 49"/>
                <a:gd name="T15" fmla="*/ 72 h 157"/>
                <a:gd name="T16" fmla="*/ 36 w 49"/>
                <a:gd name="T17" fmla="*/ 84 h 157"/>
                <a:gd name="T18" fmla="*/ 36 w 49"/>
                <a:gd name="T19" fmla="*/ 96 h 157"/>
                <a:gd name="T20" fmla="*/ 32 w 49"/>
                <a:gd name="T21" fmla="*/ 108 h 157"/>
                <a:gd name="T22" fmla="*/ 32 w 49"/>
                <a:gd name="T23" fmla="*/ 120 h 157"/>
                <a:gd name="T24" fmla="*/ 32 w 49"/>
                <a:gd name="T25" fmla="*/ 132 h 157"/>
                <a:gd name="T26" fmla="*/ 36 w 49"/>
                <a:gd name="T27" fmla="*/ 144 h 157"/>
                <a:gd name="T28" fmla="*/ 40 w 49"/>
                <a:gd name="T29" fmla="*/ 156 h 157"/>
                <a:gd name="T30" fmla="*/ 48 w 49"/>
                <a:gd name="T31" fmla="*/ 14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4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28" y="24"/>
                  </a:lnTo>
                  <a:lnTo>
                    <a:pt x="32" y="36"/>
                  </a:lnTo>
                  <a:lnTo>
                    <a:pt x="32" y="48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36" y="96"/>
                  </a:lnTo>
                  <a:lnTo>
                    <a:pt x="32" y="108"/>
                  </a:lnTo>
                  <a:lnTo>
                    <a:pt x="32" y="120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6"/>
                  </a:lnTo>
                  <a:lnTo>
                    <a:pt x="48" y="14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5" name="Group 179"/>
          <p:cNvGrpSpPr>
            <a:grpSpLocks noChangeAspect="1"/>
          </p:cNvGrpSpPr>
          <p:nvPr/>
        </p:nvGrpSpPr>
        <p:grpSpPr bwMode="auto">
          <a:xfrm>
            <a:off x="7053263" y="2084388"/>
            <a:ext cx="160337" cy="182562"/>
            <a:chOff x="4440" y="2160"/>
            <a:chExt cx="97" cy="196"/>
          </a:xfrm>
        </p:grpSpPr>
        <p:sp>
          <p:nvSpPr>
            <p:cNvPr id="6371" name="Oval 180"/>
            <p:cNvSpPr>
              <a:spLocks noChangeAspect="1" noChangeArrowheads="1"/>
            </p:cNvSpPr>
            <p:nvPr/>
          </p:nvSpPr>
          <p:spPr bwMode="auto">
            <a:xfrm>
              <a:off x="444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2" name="Freeform 181"/>
            <p:cNvSpPr>
              <a:spLocks noChangeAspect="1"/>
            </p:cNvSpPr>
            <p:nvPr/>
          </p:nvSpPr>
          <p:spPr bwMode="auto">
            <a:xfrm>
              <a:off x="444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3" name="Freeform 182"/>
            <p:cNvSpPr>
              <a:spLocks noChangeAspect="1"/>
            </p:cNvSpPr>
            <p:nvPr/>
          </p:nvSpPr>
          <p:spPr bwMode="auto">
            <a:xfrm>
              <a:off x="448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6" name="Group 183"/>
          <p:cNvGrpSpPr>
            <a:grpSpLocks noChangeAspect="1"/>
          </p:cNvGrpSpPr>
          <p:nvPr/>
        </p:nvGrpSpPr>
        <p:grpSpPr bwMode="auto">
          <a:xfrm>
            <a:off x="6889750" y="2084388"/>
            <a:ext cx="165100" cy="182562"/>
            <a:chOff x="4344" y="2160"/>
            <a:chExt cx="97" cy="196"/>
          </a:xfrm>
        </p:grpSpPr>
        <p:sp>
          <p:nvSpPr>
            <p:cNvPr id="6368" name="Oval 184"/>
            <p:cNvSpPr>
              <a:spLocks noChangeAspect="1" noChangeArrowheads="1"/>
            </p:cNvSpPr>
            <p:nvPr/>
          </p:nvSpPr>
          <p:spPr bwMode="auto">
            <a:xfrm>
              <a:off x="434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9" name="Freeform 185"/>
            <p:cNvSpPr>
              <a:spLocks noChangeAspect="1"/>
            </p:cNvSpPr>
            <p:nvPr/>
          </p:nvSpPr>
          <p:spPr bwMode="auto">
            <a:xfrm>
              <a:off x="434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70" name="Freeform 186"/>
            <p:cNvSpPr>
              <a:spLocks noChangeAspect="1"/>
            </p:cNvSpPr>
            <p:nvPr/>
          </p:nvSpPr>
          <p:spPr bwMode="auto">
            <a:xfrm>
              <a:off x="439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7" name="Group 187"/>
          <p:cNvGrpSpPr>
            <a:grpSpLocks noChangeAspect="1"/>
          </p:cNvGrpSpPr>
          <p:nvPr/>
        </p:nvGrpSpPr>
        <p:grpSpPr bwMode="auto">
          <a:xfrm>
            <a:off x="6731000" y="2084388"/>
            <a:ext cx="161925" cy="182562"/>
            <a:chOff x="4248" y="2160"/>
            <a:chExt cx="97" cy="196"/>
          </a:xfrm>
        </p:grpSpPr>
        <p:sp>
          <p:nvSpPr>
            <p:cNvPr id="6365" name="Oval 188"/>
            <p:cNvSpPr>
              <a:spLocks noChangeAspect="1" noChangeArrowheads="1"/>
            </p:cNvSpPr>
            <p:nvPr/>
          </p:nvSpPr>
          <p:spPr bwMode="auto">
            <a:xfrm>
              <a:off x="425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6" name="Freeform 189"/>
            <p:cNvSpPr>
              <a:spLocks noChangeAspect="1"/>
            </p:cNvSpPr>
            <p:nvPr/>
          </p:nvSpPr>
          <p:spPr bwMode="auto">
            <a:xfrm>
              <a:off x="424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7" name="Freeform 190"/>
            <p:cNvSpPr>
              <a:spLocks noChangeAspect="1"/>
            </p:cNvSpPr>
            <p:nvPr/>
          </p:nvSpPr>
          <p:spPr bwMode="auto">
            <a:xfrm>
              <a:off x="429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8" name="Group 191"/>
          <p:cNvGrpSpPr>
            <a:grpSpLocks noChangeAspect="1"/>
          </p:cNvGrpSpPr>
          <p:nvPr/>
        </p:nvGrpSpPr>
        <p:grpSpPr bwMode="auto">
          <a:xfrm>
            <a:off x="6572250" y="2084388"/>
            <a:ext cx="160338" cy="182562"/>
            <a:chOff x="4152" y="2160"/>
            <a:chExt cx="97" cy="196"/>
          </a:xfrm>
        </p:grpSpPr>
        <p:sp>
          <p:nvSpPr>
            <p:cNvPr id="6362" name="Oval 192"/>
            <p:cNvSpPr>
              <a:spLocks noChangeAspect="1" noChangeArrowheads="1"/>
            </p:cNvSpPr>
            <p:nvPr/>
          </p:nvSpPr>
          <p:spPr bwMode="auto">
            <a:xfrm>
              <a:off x="415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3" name="Freeform 193"/>
            <p:cNvSpPr>
              <a:spLocks noChangeAspect="1"/>
            </p:cNvSpPr>
            <p:nvPr/>
          </p:nvSpPr>
          <p:spPr bwMode="auto">
            <a:xfrm>
              <a:off x="415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4" name="Freeform 194"/>
            <p:cNvSpPr>
              <a:spLocks noChangeAspect="1"/>
            </p:cNvSpPr>
            <p:nvPr/>
          </p:nvSpPr>
          <p:spPr bwMode="auto">
            <a:xfrm>
              <a:off x="420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89" name="Group 195"/>
          <p:cNvGrpSpPr>
            <a:grpSpLocks noChangeAspect="1"/>
          </p:cNvGrpSpPr>
          <p:nvPr/>
        </p:nvGrpSpPr>
        <p:grpSpPr bwMode="auto">
          <a:xfrm>
            <a:off x="6410325" y="2084388"/>
            <a:ext cx="161925" cy="182562"/>
            <a:chOff x="4056" y="2160"/>
            <a:chExt cx="97" cy="196"/>
          </a:xfrm>
        </p:grpSpPr>
        <p:sp>
          <p:nvSpPr>
            <p:cNvPr id="6359" name="Oval 196"/>
            <p:cNvSpPr>
              <a:spLocks noChangeAspect="1" noChangeArrowheads="1"/>
            </p:cNvSpPr>
            <p:nvPr/>
          </p:nvSpPr>
          <p:spPr bwMode="auto">
            <a:xfrm>
              <a:off x="406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0" name="Freeform 197"/>
            <p:cNvSpPr>
              <a:spLocks noChangeAspect="1"/>
            </p:cNvSpPr>
            <p:nvPr/>
          </p:nvSpPr>
          <p:spPr bwMode="auto">
            <a:xfrm>
              <a:off x="405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61" name="Freeform 198"/>
            <p:cNvSpPr>
              <a:spLocks noChangeAspect="1"/>
            </p:cNvSpPr>
            <p:nvPr/>
          </p:nvSpPr>
          <p:spPr bwMode="auto">
            <a:xfrm>
              <a:off x="410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0" name="Group 199"/>
          <p:cNvGrpSpPr>
            <a:grpSpLocks noChangeAspect="1"/>
          </p:cNvGrpSpPr>
          <p:nvPr/>
        </p:nvGrpSpPr>
        <p:grpSpPr bwMode="auto">
          <a:xfrm>
            <a:off x="6249988" y="2084388"/>
            <a:ext cx="161925" cy="182562"/>
            <a:chOff x="3960" y="2160"/>
            <a:chExt cx="97" cy="196"/>
          </a:xfrm>
        </p:grpSpPr>
        <p:sp>
          <p:nvSpPr>
            <p:cNvPr id="6356" name="Oval 200"/>
            <p:cNvSpPr>
              <a:spLocks noChangeAspect="1" noChangeArrowheads="1"/>
            </p:cNvSpPr>
            <p:nvPr/>
          </p:nvSpPr>
          <p:spPr bwMode="auto">
            <a:xfrm>
              <a:off x="396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7" name="Freeform 201"/>
            <p:cNvSpPr>
              <a:spLocks noChangeAspect="1"/>
            </p:cNvSpPr>
            <p:nvPr/>
          </p:nvSpPr>
          <p:spPr bwMode="auto">
            <a:xfrm>
              <a:off x="396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8" name="Freeform 202"/>
            <p:cNvSpPr>
              <a:spLocks noChangeAspect="1"/>
            </p:cNvSpPr>
            <p:nvPr/>
          </p:nvSpPr>
          <p:spPr bwMode="auto">
            <a:xfrm>
              <a:off x="400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1" name="Group 203"/>
          <p:cNvGrpSpPr>
            <a:grpSpLocks noChangeAspect="1"/>
          </p:cNvGrpSpPr>
          <p:nvPr/>
        </p:nvGrpSpPr>
        <p:grpSpPr bwMode="auto">
          <a:xfrm>
            <a:off x="6089650" y="2084388"/>
            <a:ext cx="161925" cy="182562"/>
            <a:chOff x="3864" y="2160"/>
            <a:chExt cx="97" cy="196"/>
          </a:xfrm>
        </p:grpSpPr>
        <p:sp>
          <p:nvSpPr>
            <p:cNvPr id="6353" name="Oval 204"/>
            <p:cNvSpPr>
              <a:spLocks noChangeAspect="1" noChangeArrowheads="1"/>
            </p:cNvSpPr>
            <p:nvPr/>
          </p:nvSpPr>
          <p:spPr bwMode="auto">
            <a:xfrm>
              <a:off x="386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4" name="Freeform 205"/>
            <p:cNvSpPr>
              <a:spLocks noChangeAspect="1"/>
            </p:cNvSpPr>
            <p:nvPr/>
          </p:nvSpPr>
          <p:spPr bwMode="auto">
            <a:xfrm>
              <a:off x="386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5" name="Freeform 206"/>
            <p:cNvSpPr>
              <a:spLocks noChangeAspect="1"/>
            </p:cNvSpPr>
            <p:nvPr/>
          </p:nvSpPr>
          <p:spPr bwMode="auto">
            <a:xfrm>
              <a:off x="391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2" name="Group 207"/>
          <p:cNvGrpSpPr>
            <a:grpSpLocks noChangeAspect="1"/>
          </p:cNvGrpSpPr>
          <p:nvPr/>
        </p:nvGrpSpPr>
        <p:grpSpPr bwMode="auto">
          <a:xfrm>
            <a:off x="5929313" y="2084388"/>
            <a:ext cx="163512" cy="182562"/>
            <a:chOff x="3768" y="2160"/>
            <a:chExt cx="97" cy="196"/>
          </a:xfrm>
        </p:grpSpPr>
        <p:sp>
          <p:nvSpPr>
            <p:cNvPr id="6350" name="Oval 208"/>
            <p:cNvSpPr>
              <a:spLocks noChangeAspect="1" noChangeArrowheads="1"/>
            </p:cNvSpPr>
            <p:nvPr/>
          </p:nvSpPr>
          <p:spPr bwMode="auto">
            <a:xfrm>
              <a:off x="377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1" name="Freeform 209"/>
            <p:cNvSpPr>
              <a:spLocks noChangeAspect="1"/>
            </p:cNvSpPr>
            <p:nvPr/>
          </p:nvSpPr>
          <p:spPr bwMode="auto">
            <a:xfrm>
              <a:off x="376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52" name="Freeform 210"/>
            <p:cNvSpPr>
              <a:spLocks noChangeAspect="1"/>
            </p:cNvSpPr>
            <p:nvPr/>
          </p:nvSpPr>
          <p:spPr bwMode="auto">
            <a:xfrm>
              <a:off x="381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3" name="Group 211"/>
          <p:cNvGrpSpPr>
            <a:grpSpLocks noChangeAspect="1"/>
          </p:cNvGrpSpPr>
          <p:nvPr/>
        </p:nvGrpSpPr>
        <p:grpSpPr bwMode="auto">
          <a:xfrm>
            <a:off x="5768975" y="2084388"/>
            <a:ext cx="161925" cy="182562"/>
            <a:chOff x="3672" y="2160"/>
            <a:chExt cx="97" cy="196"/>
          </a:xfrm>
        </p:grpSpPr>
        <p:sp>
          <p:nvSpPr>
            <p:cNvPr id="6347" name="Oval 212"/>
            <p:cNvSpPr>
              <a:spLocks noChangeAspect="1" noChangeArrowheads="1"/>
            </p:cNvSpPr>
            <p:nvPr/>
          </p:nvSpPr>
          <p:spPr bwMode="auto">
            <a:xfrm>
              <a:off x="367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8" name="Freeform 213"/>
            <p:cNvSpPr>
              <a:spLocks noChangeAspect="1"/>
            </p:cNvSpPr>
            <p:nvPr/>
          </p:nvSpPr>
          <p:spPr bwMode="auto">
            <a:xfrm>
              <a:off x="367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9" name="Freeform 214"/>
            <p:cNvSpPr>
              <a:spLocks noChangeAspect="1"/>
            </p:cNvSpPr>
            <p:nvPr/>
          </p:nvSpPr>
          <p:spPr bwMode="auto">
            <a:xfrm>
              <a:off x="372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4" name="Group 215"/>
          <p:cNvGrpSpPr>
            <a:grpSpLocks noChangeAspect="1"/>
          </p:cNvGrpSpPr>
          <p:nvPr/>
        </p:nvGrpSpPr>
        <p:grpSpPr bwMode="auto">
          <a:xfrm>
            <a:off x="5610225" y="2084388"/>
            <a:ext cx="160338" cy="182562"/>
            <a:chOff x="3576" y="2160"/>
            <a:chExt cx="97" cy="196"/>
          </a:xfrm>
        </p:grpSpPr>
        <p:sp>
          <p:nvSpPr>
            <p:cNvPr id="6344" name="Oval 216"/>
            <p:cNvSpPr>
              <a:spLocks noChangeAspect="1" noChangeArrowheads="1"/>
            </p:cNvSpPr>
            <p:nvPr/>
          </p:nvSpPr>
          <p:spPr bwMode="auto">
            <a:xfrm>
              <a:off x="358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5" name="Freeform 217"/>
            <p:cNvSpPr>
              <a:spLocks noChangeAspect="1"/>
            </p:cNvSpPr>
            <p:nvPr/>
          </p:nvSpPr>
          <p:spPr bwMode="auto">
            <a:xfrm>
              <a:off x="357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6" name="Freeform 218"/>
            <p:cNvSpPr>
              <a:spLocks noChangeAspect="1"/>
            </p:cNvSpPr>
            <p:nvPr/>
          </p:nvSpPr>
          <p:spPr bwMode="auto">
            <a:xfrm>
              <a:off x="362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5" name="Group 219"/>
          <p:cNvGrpSpPr>
            <a:grpSpLocks noChangeAspect="1"/>
          </p:cNvGrpSpPr>
          <p:nvPr/>
        </p:nvGrpSpPr>
        <p:grpSpPr bwMode="auto">
          <a:xfrm>
            <a:off x="5448300" y="2084388"/>
            <a:ext cx="163513" cy="182562"/>
            <a:chOff x="3480" y="2160"/>
            <a:chExt cx="97" cy="196"/>
          </a:xfrm>
        </p:grpSpPr>
        <p:sp>
          <p:nvSpPr>
            <p:cNvPr id="6341" name="Oval 220"/>
            <p:cNvSpPr>
              <a:spLocks noChangeAspect="1" noChangeArrowheads="1"/>
            </p:cNvSpPr>
            <p:nvPr/>
          </p:nvSpPr>
          <p:spPr bwMode="auto">
            <a:xfrm>
              <a:off x="348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2" name="Freeform 221"/>
            <p:cNvSpPr>
              <a:spLocks noChangeAspect="1"/>
            </p:cNvSpPr>
            <p:nvPr/>
          </p:nvSpPr>
          <p:spPr bwMode="auto">
            <a:xfrm>
              <a:off x="348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3" name="Freeform 222"/>
            <p:cNvSpPr>
              <a:spLocks noChangeAspect="1"/>
            </p:cNvSpPr>
            <p:nvPr/>
          </p:nvSpPr>
          <p:spPr bwMode="auto">
            <a:xfrm>
              <a:off x="352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6" name="Group 223"/>
          <p:cNvGrpSpPr>
            <a:grpSpLocks noChangeAspect="1"/>
          </p:cNvGrpSpPr>
          <p:nvPr/>
        </p:nvGrpSpPr>
        <p:grpSpPr bwMode="auto">
          <a:xfrm>
            <a:off x="5287963" y="2084388"/>
            <a:ext cx="161925" cy="182562"/>
            <a:chOff x="3384" y="2160"/>
            <a:chExt cx="97" cy="196"/>
          </a:xfrm>
        </p:grpSpPr>
        <p:sp>
          <p:nvSpPr>
            <p:cNvPr id="6338" name="Oval 224"/>
            <p:cNvSpPr>
              <a:spLocks noChangeAspect="1" noChangeArrowheads="1"/>
            </p:cNvSpPr>
            <p:nvPr/>
          </p:nvSpPr>
          <p:spPr bwMode="auto">
            <a:xfrm>
              <a:off x="338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9" name="Freeform 225"/>
            <p:cNvSpPr>
              <a:spLocks noChangeAspect="1"/>
            </p:cNvSpPr>
            <p:nvPr/>
          </p:nvSpPr>
          <p:spPr bwMode="auto">
            <a:xfrm>
              <a:off x="338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40" name="Freeform 226"/>
            <p:cNvSpPr>
              <a:spLocks noChangeAspect="1"/>
            </p:cNvSpPr>
            <p:nvPr/>
          </p:nvSpPr>
          <p:spPr bwMode="auto">
            <a:xfrm>
              <a:off x="343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7" name="Group 227"/>
          <p:cNvGrpSpPr>
            <a:grpSpLocks noChangeAspect="1"/>
          </p:cNvGrpSpPr>
          <p:nvPr/>
        </p:nvGrpSpPr>
        <p:grpSpPr bwMode="auto">
          <a:xfrm>
            <a:off x="5129213" y="2084388"/>
            <a:ext cx="160337" cy="182562"/>
            <a:chOff x="3288" y="2160"/>
            <a:chExt cx="97" cy="196"/>
          </a:xfrm>
        </p:grpSpPr>
        <p:sp>
          <p:nvSpPr>
            <p:cNvPr id="6335" name="Oval 228"/>
            <p:cNvSpPr>
              <a:spLocks noChangeAspect="1" noChangeArrowheads="1"/>
            </p:cNvSpPr>
            <p:nvPr/>
          </p:nvSpPr>
          <p:spPr bwMode="auto">
            <a:xfrm>
              <a:off x="329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6" name="Freeform 229"/>
            <p:cNvSpPr>
              <a:spLocks noChangeAspect="1"/>
            </p:cNvSpPr>
            <p:nvPr/>
          </p:nvSpPr>
          <p:spPr bwMode="auto">
            <a:xfrm>
              <a:off x="328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7" name="Freeform 230"/>
            <p:cNvSpPr>
              <a:spLocks noChangeAspect="1"/>
            </p:cNvSpPr>
            <p:nvPr/>
          </p:nvSpPr>
          <p:spPr bwMode="auto">
            <a:xfrm>
              <a:off x="333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8" name="Group 231"/>
          <p:cNvGrpSpPr>
            <a:grpSpLocks noChangeAspect="1"/>
          </p:cNvGrpSpPr>
          <p:nvPr/>
        </p:nvGrpSpPr>
        <p:grpSpPr bwMode="auto">
          <a:xfrm>
            <a:off x="4967288" y="2084388"/>
            <a:ext cx="163512" cy="182562"/>
            <a:chOff x="3192" y="2160"/>
            <a:chExt cx="97" cy="196"/>
          </a:xfrm>
        </p:grpSpPr>
        <p:sp>
          <p:nvSpPr>
            <p:cNvPr id="6332" name="Oval 232"/>
            <p:cNvSpPr>
              <a:spLocks noChangeAspect="1" noChangeArrowheads="1"/>
            </p:cNvSpPr>
            <p:nvPr/>
          </p:nvSpPr>
          <p:spPr bwMode="auto">
            <a:xfrm>
              <a:off x="319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3" name="Freeform 233"/>
            <p:cNvSpPr>
              <a:spLocks noChangeAspect="1"/>
            </p:cNvSpPr>
            <p:nvPr/>
          </p:nvSpPr>
          <p:spPr bwMode="auto">
            <a:xfrm>
              <a:off x="319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4" name="Freeform 234"/>
            <p:cNvSpPr>
              <a:spLocks noChangeAspect="1"/>
            </p:cNvSpPr>
            <p:nvPr/>
          </p:nvSpPr>
          <p:spPr bwMode="auto">
            <a:xfrm>
              <a:off x="324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799" name="Group 235"/>
          <p:cNvGrpSpPr>
            <a:grpSpLocks noChangeAspect="1"/>
          </p:cNvGrpSpPr>
          <p:nvPr/>
        </p:nvGrpSpPr>
        <p:grpSpPr bwMode="auto">
          <a:xfrm>
            <a:off x="4806950" y="2084388"/>
            <a:ext cx="161925" cy="182562"/>
            <a:chOff x="3096" y="2160"/>
            <a:chExt cx="97" cy="196"/>
          </a:xfrm>
        </p:grpSpPr>
        <p:sp>
          <p:nvSpPr>
            <p:cNvPr id="6329" name="Oval 236"/>
            <p:cNvSpPr>
              <a:spLocks noChangeAspect="1" noChangeArrowheads="1"/>
            </p:cNvSpPr>
            <p:nvPr/>
          </p:nvSpPr>
          <p:spPr bwMode="auto">
            <a:xfrm>
              <a:off x="310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0" name="Freeform 237"/>
            <p:cNvSpPr>
              <a:spLocks noChangeAspect="1"/>
            </p:cNvSpPr>
            <p:nvPr/>
          </p:nvSpPr>
          <p:spPr bwMode="auto">
            <a:xfrm>
              <a:off x="309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31" name="Freeform 238"/>
            <p:cNvSpPr>
              <a:spLocks noChangeAspect="1"/>
            </p:cNvSpPr>
            <p:nvPr/>
          </p:nvSpPr>
          <p:spPr bwMode="auto">
            <a:xfrm>
              <a:off x="314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0" name="Group 239"/>
          <p:cNvGrpSpPr>
            <a:grpSpLocks noChangeAspect="1"/>
          </p:cNvGrpSpPr>
          <p:nvPr/>
        </p:nvGrpSpPr>
        <p:grpSpPr bwMode="auto">
          <a:xfrm>
            <a:off x="4648200" y="2084388"/>
            <a:ext cx="158750" cy="182562"/>
            <a:chOff x="3000" y="2160"/>
            <a:chExt cx="97" cy="196"/>
          </a:xfrm>
        </p:grpSpPr>
        <p:sp>
          <p:nvSpPr>
            <p:cNvPr id="6326" name="Oval 240"/>
            <p:cNvSpPr>
              <a:spLocks noChangeAspect="1" noChangeArrowheads="1"/>
            </p:cNvSpPr>
            <p:nvPr/>
          </p:nvSpPr>
          <p:spPr bwMode="auto">
            <a:xfrm>
              <a:off x="300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27" name="Freeform 241"/>
            <p:cNvSpPr>
              <a:spLocks noChangeAspect="1"/>
            </p:cNvSpPr>
            <p:nvPr/>
          </p:nvSpPr>
          <p:spPr bwMode="auto">
            <a:xfrm>
              <a:off x="300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28" name="Freeform 242"/>
            <p:cNvSpPr>
              <a:spLocks noChangeAspect="1"/>
            </p:cNvSpPr>
            <p:nvPr/>
          </p:nvSpPr>
          <p:spPr bwMode="auto">
            <a:xfrm>
              <a:off x="304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1" name="Group 243"/>
          <p:cNvGrpSpPr>
            <a:grpSpLocks noChangeAspect="1"/>
          </p:cNvGrpSpPr>
          <p:nvPr/>
        </p:nvGrpSpPr>
        <p:grpSpPr bwMode="auto">
          <a:xfrm>
            <a:off x="4486275" y="2084388"/>
            <a:ext cx="163513" cy="182562"/>
            <a:chOff x="2904" y="2160"/>
            <a:chExt cx="97" cy="196"/>
          </a:xfrm>
        </p:grpSpPr>
        <p:sp>
          <p:nvSpPr>
            <p:cNvPr id="6323" name="Oval 244"/>
            <p:cNvSpPr>
              <a:spLocks noChangeAspect="1" noChangeArrowheads="1"/>
            </p:cNvSpPr>
            <p:nvPr/>
          </p:nvSpPr>
          <p:spPr bwMode="auto">
            <a:xfrm>
              <a:off x="290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2" name="Freeform 245"/>
            <p:cNvSpPr>
              <a:spLocks noChangeAspect="1"/>
            </p:cNvSpPr>
            <p:nvPr/>
          </p:nvSpPr>
          <p:spPr bwMode="auto">
            <a:xfrm>
              <a:off x="290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25" name="Freeform 246"/>
            <p:cNvSpPr>
              <a:spLocks noChangeAspect="1"/>
            </p:cNvSpPr>
            <p:nvPr/>
          </p:nvSpPr>
          <p:spPr bwMode="auto">
            <a:xfrm>
              <a:off x="295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2" name="Group 247"/>
          <p:cNvGrpSpPr>
            <a:grpSpLocks noChangeAspect="1"/>
          </p:cNvGrpSpPr>
          <p:nvPr/>
        </p:nvGrpSpPr>
        <p:grpSpPr bwMode="auto">
          <a:xfrm>
            <a:off x="4324350" y="2084388"/>
            <a:ext cx="163513" cy="182562"/>
            <a:chOff x="2808" y="2160"/>
            <a:chExt cx="97" cy="196"/>
          </a:xfrm>
        </p:grpSpPr>
        <p:sp>
          <p:nvSpPr>
            <p:cNvPr id="6320" name="Oval 248"/>
            <p:cNvSpPr>
              <a:spLocks noChangeAspect="1" noChangeArrowheads="1"/>
            </p:cNvSpPr>
            <p:nvPr/>
          </p:nvSpPr>
          <p:spPr bwMode="auto">
            <a:xfrm>
              <a:off x="281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21" name="Freeform 249"/>
            <p:cNvSpPr>
              <a:spLocks noChangeAspect="1"/>
            </p:cNvSpPr>
            <p:nvPr/>
          </p:nvSpPr>
          <p:spPr bwMode="auto">
            <a:xfrm>
              <a:off x="280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22" name="Freeform 250"/>
            <p:cNvSpPr>
              <a:spLocks noChangeAspect="1"/>
            </p:cNvSpPr>
            <p:nvPr/>
          </p:nvSpPr>
          <p:spPr bwMode="auto">
            <a:xfrm>
              <a:off x="285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3" name="Group 251"/>
          <p:cNvGrpSpPr>
            <a:grpSpLocks noChangeAspect="1"/>
          </p:cNvGrpSpPr>
          <p:nvPr/>
        </p:nvGrpSpPr>
        <p:grpSpPr bwMode="auto">
          <a:xfrm>
            <a:off x="4167188" y="2084388"/>
            <a:ext cx="160337" cy="182562"/>
            <a:chOff x="2712" y="2160"/>
            <a:chExt cx="97" cy="196"/>
          </a:xfrm>
        </p:grpSpPr>
        <p:sp>
          <p:nvSpPr>
            <p:cNvPr id="6317" name="Oval 252"/>
            <p:cNvSpPr>
              <a:spLocks noChangeAspect="1" noChangeArrowheads="1"/>
            </p:cNvSpPr>
            <p:nvPr/>
          </p:nvSpPr>
          <p:spPr bwMode="auto">
            <a:xfrm>
              <a:off x="271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8" name="Freeform 253"/>
            <p:cNvSpPr>
              <a:spLocks noChangeAspect="1"/>
            </p:cNvSpPr>
            <p:nvPr/>
          </p:nvSpPr>
          <p:spPr bwMode="auto">
            <a:xfrm>
              <a:off x="271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9" name="Freeform 254"/>
            <p:cNvSpPr>
              <a:spLocks noChangeAspect="1"/>
            </p:cNvSpPr>
            <p:nvPr/>
          </p:nvSpPr>
          <p:spPr bwMode="auto">
            <a:xfrm>
              <a:off x="276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4" name="Group 255"/>
          <p:cNvGrpSpPr>
            <a:grpSpLocks noChangeAspect="1"/>
          </p:cNvGrpSpPr>
          <p:nvPr/>
        </p:nvGrpSpPr>
        <p:grpSpPr bwMode="auto">
          <a:xfrm>
            <a:off x="4005263" y="2084388"/>
            <a:ext cx="163512" cy="182562"/>
            <a:chOff x="2616" y="2160"/>
            <a:chExt cx="97" cy="196"/>
          </a:xfrm>
        </p:grpSpPr>
        <p:sp>
          <p:nvSpPr>
            <p:cNvPr id="6314" name="Oval 256"/>
            <p:cNvSpPr>
              <a:spLocks noChangeAspect="1" noChangeArrowheads="1"/>
            </p:cNvSpPr>
            <p:nvPr/>
          </p:nvSpPr>
          <p:spPr bwMode="auto">
            <a:xfrm>
              <a:off x="262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5" name="Freeform 257"/>
            <p:cNvSpPr>
              <a:spLocks noChangeAspect="1"/>
            </p:cNvSpPr>
            <p:nvPr/>
          </p:nvSpPr>
          <p:spPr bwMode="auto">
            <a:xfrm>
              <a:off x="261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6" name="Freeform 258"/>
            <p:cNvSpPr>
              <a:spLocks noChangeAspect="1"/>
            </p:cNvSpPr>
            <p:nvPr/>
          </p:nvSpPr>
          <p:spPr bwMode="auto">
            <a:xfrm>
              <a:off x="266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5" name="Group 259"/>
          <p:cNvGrpSpPr>
            <a:grpSpLocks noChangeAspect="1"/>
          </p:cNvGrpSpPr>
          <p:nvPr/>
        </p:nvGrpSpPr>
        <p:grpSpPr bwMode="auto">
          <a:xfrm>
            <a:off x="3844925" y="2084388"/>
            <a:ext cx="161925" cy="182562"/>
            <a:chOff x="2520" y="2160"/>
            <a:chExt cx="97" cy="196"/>
          </a:xfrm>
        </p:grpSpPr>
        <p:sp>
          <p:nvSpPr>
            <p:cNvPr id="6311" name="Oval 260"/>
            <p:cNvSpPr>
              <a:spLocks noChangeAspect="1" noChangeArrowheads="1"/>
            </p:cNvSpPr>
            <p:nvPr/>
          </p:nvSpPr>
          <p:spPr bwMode="auto">
            <a:xfrm>
              <a:off x="252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2" name="Freeform 261"/>
            <p:cNvSpPr>
              <a:spLocks noChangeAspect="1"/>
            </p:cNvSpPr>
            <p:nvPr/>
          </p:nvSpPr>
          <p:spPr bwMode="auto">
            <a:xfrm>
              <a:off x="252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3" name="Freeform 262"/>
            <p:cNvSpPr>
              <a:spLocks noChangeAspect="1"/>
            </p:cNvSpPr>
            <p:nvPr/>
          </p:nvSpPr>
          <p:spPr bwMode="auto">
            <a:xfrm>
              <a:off x="256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6" name="Group 263"/>
          <p:cNvGrpSpPr>
            <a:grpSpLocks noChangeAspect="1"/>
          </p:cNvGrpSpPr>
          <p:nvPr/>
        </p:nvGrpSpPr>
        <p:grpSpPr bwMode="auto">
          <a:xfrm>
            <a:off x="3686175" y="2084388"/>
            <a:ext cx="160338" cy="182562"/>
            <a:chOff x="2424" y="2160"/>
            <a:chExt cx="97" cy="196"/>
          </a:xfrm>
        </p:grpSpPr>
        <p:sp>
          <p:nvSpPr>
            <p:cNvPr id="6308" name="Oval 264"/>
            <p:cNvSpPr>
              <a:spLocks noChangeAspect="1" noChangeArrowheads="1"/>
            </p:cNvSpPr>
            <p:nvPr/>
          </p:nvSpPr>
          <p:spPr bwMode="auto">
            <a:xfrm>
              <a:off x="242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9" name="Freeform 265"/>
            <p:cNvSpPr>
              <a:spLocks noChangeAspect="1"/>
            </p:cNvSpPr>
            <p:nvPr/>
          </p:nvSpPr>
          <p:spPr bwMode="auto">
            <a:xfrm>
              <a:off x="242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10" name="Freeform 266"/>
            <p:cNvSpPr>
              <a:spLocks noChangeAspect="1"/>
            </p:cNvSpPr>
            <p:nvPr/>
          </p:nvSpPr>
          <p:spPr bwMode="auto">
            <a:xfrm>
              <a:off x="247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7" name="Group 267"/>
          <p:cNvGrpSpPr>
            <a:grpSpLocks noChangeAspect="1"/>
          </p:cNvGrpSpPr>
          <p:nvPr/>
        </p:nvGrpSpPr>
        <p:grpSpPr bwMode="auto">
          <a:xfrm>
            <a:off x="3524250" y="2084388"/>
            <a:ext cx="163513" cy="182562"/>
            <a:chOff x="2328" y="2160"/>
            <a:chExt cx="97" cy="196"/>
          </a:xfrm>
        </p:grpSpPr>
        <p:sp>
          <p:nvSpPr>
            <p:cNvPr id="6305" name="Oval 268"/>
            <p:cNvSpPr>
              <a:spLocks noChangeAspect="1" noChangeArrowheads="1"/>
            </p:cNvSpPr>
            <p:nvPr/>
          </p:nvSpPr>
          <p:spPr bwMode="auto">
            <a:xfrm>
              <a:off x="233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6" name="Freeform 269"/>
            <p:cNvSpPr>
              <a:spLocks noChangeAspect="1"/>
            </p:cNvSpPr>
            <p:nvPr/>
          </p:nvSpPr>
          <p:spPr bwMode="auto">
            <a:xfrm>
              <a:off x="232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7" name="Freeform 270"/>
            <p:cNvSpPr>
              <a:spLocks noChangeAspect="1"/>
            </p:cNvSpPr>
            <p:nvPr/>
          </p:nvSpPr>
          <p:spPr bwMode="auto">
            <a:xfrm>
              <a:off x="237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8" name="Group 271"/>
          <p:cNvGrpSpPr>
            <a:grpSpLocks noChangeAspect="1"/>
          </p:cNvGrpSpPr>
          <p:nvPr/>
        </p:nvGrpSpPr>
        <p:grpSpPr bwMode="auto">
          <a:xfrm>
            <a:off x="3363913" y="2084388"/>
            <a:ext cx="160337" cy="182562"/>
            <a:chOff x="2232" y="2160"/>
            <a:chExt cx="97" cy="196"/>
          </a:xfrm>
        </p:grpSpPr>
        <p:sp>
          <p:nvSpPr>
            <p:cNvPr id="6302" name="Oval 272"/>
            <p:cNvSpPr>
              <a:spLocks noChangeAspect="1" noChangeArrowheads="1"/>
            </p:cNvSpPr>
            <p:nvPr/>
          </p:nvSpPr>
          <p:spPr bwMode="auto">
            <a:xfrm>
              <a:off x="223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3" name="Freeform 273"/>
            <p:cNvSpPr>
              <a:spLocks noChangeAspect="1"/>
            </p:cNvSpPr>
            <p:nvPr/>
          </p:nvSpPr>
          <p:spPr bwMode="auto">
            <a:xfrm>
              <a:off x="223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4" name="Freeform 274"/>
            <p:cNvSpPr>
              <a:spLocks noChangeAspect="1"/>
            </p:cNvSpPr>
            <p:nvPr/>
          </p:nvSpPr>
          <p:spPr bwMode="auto">
            <a:xfrm>
              <a:off x="228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09" name="Group 275"/>
          <p:cNvGrpSpPr>
            <a:grpSpLocks noChangeAspect="1"/>
          </p:cNvGrpSpPr>
          <p:nvPr/>
        </p:nvGrpSpPr>
        <p:grpSpPr bwMode="auto">
          <a:xfrm>
            <a:off x="3205163" y="2084388"/>
            <a:ext cx="160337" cy="182562"/>
            <a:chOff x="2136" y="2160"/>
            <a:chExt cx="97" cy="196"/>
          </a:xfrm>
        </p:grpSpPr>
        <p:sp>
          <p:nvSpPr>
            <p:cNvPr id="6299" name="Oval 276"/>
            <p:cNvSpPr>
              <a:spLocks noChangeAspect="1" noChangeArrowheads="1"/>
            </p:cNvSpPr>
            <p:nvPr/>
          </p:nvSpPr>
          <p:spPr bwMode="auto">
            <a:xfrm>
              <a:off x="214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0" name="Freeform 277"/>
            <p:cNvSpPr>
              <a:spLocks noChangeAspect="1"/>
            </p:cNvSpPr>
            <p:nvPr/>
          </p:nvSpPr>
          <p:spPr bwMode="auto">
            <a:xfrm>
              <a:off x="213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301" name="Freeform 278"/>
            <p:cNvSpPr>
              <a:spLocks noChangeAspect="1"/>
            </p:cNvSpPr>
            <p:nvPr/>
          </p:nvSpPr>
          <p:spPr bwMode="auto">
            <a:xfrm>
              <a:off x="218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0" name="Group 279"/>
          <p:cNvGrpSpPr>
            <a:grpSpLocks noChangeAspect="1"/>
          </p:cNvGrpSpPr>
          <p:nvPr/>
        </p:nvGrpSpPr>
        <p:grpSpPr bwMode="auto">
          <a:xfrm>
            <a:off x="3041650" y="2084388"/>
            <a:ext cx="165100" cy="182562"/>
            <a:chOff x="2040" y="2160"/>
            <a:chExt cx="97" cy="196"/>
          </a:xfrm>
        </p:grpSpPr>
        <p:sp>
          <p:nvSpPr>
            <p:cNvPr id="6296" name="Oval 280"/>
            <p:cNvSpPr>
              <a:spLocks noChangeAspect="1" noChangeArrowheads="1"/>
            </p:cNvSpPr>
            <p:nvPr/>
          </p:nvSpPr>
          <p:spPr bwMode="auto">
            <a:xfrm>
              <a:off x="2044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7" name="Freeform 281"/>
            <p:cNvSpPr>
              <a:spLocks noChangeAspect="1"/>
            </p:cNvSpPr>
            <p:nvPr/>
          </p:nvSpPr>
          <p:spPr bwMode="auto">
            <a:xfrm>
              <a:off x="2040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8" name="Freeform 282"/>
            <p:cNvSpPr>
              <a:spLocks noChangeAspect="1"/>
            </p:cNvSpPr>
            <p:nvPr/>
          </p:nvSpPr>
          <p:spPr bwMode="auto">
            <a:xfrm>
              <a:off x="2088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1" name="Group 283"/>
          <p:cNvGrpSpPr>
            <a:grpSpLocks noChangeAspect="1"/>
          </p:cNvGrpSpPr>
          <p:nvPr/>
        </p:nvGrpSpPr>
        <p:grpSpPr bwMode="auto">
          <a:xfrm>
            <a:off x="2882900" y="2084388"/>
            <a:ext cx="161925" cy="182562"/>
            <a:chOff x="1944" y="2160"/>
            <a:chExt cx="97" cy="196"/>
          </a:xfrm>
        </p:grpSpPr>
        <p:sp>
          <p:nvSpPr>
            <p:cNvPr id="6293" name="Oval 284"/>
            <p:cNvSpPr>
              <a:spLocks noChangeAspect="1" noChangeArrowheads="1"/>
            </p:cNvSpPr>
            <p:nvPr/>
          </p:nvSpPr>
          <p:spPr bwMode="auto">
            <a:xfrm>
              <a:off x="194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4" name="Freeform 285"/>
            <p:cNvSpPr>
              <a:spLocks noChangeAspect="1"/>
            </p:cNvSpPr>
            <p:nvPr/>
          </p:nvSpPr>
          <p:spPr bwMode="auto">
            <a:xfrm>
              <a:off x="194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5" name="Freeform 286"/>
            <p:cNvSpPr>
              <a:spLocks noChangeAspect="1"/>
            </p:cNvSpPr>
            <p:nvPr/>
          </p:nvSpPr>
          <p:spPr bwMode="auto">
            <a:xfrm>
              <a:off x="199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2" name="Group 287"/>
          <p:cNvGrpSpPr>
            <a:grpSpLocks noChangeAspect="1"/>
          </p:cNvGrpSpPr>
          <p:nvPr/>
        </p:nvGrpSpPr>
        <p:grpSpPr bwMode="auto">
          <a:xfrm>
            <a:off x="2724150" y="2084388"/>
            <a:ext cx="160338" cy="182562"/>
            <a:chOff x="1848" y="2160"/>
            <a:chExt cx="97" cy="196"/>
          </a:xfrm>
        </p:grpSpPr>
        <p:sp>
          <p:nvSpPr>
            <p:cNvPr id="6290" name="Oval 288"/>
            <p:cNvSpPr>
              <a:spLocks noChangeAspect="1" noChangeArrowheads="1"/>
            </p:cNvSpPr>
            <p:nvPr/>
          </p:nvSpPr>
          <p:spPr bwMode="auto">
            <a:xfrm>
              <a:off x="185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1" name="Freeform 289"/>
            <p:cNvSpPr>
              <a:spLocks noChangeAspect="1"/>
            </p:cNvSpPr>
            <p:nvPr/>
          </p:nvSpPr>
          <p:spPr bwMode="auto">
            <a:xfrm>
              <a:off x="184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92" name="Freeform 290"/>
            <p:cNvSpPr>
              <a:spLocks noChangeAspect="1"/>
            </p:cNvSpPr>
            <p:nvPr/>
          </p:nvSpPr>
          <p:spPr bwMode="auto">
            <a:xfrm>
              <a:off x="189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3" name="Group 291"/>
          <p:cNvGrpSpPr>
            <a:grpSpLocks noChangeAspect="1"/>
          </p:cNvGrpSpPr>
          <p:nvPr/>
        </p:nvGrpSpPr>
        <p:grpSpPr bwMode="auto">
          <a:xfrm>
            <a:off x="2562225" y="2084388"/>
            <a:ext cx="161925" cy="182562"/>
            <a:chOff x="1752" y="2160"/>
            <a:chExt cx="97" cy="196"/>
          </a:xfrm>
        </p:grpSpPr>
        <p:sp>
          <p:nvSpPr>
            <p:cNvPr id="6287" name="Oval 292"/>
            <p:cNvSpPr>
              <a:spLocks noChangeAspect="1" noChangeArrowheads="1"/>
            </p:cNvSpPr>
            <p:nvPr/>
          </p:nvSpPr>
          <p:spPr bwMode="auto">
            <a:xfrm>
              <a:off x="175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8" name="Freeform 293"/>
            <p:cNvSpPr>
              <a:spLocks noChangeAspect="1"/>
            </p:cNvSpPr>
            <p:nvPr/>
          </p:nvSpPr>
          <p:spPr bwMode="auto">
            <a:xfrm>
              <a:off x="175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9" name="Freeform 294"/>
            <p:cNvSpPr>
              <a:spLocks noChangeAspect="1"/>
            </p:cNvSpPr>
            <p:nvPr/>
          </p:nvSpPr>
          <p:spPr bwMode="auto">
            <a:xfrm>
              <a:off x="180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4" name="Group 295"/>
          <p:cNvGrpSpPr>
            <a:grpSpLocks noChangeAspect="1"/>
          </p:cNvGrpSpPr>
          <p:nvPr/>
        </p:nvGrpSpPr>
        <p:grpSpPr bwMode="auto">
          <a:xfrm>
            <a:off x="2401888" y="2084388"/>
            <a:ext cx="161925" cy="182562"/>
            <a:chOff x="1656" y="2160"/>
            <a:chExt cx="97" cy="196"/>
          </a:xfrm>
        </p:grpSpPr>
        <p:sp>
          <p:nvSpPr>
            <p:cNvPr id="6284" name="Oval 296"/>
            <p:cNvSpPr>
              <a:spLocks noChangeAspect="1" noChangeArrowheads="1"/>
            </p:cNvSpPr>
            <p:nvPr/>
          </p:nvSpPr>
          <p:spPr bwMode="auto">
            <a:xfrm>
              <a:off x="1660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5" name="Freeform 297"/>
            <p:cNvSpPr>
              <a:spLocks noChangeAspect="1"/>
            </p:cNvSpPr>
            <p:nvPr/>
          </p:nvSpPr>
          <p:spPr bwMode="auto">
            <a:xfrm>
              <a:off x="1656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6" name="Freeform 298"/>
            <p:cNvSpPr>
              <a:spLocks noChangeAspect="1"/>
            </p:cNvSpPr>
            <p:nvPr/>
          </p:nvSpPr>
          <p:spPr bwMode="auto">
            <a:xfrm>
              <a:off x="1704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5" name="Group 299"/>
          <p:cNvGrpSpPr>
            <a:grpSpLocks noChangeAspect="1"/>
          </p:cNvGrpSpPr>
          <p:nvPr/>
        </p:nvGrpSpPr>
        <p:grpSpPr bwMode="auto">
          <a:xfrm>
            <a:off x="2081213" y="2084388"/>
            <a:ext cx="163512" cy="182562"/>
            <a:chOff x="1464" y="2160"/>
            <a:chExt cx="97" cy="196"/>
          </a:xfrm>
        </p:grpSpPr>
        <p:sp>
          <p:nvSpPr>
            <p:cNvPr id="6281" name="Oval 300"/>
            <p:cNvSpPr>
              <a:spLocks noChangeAspect="1" noChangeArrowheads="1"/>
            </p:cNvSpPr>
            <p:nvPr/>
          </p:nvSpPr>
          <p:spPr bwMode="auto">
            <a:xfrm>
              <a:off x="1468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2" name="Freeform 301"/>
            <p:cNvSpPr>
              <a:spLocks noChangeAspect="1"/>
            </p:cNvSpPr>
            <p:nvPr/>
          </p:nvSpPr>
          <p:spPr bwMode="auto">
            <a:xfrm>
              <a:off x="1464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3" name="Freeform 302"/>
            <p:cNvSpPr>
              <a:spLocks noChangeAspect="1"/>
            </p:cNvSpPr>
            <p:nvPr/>
          </p:nvSpPr>
          <p:spPr bwMode="auto">
            <a:xfrm>
              <a:off x="1512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6" name="Group 303"/>
          <p:cNvGrpSpPr>
            <a:grpSpLocks noChangeAspect="1"/>
          </p:cNvGrpSpPr>
          <p:nvPr/>
        </p:nvGrpSpPr>
        <p:grpSpPr bwMode="auto">
          <a:xfrm>
            <a:off x="1920875" y="2084388"/>
            <a:ext cx="161925" cy="182562"/>
            <a:chOff x="1368" y="2160"/>
            <a:chExt cx="97" cy="196"/>
          </a:xfrm>
        </p:grpSpPr>
        <p:sp>
          <p:nvSpPr>
            <p:cNvPr id="6278" name="Oval 304"/>
            <p:cNvSpPr>
              <a:spLocks noChangeAspect="1" noChangeArrowheads="1"/>
            </p:cNvSpPr>
            <p:nvPr/>
          </p:nvSpPr>
          <p:spPr bwMode="auto">
            <a:xfrm>
              <a:off x="1372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79" name="Freeform 305"/>
            <p:cNvSpPr>
              <a:spLocks noChangeAspect="1"/>
            </p:cNvSpPr>
            <p:nvPr/>
          </p:nvSpPr>
          <p:spPr bwMode="auto">
            <a:xfrm>
              <a:off x="1368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80" name="Freeform 306"/>
            <p:cNvSpPr>
              <a:spLocks noChangeAspect="1"/>
            </p:cNvSpPr>
            <p:nvPr/>
          </p:nvSpPr>
          <p:spPr bwMode="auto">
            <a:xfrm>
              <a:off x="1416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grpSp>
        <p:nvGrpSpPr>
          <p:cNvPr id="28817" name="Group 307"/>
          <p:cNvGrpSpPr>
            <a:grpSpLocks noChangeAspect="1"/>
          </p:cNvGrpSpPr>
          <p:nvPr/>
        </p:nvGrpSpPr>
        <p:grpSpPr bwMode="auto">
          <a:xfrm>
            <a:off x="1762125" y="2084388"/>
            <a:ext cx="160338" cy="182562"/>
            <a:chOff x="1272" y="2160"/>
            <a:chExt cx="97" cy="196"/>
          </a:xfrm>
        </p:grpSpPr>
        <p:sp>
          <p:nvSpPr>
            <p:cNvPr id="6275" name="Oval 308"/>
            <p:cNvSpPr>
              <a:spLocks noChangeAspect="1" noChangeArrowheads="1"/>
            </p:cNvSpPr>
            <p:nvPr/>
          </p:nvSpPr>
          <p:spPr bwMode="auto">
            <a:xfrm>
              <a:off x="1276" y="2316"/>
              <a:ext cx="88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76" name="Freeform 309"/>
            <p:cNvSpPr>
              <a:spLocks noChangeAspect="1"/>
            </p:cNvSpPr>
            <p:nvPr/>
          </p:nvSpPr>
          <p:spPr bwMode="auto">
            <a:xfrm>
              <a:off x="1272" y="2160"/>
              <a:ext cx="49" cy="157"/>
            </a:xfrm>
            <a:custGeom>
              <a:avLst/>
              <a:gdLst>
                <a:gd name="T0" fmla="*/ 48 w 49"/>
                <a:gd name="T1" fmla="*/ 152 h 157"/>
                <a:gd name="T2" fmla="*/ 28 w 49"/>
                <a:gd name="T3" fmla="*/ 156 h 157"/>
                <a:gd name="T4" fmla="*/ 24 w 49"/>
                <a:gd name="T5" fmla="*/ 144 h 157"/>
                <a:gd name="T6" fmla="*/ 20 w 49"/>
                <a:gd name="T7" fmla="*/ 132 h 157"/>
                <a:gd name="T8" fmla="*/ 16 w 49"/>
                <a:gd name="T9" fmla="*/ 120 h 157"/>
                <a:gd name="T10" fmla="*/ 16 w 49"/>
                <a:gd name="T11" fmla="*/ 108 h 157"/>
                <a:gd name="T12" fmla="*/ 12 w 49"/>
                <a:gd name="T13" fmla="*/ 96 h 157"/>
                <a:gd name="T14" fmla="*/ 12 w 49"/>
                <a:gd name="T15" fmla="*/ 84 h 157"/>
                <a:gd name="T16" fmla="*/ 12 w 49"/>
                <a:gd name="T17" fmla="*/ 72 h 157"/>
                <a:gd name="T18" fmla="*/ 12 w 49"/>
                <a:gd name="T19" fmla="*/ 60 h 157"/>
                <a:gd name="T20" fmla="*/ 16 w 49"/>
                <a:gd name="T21" fmla="*/ 48 h 157"/>
                <a:gd name="T22" fmla="*/ 16 w 49"/>
                <a:gd name="T23" fmla="*/ 36 h 157"/>
                <a:gd name="T24" fmla="*/ 16 w 49"/>
                <a:gd name="T25" fmla="*/ 24 h 157"/>
                <a:gd name="T26" fmla="*/ 12 w 49"/>
                <a:gd name="T27" fmla="*/ 12 h 157"/>
                <a:gd name="T28" fmla="*/ 8 w 49"/>
                <a:gd name="T29" fmla="*/ 0 h 157"/>
                <a:gd name="T30" fmla="*/ 0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48" y="152"/>
                  </a:moveTo>
                  <a:lnTo>
                    <a:pt x="28" y="156"/>
                  </a:lnTo>
                  <a:lnTo>
                    <a:pt x="24" y="144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6" y="108"/>
                  </a:lnTo>
                  <a:lnTo>
                    <a:pt x="12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48"/>
                  </a:lnTo>
                  <a:lnTo>
                    <a:pt x="16" y="36"/>
                  </a:lnTo>
                  <a:lnTo>
                    <a:pt x="16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77" name="Freeform 310"/>
            <p:cNvSpPr>
              <a:spLocks noChangeAspect="1"/>
            </p:cNvSpPr>
            <p:nvPr/>
          </p:nvSpPr>
          <p:spPr bwMode="auto">
            <a:xfrm>
              <a:off x="1320" y="2160"/>
              <a:ext cx="49" cy="157"/>
            </a:xfrm>
            <a:custGeom>
              <a:avLst/>
              <a:gdLst>
                <a:gd name="T0" fmla="*/ 0 w 49"/>
                <a:gd name="T1" fmla="*/ 152 h 157"/>
                <a:gd name="T2" fmla="*/ 20 w 49"/>
                <a:gd name="T3" fmla="*/ 156 h 157"/>
                <a:gd name="T4" fmla="*/ 24 w 49"/>
                <a:gd name="T5" fmla="*/ 144 h 157"/>
                <a:gd name="T6" fmla="*/ 28 w 49"/>
                <a:gd name="T7" fmla="*/ 132 h 157"/>
                <a:gd name="T8" fmla="*/ 32 w 49"/>
                <a:gd name="T9" fmla="*/ 120 h 157"/>
                <a:gd name="T10" fmla="*/ 32 w 49"/>
                <a:gd name="T11" fmla="*/ 108 h 157"/>
                <a:gd name="T12" fmla="*/ 36 w 49"/>
                <a:gd name="T13" fmla="*/ 96 h 157"/>
                <a:gd name="T14" fmla="*/ 36 w 49"/>
                <a:gd name="T15" fmla="*/ 84 h 157"/>
                <a:gd name="T16" fmla="*/ 36 w 49"/>
                <a:gd name="T17" fmla="*/ 72 h 157"/>
                <a:gd name="T18" fmla="*/ 36 w 49"/>
                <a:gd name="T19" fmla="*/ 60 h 157"/>
                <a:gd name="T20" fmla="*/ 32 w 49"/>
                <a:gd name="T21" fmla="*/ 48 h 157"/>
                <a:gd name="T22" fmla="*/ 32 w 49"/>
                <a:gd name="T23" fmla="*/ 36 h 157"/>
                <a:gd name="T24" fmla="*/ 32 w 49"/>
                <a:gd name="T25" fmla="*/ 24 h 157"/>
                <a:gd name="T26" fmla="*/ 36 w 49"/>
                <a:gd name="T27" fmla="*/ 12 h 157"/>
                <a:gd name="T28" fmla="*/ 40 w 49"/>
                <a:gd name="T29" fmla="*/ 0 h 157"/>
                <a:gd name="T30" fmla="*/ 48 w 49"/>
                <a:gd name="T31" fmla="*/ 8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57"/>
                <a:gd name="T50" fmla="*/ 49 w 4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57">
                  <a:moveTo>
                    <a:pt x="0" y="152"/>
                  </a:moveTo>
                  <a:lnTo>
                    <a:pt x="20" y="156"/>
                  </a:lnTo>
                  <a:lnTo>
                    <a:pt x="24" y="144"/>
                  </a:lnTo>
                  <a:lnTo>
                    <a:pt x="28" y="132"/>
                  </a:lnTo>
                  <a:lnTo>
                    <a:pt x="32" y="120"/>
                  </a:lnTo>
                  <a:lnTo>
                    <a:pt x="32" y="108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36" y="60"/>
                  </a:lnTo>
                  <a:lnTo>
                    <a:pt x="32" y="48"/>
                  </a:lnTo>
                  <a:lnTo>
                    <a:pt x="32" y="36"/>
                  </a:lnTo>
                  <a:lnTo>
                    <a:pt x="32" y="24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8" y="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  <p:sp>
        <p:nvSpPr>
          <p:cNvPr id="3" name="AutoShape 311"/>
          <p:cNvSpPr>
            <a:spLocks noChangeAspect="1" noChangeArrowheads="1"/>
          </p:cNvSpPr>
          <p:nvPr/>
        </p:nvSpPr>
        <p:spPr bwMode="auto">
          <a:xfrm>
            <a:off x="3738034" y="1773238"/>
            <a:ext cx="330200" cy="482600"/>
          </a:xfrm>
          <a:prstGeom prst="roundRect">
            <a:avLst>
              <a:gd name="adj" fmla="val 12495"/>
            </a:avLst>
          </a:prstGeom>
          <a:solidFill>
            <a:srgbClr val="CC99FF">
              <a:alpha val="50195"/>
            </a:srgbClr>
          </a:solidFill>
          <a:ln w="12700">
            <a:solidFill>
              <a:schemeClr val="hlink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4" name="AutoShape 312"/>
          <p:cNvSpPr>
            <a:spLocks noChangeAspect="1" noChangeArrowheads="1"/>
          </p:cNvSpPr>
          <p:nvPr/>
        </p:nvSpPr>
        <p:spPr bwMode="auto">
          <a:xfrm>
            <a:off x="4676422" y="1773238"/>
            <a:ext cx="331612" cy="482600"/>
          </a:xfrm>
          <a:prstGeom prst="roundRect">
            <a:avLst>
              <a:gd name="adj" fmla="val 12495"/>
            </a:avLst>
          </a:prstGeom>
          <a:solidFill>
            <a:srgbClr val="CC99FF">
              <a:alpha val="50195"/>
            </a:srgbClr>
          </a:solidFill>
          <a:ln w="12700">
            <a:solidFill>
              <a:schemeClr val="hlink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5" name="Line 313"/>
          <p:cNvSpPr>
            <a:spLocks noChangeAspect="1" noChangeShapeType="1"/>
          </p:cNvSpPr>
          <p:nvPr/>
        </p:nvSpPr>
        <p:spPr bwMode="auto">
          <a:xfrm>
            <a:off x="4086578" y="579438"/>
            <a:ext cx="11147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6" name="Line 314"/>
          <p:cNvSpPr>
            <a:spLocks noChangeAspect="1" noChangeShapeType="1"/>
          </p:cNvSpPr>
          <p:nvPr/>
        </p:nvSpPr>
        <p:spPr bwMode="auto">
          <a:xfrm>
            <a:off x="4306713" y="579438"/>
            <a:ext cx="11147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7" name="Line 315"/>
          <p:cNvSpPr>
            <a:spLocks noChangeAspect="1" noChangeShapeType="1"/>
          </p:cNvSpPr>
          <p:nvPr/>
        </p:nvSpPr>
        <p:spPr bwMode="auto">
          <a:xfrm>
            <a:off x="4528273" y="579438"/>
            <a:ext cx="11006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AutoShape 316"/>
          <p:cNvSpPr>
            <a:spLocks noChangeAspect="1" noChangeArrowheads="1"/>
          </p:cNvSpPr>
          <p:nvPr/>
        </p:nvSpPr>
        <p:spPr bwMode="auto">
          <a:xfrm>
            <a:off x="4748390" y="2263775"/>
            <a:ext cx="165100" cy="261938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9" name="Line 317"/>
          <p:cNvSpPr>
            <a:spLocks noChangeAspect="1" noChangeShapeType="1"/>
          </p:cNvSpPr>
          <p:nvPr/>
        </p:nvSpPr>
        <p:spPr bwMode="auto">
          <a:xfrm>
            <a:off x="2298700" y="2530475"/>
            <a:ext cx="0" cy="13335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" name="AutoShape 318"/>
          <p:cNvSpPr>
            <a:spLocks noChangeAspect="1" noChangeArrowheads="1"/>
          </p:cNvSpPr>
          <p:nvPr/>
        </p:nvSpPr>
        <p:spPr bwMode="auto">
          <a:xfrm>
            <a:off x="3810000" y="2663825"/>
            <a:ext cx="165100" cy="261938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1" name="Line 319"/>
          <p:cNvSpPr>
            <a:spLocks noChangeAspect="1" noChangeShapeType="1"/>
          </p:cNvSpPr>
          <p:nvPr/>
        </p:nvSpPr>
        <p:spPr bwMode="auto">
          <a:xfrm>
            <a:off x="2298700" y="2925798"/>
            <a:ext cx="0" cy="134937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2" name="AutoShape 320"/>
          <p:cNvSpPr>
            <a:spLocks noChangeAspect="1" noChangeArrowheads="1"/>
          </p:cNvSpPr>
          <p:nvPr/>
        </p:nvSpPr>
        <p:spPr bwMode="auto">
          <a:xfrm>
            <a:off x="3810000" y="3065498"/>
            <a:ext cx="165100" cy="261937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3" name="Line 321"/>
          <p:cNvSpPr>
            <a:spLocks noChangeAspect="1" noChangeShapeType="1"/>
          </p:cNvSpPr>
          <p:nvPr/>
        </p:nvSpPr>
        <p:spPr bwMode="auto">
          <a:xfrm>
            <a:off x="3236913" y="2535273"/>
            <a:ext cx="0" cy="134937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4" name="AutoShape 322"/>
          <p:cNvSpPr>
            <a:spLocks noChangeAspect="1" noChangeArrowheads="1"/>
          </p:cNvSpPr>
          <p:nvPr/>
        </p:nvSpPr>
        <p:spPr bwMode="auto">
          <a:xfrm>
            <a:off x="4748390" y="2670175"/>
            <a:ext cx="165100" cy="261938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5" name="Line 323"/>
          <p:cNvSpPr>
            <a:spLocks noChangeAspect="1" noChangeShapeType="1"/>
          </p:cNvSpPr>
          <p:nvPr/>
        </p:nvSpPr>
        <p:spPr bwMode="auto">
          <a:xfrm>
            <a:off x="3236913" y="2932113"/>
            <a:ext cx="0" cy="13335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6" name="AutoShape 324"/>
          <p:cNvSpPr>
            <a:spLocks noChangeAspect="1" noChangeArrowheads="1"/>
          </p:cNvSpPr>
          <p:nvPr/>
        </p:nvSpPr>
        <p:spPr bwMode="auto">
          <a:xfrm>
            <a:off x="4741334" y="3048035"/>
            <a:ext cx="165100" cy="263525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7" name="Line 325"/>
          <p:cNvSpPr>
            <a:spLocks noChangeAspect="1" noChangeShapeType="1"/>
          </p:cNvSpPr>
          <p:nvPr/>
        </p:nvSpPr>
        <p:spPr bwMode="auto">
          <a:xfrm>
            <a:off x="3236913" y="3333785"/>
            <a:ext cx="0" cy="131763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8" name="Text Box 326"/>
          <p:cNvSpPr txBox="1">
            <a:spLocks noChangeArrowheads="1"/>
          </p:cNvSpPr>
          <p:nvPr/>
        </p:nvSpPr>
        <p:spPr bwMode="auto">
          <a:xfrm>
            <a:off x="5080003" y="1184633"/>
            <a:ext cx="338667" cy="369888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onstantia"/>
                <a:cs typeface="Arial" charset="0"/>
              </a:rPr>
              <a:t>a</a:t>
            </a:r>
          </a:p>
        </p:txBody>
      </p:sp>
      <p:sp>
        <p:nvSpPr>
          <p:cNvPr id="19" name="Text Box 327"/>
          <p:cNvSpPr txBox="1">
            <a:spLocks noChangeArrowheads="1"/>
          </p:cNvSpPr>
          <p:nvPr/>
        </p:nvSpPr>
        <p:spPr bwMode="auto">
          <a:xfrm>
            <a:off x="5090493" y="2317750"/>
            <a:ext cx="338667" cy="369888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onstantia"/>
                <a:cs typeface="Arial" charset="0"/>
              </a:rPr>
              <a:t>b</a:t>
            </a:r>
          </a:p>
        </p:txBody>
      </p:sp>
      <p:sp>
        <p:nvSpPr>
          <p:cNvPr id="25779" name="Text Box 328"/>
          <p:cNvSpPr txBox="1">
            <a:spLocks noChangeArrowheads="1"/>
          </p:cNvSpPr>
          <p:nvPr/>
        </p:nvSpPr>
        <p:spPr bwMode="auto">
          <a:xfrm>
            <a:off x="4930775" y="3308350"/>
            <a:ext cx="67627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Tyr</a:t>
            </a:r>
          </a:p>
        </p:txBody>
      </p:sp>
      <p:grpSp>
        <p:nvGrpSpPr>
          <p:cNvPr id="28872" name="Group 329"/>
          <p:cNvGrpSpPr>
            <a:grpSpLocks/>
          </p:cNvGrpSpPr>
          <p:nvPr/>
        </p:nvGrpSpPr>
        <p:grpSpPr bwMode="auto">
          <a:xfrm>
            <a:off x="5472113" y="3308350"/>
            <a:ext cx="352425" cy="381000"/>
            <a:chOff x="336" y="3264"/>
            <a:chExt cx="250" cy="240"/>
          </a:xfrm>
        </p:grpSpPr>
        <p:sp>
          <p:nvSpPr>
            <p:cNvPr id="6273" name="Oval 330"/>
            <p:cNvSpPr>
              <a:spLocks noChangeArrowheads="1"/>
            </p:cNvSpPr>
            <p:nvPr/>
          </p:nvSpPr>
          <p:spPr bwMode="auto">
            <a:xfrm>
              <a:off x="336" y="3264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6274" name="Text Box 331"/>
            <p:cNvSpPr txBox="1">
              <a:spLocks noChangeArrowheads="1"/>
            </p:cNvSpPr>
            <p:nvPr/>
          </p:nvSpPr>
          <p:spPr bwMode="auto">
            <a:xfrm>
              <a:off x="336" y="3264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prstClr val="black"/>
                  </a:solidFill>
                  <a:latin typeface="Constantia"/>
                  <a:cs typeface="Arial" charset="0"/>
                </a:rPr>
                <a:t>P</a:t>
              </a:r>
            </a:p>
          </p:txBody>
        </p:sp>
      </p:grpSp>
      <p:sp>
        <p:nvSpPr>
          <p:cNvPr id="21" name="AutoShape 332"/>
          <p:cNvSpPr>
            <a:spLocks noChangeAspect="1" noChangeArrowheads="1"/>
          </p:cNvSpPr>
          <p:nvPr/>
        </p:nvSpPr>
        <p:spPr bwMode="auto">
          <a:xfrm>
            <a:off x="3810000" y="3422650"/>
            <a:ext cx="165100" cy="26035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2" name="AutoShape 333"/>
          <p:cNvSpPr>
            <a:spLocks noChangeAspect="1" noChangeArrowheads="1"/>
          </p:cNvSpPr>
          <p:nvPr/>
        </p:nvSpPr>
        <p:spPr bwMode="auto">
          <a:xfrm>
            <a:off x="4748390" y="3427413"/>
            <a:ext cx="165100" cy="261937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B28E47"/>
              </a:gs>
              <a:gs pos="50000">
                <a:srgbClr val="FFCC66"/>
              </a:gs>
              <a:gs pos="100000">
                <a:srgbClr val="B28E47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5787" name="Line 334"/>
          <p:cNvSpPr>
            <a:spLocks noChangeAspect="1" noChangeShapeType="1"/>
          </p:cNvSpPr>
          <p:nvPr/>
        </p:nvSpPr>
        <p:spPr bwMode="auto">
          <a:xfrm>
            <a:off x="4102100" y="3833813"/>
            <a:ext cx="0" cy="84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788" name="Line 335"/>
          <p:cNvSpPr>
            <a:spLocks noChangeShapeType="1"/>
          </p:cNvSpPr>
          <p:nvPr/>
        </p:nvSpPr>
        <p:spPr bwMode="auto">
          <a:xfrm>
            <a:off x="3454400" y="4005263"/>
            <a:ext cx="271463" cy="0"/>
          </a:xfrm>
          <a:prstGeom prst="line">
            <a:avLst/>
          </a:prstGeom>
          <a:noFill/>
          <a:ln w="34925">
            <a:solidFill>
              <a:schemeClr val="accent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Line 336"/>
          <p:cNvSpPr>
            <a:spLocks noChangeShapeType="1"/>
          </p:cNvSpPr>
          <p:nvPr/>
        </p:nvSpPr>
        <p:spPr bwMode="auto">
          <a:xfrm>
            <a:off x="4862691" y="2236788"/>
            <a:ext cx="13546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6" name="Line 337"/>
          <p:cNvSpPr>
            <a:spLocks noChangeShapeType="1"/>
          </p:cNvSpPr>
          <p:nvPr/>
        </p:nvSpPr>
        <p:spPr bwMode="auto">
          <a:xfrm>
            <a:off x="5336827" y="2236788"/>
            <a:ext cx="13546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7" name="Text Box 338"/>
          <p:cNvSpPr txBox="1">
            <a:spLocks noChangeArrowheads="1"/>
          </p:cNvSpPr>
          <p:nvPr/>
        </p:nvSpPr>
        <p:spPr bwMode="auto">
          <a:xfrm>
            <a:off x="3318933" y="1174750"/>
            <a:ext cx="338667" cy="369888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onstantia"/>
                <a:cs typeface="Arial" charset="0"/>
              </a:rPr>
              <a:t>a</a:t>
            </a:r>
          </a:p>
        </p:txBody>
      </p:sp>
      <p:sp>
        <p:nvSpPr>
          <p:cNvPr id="28" name="Text Box 339"/>
          <p:cNvSpPr txBox="1">
            <a:spLocks noChangeArrowheads="1"/>
          </p:cNvSpPr>
          <p:nvPr/>
        </p:nvSpPr>
        <p:spPr bwMode="auto">
          <a:xfrm>
            <a:off x="3318933" y="2317750"/>
            <a:ext cx="338667" cy="369888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onstantia"/>
                <a:cs typeface="Arial" charset="0"/>
              </a:rPr>
              <a:t>b</a:t>
            </a:r>
          </a:p>
        </p:txBody>
      </p:sp>
      <p:sp>
        <p:nvSpPr>
          <p:cNvPr id="25801" name="Line 343"/>
          <p:cNvSpPr>
            <a:spLocks noChangeShapeType="1"/>
          </p:cNvSpPr>
          <p:nvPr/>
        </p:nvSpPr>
        <p:spPr bwMode="auto">
          <a:xfrm>
            <a:off x="5529214" y="2663825"/>
            <a:ext cx="1244649" cy="460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" name="Text Box 344"/>
          <p:cNvSpPr txBox="1">
            <a:spLocks noChangeArrowheads="1"/>
          </p:cNvSpPr>
          <p:nvPr/>
        </p:nvSpPr>
        <p:spPr bwMode="auto">
          <a:xfrm>
            <a:off x="6841067" y="2971835"/>
            <a:ext cx="1710266" cy="5847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pitchFamily="34" charset="0"/>
              </a:rPr>
              <a:t>Inositolglycan</a:t>
            </a:r>
          </a:p>
          <a:p>
            <a:pPr algn="ctr" eaLnBrk="1" hangingPunct="1">
              <a:defRPr/>
            </a:pPr>
            <a:r>
              <a:rPr lang="en-US" altLang="it-IT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pitchFamily="34" charset="0"/>
              </a:rPr>
              <a:t>generation</a:t>
            </a:r>
          </a:p>
        </p:txBody>
      </p:sp>
      <p:sp>
        <p:nvSpPr>
          <p:cNvPr id="25805" name="Line 347"/>
          <p:cNvSpPr>
            <a:spLocks noChangeShapeType="1"/>
          </p:cNvSpPr>
          <p:nvPr/>
        </p:nvSpPr>
        <p:spPr bwMode="auto">
          <a:xfrm>
            <a:off x="7993063" y="3581400"/>
            <a:ext cx="269875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144" name="Text Box 348"/>
          <p:cNvSpPr txBox="1">
            <a:spLocks noChangeArrowheads="1"/>
          </p:cNvSpPr>
          <p:nvPr/>
        </p:nvSpPr>
        <p:spPr bwMode="auto">
          <a:xfrm>
            <a:off x="7179734" y="4038635"/>
            <a:ext cx="1896533" cy="584775"/>
          </a:xfrm>
          <a:prstGeom prst="rect">
            <a:avLst/>
          </a:prstGeom>
          <a:solidFill>
            <a:srgbClr val="260BE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Stimulation of steroidogenesis</a:t>
            </a:r>
          </a:p>
        </p:txBody>
      </p:sp>
      <p:sp>
        <p:nvSpPr>
          <p:cNvPr id="25809" name="Line 349"/>
          <p:cNvSpPr>
            <a:spLocks noChangeShapeType="1"/>
          </p:cNvSpPr>
          <p:nvPr/>
        </p:nvSpPr>
        <p:spPr bwMode="auto">
          <a:xfrm flipV="1">
            <a:off x="6773863" y="4419600"/>
            <a:ext cx="338137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146" name="Rectangle 351"/>
          <p:cNvSpPr>
            <a:spLocks noChangeArrowheads="1"/>
          </p:cNvSpPr>
          <p:nvPr/>
        </p:nvSpPr>
        <p:spPr bwMode="auto">
          <a:xfrm>
            <a:off x="44363" y="5377872"/>
            <a:ext cx="909964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 algn="just">
              <a:buFont typeface="Wingdings" charset="2"/>
              <a:buChar char="ü"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The action starts with a cascade of intracellular protein </a:t>
            </a:r>
            <a:r>
              <a:rPr lang="en-US" b="1" dirty="0" err="1">
                <a:solidFill>
                  <a:prstClr val="black"/>
                </a:solidFill>
                <a:latin typeface="+mn-lt"/>
                <a:cs typeface="Arial" charset="0"/>
              </a:rPr>
              <a:t>phosphorylation</a:t>
            </a: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, beginning with two members of the insulin receptor substrate protein family.</a:t>
            </a:r>
          </a:p>
          <a:p>
            <a:pPr marL="342900" indent="-342900" algn="just">
              <a:buFont typeface="Wingdings" charset="2"/>
              <a:buChar char="ü"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+mn-lt"/>
                <a:cs typeface="Arial" charset="0"/>
              </a:rPr>
              <a:t>inositol-glycan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 pathway </a:t>
            </a: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may </a:t>
            </a:r>
            <a:r>
              <a:rPr lang="en-US" b="1" dirty="0" err="1">
                <a:solidFill>
                  <a:prstClr val="black"/>
                </a:solidFill>
                <a:latin typeface="+mn-lt"/>
                <a:cs typeface="Arial" charset="0"/>
              </a:rPr>
              <a:t>partecipate</a:t>
            </a: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 in the mediation of insulin effects on ovarian </a:t>
            </a:r>
            <a:r>
              <a:rPr lang="en-US" b="1" dirty="0" err="1">
                <a:solidFill>
                  <a:prstClr val="black"/>
                </a:solidFill>
                <a:latin typeface="+mn-lt"/>
                <a:cs typeface="Arial" charset="0"/>
              </a:rPr>
              <a:t>steroidogenesis</a:t>
            </a: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</a:p>
        </p:txBody>
      </p:sp>
      <p:grpSp>
        <p:nvGrpSpPr>
          <p:cNvPr id="28915" name="Gruppo 3"/>
          <p:cNvGrpSpPr>
            <a:grpSpLocks/>
          </p:cNvGrpSpPr>
          <p:nvPr/>
        </p:nvGrpSpPr>
        <p:grpSpPr bwMode="auto">
          <a:xfrm>
            <a:off x="171450" y="261938"/>
            <a:ext cx="8972550" cy="574675"/>
            <a:chOff x="113736" y="117246"/>
            <a:chExt cx="8900353" cy="575306"/>
          </a:xfrm>
        </p:grpSpPr>
        <p:sp>
          <p:nvSpPr>
            <p:cNvPr id="329" name="Titel 1"/>
            <p:cNvSpPr txBox="1">
              <a:spLocks/>
            </p:cNvSpPr>
            <p:nvPr/>
          </p:nvSpPr>
          <p:spPr>
            <a:xfrm>
              <a:off x="113736" y="117246"/>
              <a:ext cx="8900353" cy="486308"/>
            </a:xfrm>
            <a:prstGeom prst="rect">
              <a:avLst/>
            </a:prstGeom>
            <a:ln>
              <a:noFill/>
            </a:ln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defRPr/>
              </a:pPr>
              <a:r>
                <a:rPr lang="it-IT" sz="2800" b="1" smtClean="0">
                  <a:solidFill>
                    <a:srgbClr val="000066"/>
                  </a:solidFill>
                  <a:latin typeface="Arial" charset="0"/>
                  <a:ea typeface="ＭＳ Ｐゴシック" charset="0"/>
                </a:rPr>
                <a:t>Insulin actions on ovarian steroidogenesis</a:t>
              </a:r>
            </a:p>
            <a:p>
              <a:pPr algn="ctr">
                <a:defRPr/>
              </a:pPr>
              <a:endPara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8917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692552"/>
              <a:ext cx="8861424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04929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5438"/>
            <a:ext cx="8974137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CasellaDiTesto 2"/>
          <p:cNvSpPr txBox="1">
            <a:spLocks noChangeArrowheads="1"/>
          </p:cNvSpPr>
          <p:nvPr/>
        </p:nvSpPr>
        <p:spPr bwMode="auto">
          <a:xfrm>
            <a:off x="136525" y="4564063"/>
            <a:ext cx="8909050" cy="163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E000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controlled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trial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could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show a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pregnancy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rate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aspirin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and the placebo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in a first or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IVF/ICSI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for a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beneficial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-dose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aspirin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appears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- dose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aspirin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prescribed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routinely</a:t>
            </a:r>
            <a:r>
              <a:rPr lang="it-IT" altLang="it-IT" sz="20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in IVF/ICSI treatment.</a:t>
            </a:r>
          </a:p>
        </p:txBody>
      </p:sp>
    </p:spTree>
    <p:extLst>
      <p:ext uri="{BB962C8B-B14F-4D97-AF65-F5344CB8AC3E}">
        <p14:creationId xmlns:p14="http://schemas.microsoft.com/office/powerpoint/2010/main" val="3399544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8" y="161401"/>
            <a:ext cx="2268997" cy="310648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861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49638"/>
            <a:ext cx="88519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CasellaDiTesto 3"/>
          <p:cNvSpPr txBox="1">
            <a:spLocks noChangeArrowheads="1"/>
          </p:cNvSpPr>
          <p:nvPr/>
        </p:nvSpPr>
        <p:spPr bwMode="auto">
          <a:xfrm>
            <a:off x="3384550" y="590550"/>
            <a:ext cx="48069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400" b="1" i="1" u="sng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not show better pregnancy rates, nor an increase in the number of oocytes, with the use of low-dose aspirin in first or second IVF/ICSI cycles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it-IT" altLang="it-IT" sz="2400" b="1" i="1" u="sng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35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558800" y="646113"/>
            <a:ext cx="8197850" cy="5246687"/>
          </a:xfrm>
          <a:prstGeom prst="roundRect">
            <a:avLst/>
          </a:prstGeom>
          <a:solidFill>
            <a:srgbClr val="43FF98"/>
          </a:solidFill>
          <a:ln w="57150">
            <a:solidFill>
              <a:srgbClr val="CE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uterine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ART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attrattive ,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-dose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accumulating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side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fetus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Gelbaya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H.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</a:t>
            </a:r>
          </a:p>
        </p:txBody>
      </p:sp>
    </p:spTree>
    <p:extLst>
      <p:ext uri="{BB962C8B-B14F-4D97-AF65-F5344CB8AC3E}">
        <p14:creationId xmlns:p14="http://schemas.microsoft.com/office/powerpoint/2010/main" val="755658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auto">
          <a:xfrm>
            <a:off x="1547813" y="1196975"/>
            <a:ext cx="5761037" cy="719138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it-IT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Magnesio 350 mg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ipotensiva e miorilassante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1547813" y="2708275"/>
            <a:ext cx="5761037" cy="1152525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it-IT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L-arginina 3 g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di vasodilatazione, ipotensiva e antiossidante</a:t>
            </a: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1547813" y="4581525"/>
            <a:ext cx="5761037" cy="1150938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it-IT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Estratto di salice 100 g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antiaggregante, fluidificante ed antinfiammatoria</a:t>
            </a:r>
          </a:p>
        </p:txBody>
      </p:sp>
      <p:grpSp>
        <p:nvGrpSpPr>
          <p:cNvPr id="71685" name="Gruppo 3"/>
          <p:cNvGrpSpPr>
            <a:grpSpLocks/>
          </p:cNvGrpSpPr>
          <p:nvPr/>
        </p:nvGrpSpPr>
        <p:grpSpPr bwMode="auto">
          <a:xfrm>
            <a:off x="134938" y="125413"/>
            <a:ext cx="8901112" cy="550862"/>
            <a:chOff x="134934" y="349880"/>
            <a:chExt cx="8900927" cy="550583"/>
          </a:xfrm>
        </p:grpSpPr>
        <p:sp>
          <p:nvSpPr>
            <p:cNvPr id="6" name="Titel 1"/>
            <p:cNvSpPr txBox="1">
              <a:spLocks/>
            </p:cNvSpPr>
            <p:nvPr/>
          </p:nvSpPr>
          <p:spPr>
            <a:xfrm>
              <a:off x="134934" y="349880"/>
              <a:ext cx="8900927" cy="485529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Proposta</a:t>
              </a:r>
              <a:r>
                <a:rPr lang="en-GB" sz="2800" b="1" dirty="0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terapeutica</a:t>
              </a:r>
              <a:endParaRPr lang="en-GB" sz="2800" b="1" dirty="0">
                <a:solidFill>
                  <a:srgbClr val="002060"/>
                </a:solidFill>
                <a:ea typeface="+mn-ea"/>
                <a:cs typeface="Times New Roman" pitchFamily="18" charset="0"/>
              </a:endParaRPr>
            </a:p>
          </p:txBody>
        </p:sp>
        <p:cxnSp>
          <p:nvCxnSpPr>
            <p:cNvPr id="71687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00463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99465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uppo 3"/>
          <p:cNvGrpSpPr>
            <a:grpSpLocks/>
          </p:cNvGrpSpPr>
          <p:nvPr/>
        </p:nvGrpSpPr>
        <p:grpSpPr bwMode="auto">
          <a:xfrm>
            <a:off x="134938" y="125413"/>
            <a:ext cx="8901112" cy="550862"/>
            <a:chOff x="134934" y="349880"/>
            <a:chExt cx="8900927" cy="550583"/>
          </a:xfrm>
        </p:grpSpPr>
        <p:sp>
          <p:nvSpPr>
            <p:cNvPr id="4" name="Titel 1"/>
            <p:cNvSpPr txBox="1">
              <a:spLocks/>
            </p:cNvSpPr>
            <p:nvPr/>
          </p:nvSpPr>
          <p:spPr>
            <a:xfrm>
              <a:off x="134934" y="349880"/>
              <a:ext cx="8900927" cy="485529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Protocollo</a:t>
              </a:r>
              <a:r>
                <a:rPr lang="en-GB" sz="2800" b="1" dirty="0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 di studio</a:t>
              </a:r>
              <a:endParaRPr lang="en-GB" sz="2800" b="1" dirty="0">
                <a:solidFill>
                  <a:srgbClr val="002060"/>
                </a:solidFill>
                <a:ea typeface="+mn-ea"/>
                <a:cs typeface="Times New Roman" pitchFamily="18" charset="0"/>
              </a:endParaRPr>
            </a:p>
          </p:txBody>
        </p:sp>
        <p:cxnSp>
          <p:nvCxnSpPr>
            <p:cNvPr id="72713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00463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ettangolo arrotondato 1"/>
          <p:cNvSpPr/>
          <p:nvPr/>
        </p:nvSpPr>
        <p:spPr>
          <a:xfrm>
            <a:off x="484094" y="935915"/>
            <a:ext cx="8337177" cy="935916"/>
          </a:xfrm>
          <a:prstGeom prst="roundRect">
            <a:avLst/>
          </a:prstGeom>
          <a:solidFill>
            <a:srgbClr val="43FF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donne di età &gt; 39 anni sottoposte a FIVET/ICSI (I ciclo) per sterilità femminile divise in due gruppi da 30: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8791" y="2226839"/>
            <a:ext cx="4175015" cy="30659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A: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Trattate con Progesterone micronizzato (600 mg/die) in associazione ad un integratore contenente Arginina (3 gr), Mg (350 mg) ed estratto di salice (100 mg)dopo il pick-up per 14 giorni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51699" y="2226838"/>
            <a:ext cx="3969571" cy="30659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B: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Trattate con solo Progesterone micronizzato (600 mg/die) dopo il pick-up per 14 giorni</a:t>
            </a:r>
          </a:p>
        </p:txBody>
      </p:sp>
    </p:spTree>
    <p:extLst>
      <p:ext uri="{BB962C8B-B14F-4D97-AF65-F5344CB8AC3E}">
        <p14:creationId xmlns:p14="http://schemas.microsoft.com/office/powerpoint/2010/main" val="835566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uppo 3"/>
          <p:cNvGrpSpPr>
            <a:grpSpLocks/>
          </p:cNvGrpSpPr>
          <p:nvPr/>
        </p:nvGrpSpPr>
        <p:grpSpPr bwMode="auto">
          <a:xfrm>
            <a:off x="134938" y="125413"/>
            <a:ext cx="8901112" cy="550862"/>
            <a:chOff x="134934" y="349880"/>
            <a:chExt cx="8900927" cy="550583"/>
          </a:xfrm>
        </p:grpSpPr>
        <p:sp>
          <p:nvSpPr>
            <p:cNvPr id="4" name="Titel 1"/>
            <p:cNvSpPr txBox="1">
              <a:spLocks/>
            </p:cNvSpPr>
            <p:nvPr/>
          </p:nvSpPr>
          <p:spPr>
            <a:xfrm>
              <a:off x="134934" y="349880"/>
              <a:ext cx="8900927" cy="485529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Risultati</a:t>
              </a:r>
              <a:r>
                <a:rPr lang="en-GB" sz="2800" b="1" dirty="0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preliminari</a:t>
              </a:r>
              <a:endParaRPr lang="en-GB" sz="2800" b="1" dirty="0">
                <a:solidFill>
                  <a:srgbClr val="002060"/>
                </a:solidFill>
                <a:ea typeface="+mn-ea"/>
                <a:cs typeface="Times New Roman" pitchFamily="18" charset="0"/>
              </a:endParaRPr>
            </a:p>
          </p:txBody>
        </p:sp>
        <p:cxnSp>
          <p:nvCxnSpPr>
            <p:cNvPr id="73739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00463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ettangolo 5"/>
          <p:cNvSpPr/>
          <p:nvPr/>
        </p:nvSpPr>
        <p:spPr>
          <a:xfrm>
            <a:off x="408791" y="2226839"/>
            <a:ext cx="4175015" cy="3065929"/>
          </a:xfrm>
          <a:prstGeom prst="rect">
            <a:avLst/>
          </a:prstGeom>
          <a:solidFill>
            <a:srgbClr val="ED49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A: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23,3 %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( 7 donne di cui 2 gravidanze gemellari)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51698" y="2226839"/>
            <a:ext cx="3969571" cy="3065929"/>
          </a:xfrm>
          <a:prstGeom prst="rect">
            <a:avLst/>
          </a:prstGeom>
          <a:solidFill>
            <a:srgbClr val="ED49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B: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14,2 %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donne di cui 1 gemellare)</a:t>
            </a:r>
          </a:p>
        </p:txBody>
      </p:sp>
      <p:sp>
        <p:nvSpPr>
          <p:cNvPr id="73737" name="CasellaDiTesto 8"/>
          <p:cNvSpPr txBox="1">
            <a:spLocks noChangeArrowheads="1"/>
          </p:cNvSpPr>
          <p:nvPr/>
        </p:nvSpPr>
        <p:spPr bwMode="auto">
          <a:xfrm>
            <a:off x="2765425" y="1119188"/>
            <a:ext cx="380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i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di gravidanza</a:t>
            </a:r>
          </a:p>
        </p:txBody>
      </p:sp>
    </p:spTree>
    <p:extLst>
      <p:ext uri="{BB962C8B-B14F-4D97-AF65-F5344CB8AC3E}">
        <p14:creationId xmlns:p14="http://schemas.microsoft.com/office/powerpoint/2010/main" val="3940822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uppo 3"/>
          <p:cNvGrpSpPr>
            <a:grpSpLocks/>
          </p:cNvGrpSpPr>
          <p:nvPr/>
        </p:nvGrpSpPr>
        <p:grpSpPr bwMode="auto">
          <a:xfrm>
            <a:off x="134938" y="125413"/>
            <a:ext cx="8901112" cy="550862"/>
            <a:chOff x="134934" y="349880"/>
            <a:chExt cx="8900927" cy="550583"/>
          </a:xfrm>
        </p:grpSpPr>
        <p:sp>
          <p:nvSpPr>
            <p:cNvPr id="4" name="Titel 1"/>
            <p:cNvSpPr txBox="1">
              <a:spLocks/>
            </p:cNvSpPr>
            <p:nvPr/>
          </p:nvSpPr>
          <p:spPr>
            <a:xfrm>
              <a:off x="134934" y="349880"/>
              <a:ext cx="8900927" cy="485529"/>
            </a:xfrm>
            <a:prstGeom prst="rect">
              <a:avLst/>
            </a:prstGeom>
          </p:spPr>
          <p:txBody>
            <a:bodyPr lIns="91428" tIns="45715" rIns="91428" bIns="45715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2800" b="1" dirty="0" err="1" smtClean="0">
                  <a:solidFill>
                    <a:srgbClr val="002060"/>
                  </a:solidFill>
                  <a:ea typeface="+mn-ea"/>
                  <a:cs typeface="Times New Roman" pitchFamily="18" charset="0"/>
                </a:rPr>
                <a:t>Conclusioni</a:t>
              </a:r>
              <a:endParaRPr lang="en-GB" sz="2800" b="1" dirty="0">
                <a:solidFill>
                  <a:srgbClr val="002060"/>
                </a:solidFill>
                <a:ea typeface="+mn-ea"/>
                <a:cs typeface="Times New Roman" pitchFamily="18" charset="0"/>
              </a:endParaRPr>
            </a:p>
          </p:txBody>
        </p:sp>
        <p:cxnSp>
          <p:nvCxnSpPr>
            <p:cNvPr id="74759" name="Connettore 1 12"/>
            <p:cNvCxnSpPr>
              <a:cxnSpLocks noChangeShapeType="1"/>
            </p:cNvCxnSpPr>
            <p:nvPr/>
          </p:nvCxnSpPr>
          <p:spPr bwMode="auto">
            <a:xfrm flipH="1">
              <a:off x="142240" y="900463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ttangolo arrotondato 6"/>
          <p:cNvSpPr/>
          <p:nvPr/>
        </p:nvSpPr>
        <p:spPr>
          <a:xfrm>
            <a:off x="1861054" y="1215629"/>
            <a:ext cx="5637007" cy="461503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 risultati anche se preliminari, dimostrano che attraverso una migliore fluidità ematica, maggiore disponibilità di aminoacidi insieme ad una riduzione della contrattilità uterina possono migliorare le % di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rate nelle donne di età &gt; 39 aa in cui le possibilità di ottenere una gravidanza restano tuttora piuttosto ridotte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3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5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7163" y="1731963"/>
            <a:ext cx="4478337" cy="2868478"/>
          </a:xfrm>
          <a:prstGeom prst="rect">
            <a:avLst/>
          </a:prstGeom>
          <a:solidFill>
            <a:srgbClr val="B9CDE5"/>
          </a:solidFill>
          <a:ln w="9525">
            <a:solidFill>
              <a:srgbClr val="00007D"/>
            </a:solidFill>
            <a:miter lim="800000"/>
            <a:headEnd/>
            <a:tailEnd/>
          </a:ln>
          <a:effectLst>
            <a:outerShdw dist="107763" dir="13500000" algn="ctr" rotWithShape="0">
              <a:srgbClr val="00007D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Metformina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Tiazolidindioni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 (Rosiglitazone/ Pioglitazone)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Somatostatina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Diazossido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Acarbosio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Times New Roman" pitchFamily="18" charset="0"/>
            </a:endParaRP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66FF33"/>
              </a:buClr>
              <a:buSzPct val="145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Times New Roman" pitchFamily="18" charset="0"/>
              </a:rPr>
              <a:t>nositolo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4711700" y="1308100"/>
            <a:ext cx="4352925" cy="2282825"/>
          </a:xfrm>
          <a:prstGeom prst="ellipse">
            <a:avLst/>
          </a:prstGeom>
          <a:solidFill>
            <a:srgbClr val="CCFFCC">
              <a:alpha val="50196"/>
            </a:srgbClr>
          </a:solidFill>
          <a:ln w="25400" cap="flat" cmpd="sng" algn="ctr">
            <a:solidFill>
              <a:srgbClr val="2D2DB9">
                <a:lumMod val="75000"/>
              </a:srgbClr>
            </a:solidFill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Diarrea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Nausea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Disturbi addominali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i="1" kern="0" dirty="0">
                <a:solidFill>
                  <a:srgbClr val="00007D">
                    <a:lumMod val="50000"/>
                  </a:srgbClr>
                </a:solidFill>
                <a:latin typeface="Tahoma" pitchFamily="34" charset="0"/>
                <a:ea typeface="Dotum" pitchFamily="34" charset="-127"/>
              </a:rPr>
              <a:t>Acidosi lattica</a:t>
            </a:r>
            <a:r>
              <a:rPr lang="it-IT" sz="2200" kern="0" dirty="0">
                <a:solidFill>
                  <a:srgbClr val="FFFFFF"/>
                </a:solidFill>
                <a:latin typeface="Times New Roman"/>
                <a:ea typeface="ＭＳ Ｐゴシック" pitchFamily="34" charset="-128"/>
              </a:rPr>
              <a:t> </a:t>
            </a:r>
          </a:p>
        </p:txBody>
      </p:sp>
      <p:sp>
        <p:nvSpPr>
          <p:cNvPr id="29700" name="Ovale 3"/>
          <p:cNvSpPr>
            <a:spLocks noChangeArrowheads="1"/>
          </p:cNvSpPr>
          <p:nvPr/>
        </p:nvSpPr>
        <p:spPr bwMode="auto">
          <a:xfrm>
            <a:off x="4711700" y="3590925"/>
            <a:ext cx="4352925" cy="2601913"/>
          </a:xfrm>
          <a:prstGeom prst="ellipse">
            <a:avLst/>
          </a:prstGeom>
          <a:solidFill>
            <a:srgbClr val="99FF99">
              <a:alpha val="50195"/>
            </a:srgbClr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Aumento di peso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Edema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Diarrea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Nausea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Cefalea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i="1">
                <a:solidFill>
                  <a:srgbClr val="00003F"/>
                </a:solidFill>
                <a:latin typeface="Tahoma" pitchFamily="34" charset="0"/>
                <a:ea typeface="Dotum" pitchFamily="34" charset="-127"/>
              </a:rPr>
              <a:t>Tossicità epatica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200">
              <a:solidFill>
                <a:srgbClr val="FFFFFF"/>
              </a:solidFill>
              <a:latin typeface="Times New Roman" pitchFamily="18" charset="0"/>
              <a:ea typeface="Dotum" pitchFamily="34" charset="-127"/>
            </a:endParaRPr>
          </a:p>
        </p:txBody>
      </p:sp>
      <p:sp>
        <p:nvSpPr>
          <p:cNvPr id="23" name="Freccia destra 22"/>
          <p:cNvSpPr/>
          <p:nvPr/>
        </p:nvSpPr>
        <p:spPr>
          <a:xfrm>
            <a:off x="4694051" y="3348912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29704" name="Gruppo 3"/>
          <p:cNvGrpSpPr>
            <a:grpSpLocks/>
          </p:cNvGrpSpPr>
          <p:nvPr/>
        </p:nvGrpSpPr>
        <p:grpSpPr bwMode="auto">
          <a:xfrm>
            <a:off x="134938" y="42863"/>
            <a:ext cx="8901112" cy="688975"/>
            <a:chOff x="134936" y="72921"/>
            <a:chExt cx="8900925" cy="689176"/>
          </a:xfrm>
        </p:grpSpPr>
        <p:sp>
          <p:nvSpPr>
            <p:cNvPr id="24" name="Titel 1"/>
            <p:cNvSpPr txBox="1">
              <a:spLocks/>
            </p:cNvSpPr>
            <p:nvPr/>
          </p:nvSpPr>
          <p:spPr>
            <a:xfrm>
              <a:off x="134936" y="72921"/>
              <a:ext cx="8900925" cy="485917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 dirty="0" smtClean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Farmaci utilizzati ed effetti </a:t>
              </a:r>
              <a:r>
                <a:rPr lang="it-IT" sz="2800" b="1" dirty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collaterali</a:t>
              </a:r>
              <a:endPara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6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5098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224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421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70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390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231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492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79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322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21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2" y="778933"/>
            <a:ext cx="8933305" cy="600762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30723" name="Gruppo 3"/>
          <p:cNvGrpSpPr>
            <a:grpSpLocks/>
          </p:cNvGrpSpPr>
          <p:nvPr/>
        </p:nvGrpSpPr>
        <p:grpSpPr bwMode="auto">
          <a:xfrm>
            <a:off x="28575" y="71438"/>
            <a:ext cx="8972550" cy="574675"/>
            <a:chOff x="113736" y="117246"/>
            <a:chExt cx="8900353" cy="575306"/>
          </a:xfrm>
        </p:grpSpPr>
        <p:sp>
          <p:nvSpPr>
            <p:cNvPr id="30724" name="Titel 1"/>
            <p:cNvSpPr txBox="1">
              <a:spLocks/>
            </p:cNvSpPr>
            <p:nvPr/>
          </p:nvSpPr>
          <p:spPr bwMode="auto">
            <a:xfrm>
              <a:off x="113736" y="117246"/>
              <a:ext cx="8900353" cy="48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66"/>
                  </a:solidFill>
                  <a:latin typeface="Arial" pitchFamily="34" charset="0"/>
                </a:rPr>
                <a:t>Inositol</a:t>
              </a:r>
            </a:p>
          </p:txBody>
        </p:sp>
        <p:cxnSp>
          <p:nvCxnSpPr>
            <p:cNvPr id="30725" name="Connettore 1 5"/>
            <p:cNvCxnSpPr>
              <a:cxnSpLocks noChangeShapeType="1"/>
            </p:cNvCxnSpPr>
            <p:nvPr/>
          </p:nvCxnSpPr>
          <p:spPr bwMode="auto">
            <a:xfrm flipH="1">
              <a:off x="142240" y="692552"/>
              <a:ext cx="8861424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4652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35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370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0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07" descr="Chiro-inosito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2600" y="455613"/>
            <a:ext cx="4927600" cy="27257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23" y="3889942"/>
            <a:ext cx="1192208" cy="10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 r="13656"/>
          <a:stretch>
            <a:fillRect/>
          </a:stretch>
        </p:blipFill>
        <p:spPr bwMode="auto">
          <a:xfrm>
            <a:off x="3850805" y="3889942"/>
            <a:ext cx="107950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918317" y="5505794"/>
            <a:ext cx="1624903" cy="10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Freccia a destra 14"/>
          <p:cNvSpPr/>
          <p:nvPr/>
        </p:nvSpPr>
        <p:spPr>
          <a:xfrm>
            <a:off x="1730366" y="1420800"/>
            <a:ext cx="603260" cy="515950"/>
          </a:xfrm>
          <a:prstGeom prst="rightArrow">
            <a:avLst/>
          </a:prstGeom>
          <a:solidFill>
            <a:srgbClr val="0000FF"/>
          </a:solidFill>
          <a:ln w="38100">
            <a:solidFill>
              <a:srgbClr val="00009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14375" y="3073600"/>
            <a:ext cx="2759615" cy="70788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Un adulto consuma circa </a:t>
            </a:r>
          </a:p>
          <a:p>
            <a:pPr eaLnBrk="1" hangingPunct="1">
              <a:defRPr/>
            </a:pPr>
            <a:r>
              <a:rPr lang="it-IT" altLang="it-IT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 g di inositolo al giorno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48211" y="4109711"/>
            <a:ext cx="2921020" cy="22467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L’inositolo è contenuto: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negli agrumi,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nel lievito di birra,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nel latte,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nella verdura,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nei legumi,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nel fegato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4371" y="5530669"/>
            <a:ext cx="12792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CasellaDiTesto 15"/>
          <p:cNvSpPr txBox="1"/>
          <p:nvPr/>
        </p:nvSpPr>
        <p:spPr>
          <a:xfrm>
            <a:off x="4191015" y="825483"/>
            <a:ext cx="4836318" cy="261610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it-IT" sz="2000" b="1" dirty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A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livello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intracellulare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il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myo-inositolo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viene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convertito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 in D-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chiro</a:t>
            </a:r>
            <a:r>
              <a:rPr lang="en-US" sz="1600" b="1" dirty="0">
                <a:solidFill>
                  <a:srgbClr val="000066"/>
                </a:solidFill>
                <a:latin typeface="+mj-lt"/>
                <a:cs typeface="Tahoma" pitchFamily="34" charset="0"/>
              </a:rPr>
              <a:t>-</a:t>
            </a:r>
            <a:r>
              <a:rPr lang="en-US" sz="1600" b="1" dirty="0" err="1">
                <a:solidFill>
                  <a:srgbClr val="000066"/>
                </a:solidFill>
                <a:latin typeface="+mj-lt"/>
                <a:cs typeface="Tahoma" pitchFamily="34" charset="0"/>
              </a:rPr>
              <a:t>inositolo</a:t>
            </a:r>
            <a:endParaRPr lang="it-IT" sz="1600" b="1" dirty="0">
              <a:solidFill>
                <a:srgbClr val="000066"/>
              </a:solidFill>
              <a:latin typeface="+mj-lt"/>
              <a:cs typeface="Arial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it-IT" sz="1600" b="1" dirty="0">
                <a:solidFill>
                  <a:srgbClr val="000066"/>
                </a:solidFill>
                <a:latin typeface="+mj-lt"/>
                <a:cs typeface="Arial" charset="0"/>
              </a:rPr>
              <a:t>Morfogenesi e citogenesi cellulare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it-IT" sz="1600" b="1" dirty="0">
                <a:solidFill>
                  <a:srgbClr val="000066"/>
                </a:solidFill>
                <a:latin typeface="+mj-lt"/>
                <a:cs typeface="Arial" charset="0"/>
              </a:rPr>
              <a:t> Sintesi dei lipidi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it-IT" sz="1600" b="1" dirty="0">
                <a:solidFill>
                  <a:srgbClr val="000066"/>
                </a:solidFill>
                <a:latin typeface="+mj-lt"/>
                <a:cs typeface="Arial" charset="0"/>
              </a:rPr>
              <a:t> Importante per la struttura della membrana  cellulare e nella crescita cellulare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it-IT" sz="1600" b="1" dirty="0">
                <a:solidFill>
                  <a:srgbClr val="000066"/>
                </a:solidFill>
                <a:latin typeface="+mj-lt"/>
                <a:cs typeface="Arial" charset="0"/>
              </a:rPr>
              <a:t> Precursore della sintesi dei </a:t>
            </a:r>
            <a:r>
              <a:rPr lang="it-IT" sz="1600" b="1" dirty="0" err="1">
                <a:solidFill>
                  <a:srgbClr val="000066"/>
                </a:solidFill>
                <a:latin typeface="+mj-lt"/>
                <a:cs typeface="Arial" charset="0"/>
              </a:rPr>
              <a:t>fosfoinositidi</a:t>
            </a:r>
            <a:r>
              <a:rPr lang="it-IT" sz="1600" b="1" dirty="0">
                <a:solidFill>
                  <a:srgbClr val="000066"/>
                </a:solidFill>
                <a:latin typeface="+mj-lt"/>
                <a:cs typeface="Arial" charset="0"/>
              </a:rPr>
              <a:t> (meccanismo di traduzione del segnale)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3422" y="5233096"/>
            <a:ext cx="12065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Rettangolo arrotondato 13"/>
          <p:cNvSpPr/>
          <p:nvPr/>
        </p:nvSpPr>
        <p:spPr>
          <a:xfrm>
            <a:off x="35751" y="2793512"/>
            <a:ext cx="8990774" cy="1296144"/>
          </a:xfrm>
          <a:prstGeom prst="round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 </a:t>
            </a:r>
            <a:r>
              <a:rPr lang="en-US" sz="32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sono</a:t>
            </a: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stati</a:t>
            </a: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segnalati</a:t>
            </a: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effetti</a:t>
            </a: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collaterali</a:t>
            </a:r>
            <a:endParaRPr lang="it-IT" sz="3200" dirty="0"/>
          </a:p>
        </p:txBody>
      </p:sp>
      <p:grpSp>
        <p:nvGrpSpPr>
          <p:cNvPr id="31765" name="Gruppo 17"/>
          <p:cNvGrpSpPr>
            <a:grpSpLocks/>
          </p:cNvGrpSpPr>
          <p:nvPr/>
        </p:nvGrpSpPr>
        <p:grpSpPr bwMode="auto">
          <a:xfrm>
            <a:off x="28575" y="71438"/>
            <a:ext cx="8972550" cy="574675"/>
            <a:chOff x="113736" y="117246"/>
            <a:chExt cx="8900353" cy="575306"/>
          </a:xfrm>
        </p:grpSpPr>
        <p:sp>
          <p:nvSpPr>
            <p:cNvPr id="31766" name="Titel 1"/>
            <p:cNvSpPr txBox="1">
              <a:spLocks/>
            </p:cNvSpPr>
            <p:nvPr/>
          </p:nvSpPr>
          <p:spPr bwMode="auto">
            <a:xfrm>
              <a:off x="113736" y="117246"/>
              <a:ext cx="8900353" cy="48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 dirty="0" err="1">
                  <a:solidFill>
                    <a:srgbClr val="000066"/>
                  </a:solidFill>
                  <a:latin typeface="Arial" pitchFamily="34" charset="0"/>
                </a:rPr>
                <a:t>Myo</a:t>
              </a:r>
              <a:r>
                <a:rPr lang="it-IT" altLang="it-IT" sz="2800" b="1" dirty="0">
                  <a:solidFill>
                    <a:srgbClr val="000066"/>
                  </a:solidFill>
                  <a:latin typeface="Arial" pitchFamily="34" charset="0"/>
                </a:rPr>
                <a:t>- </a:t>
              </a:r>
              <a:r>
                <a:rPr lang="it-IT" altLang="it-IT" sz="2800" b="1" dirty="0" err="1" smtClean="0">
                  <a:solidFill>
                    <a:srgbClr val="000066"/>
                  </a:solidFill>
                  <a:latin typeface="Arial" pitchFamily="34" charset="0"/>
                </a:rPr>
                <a:t>Inositol</a:t>
              </a:r>
              <a:r>
                <a:rPr lang="it-IT" altLang="it-IT" sz="2800" b="1" dirty="0" smtClean="0">
                  <a:solidFill>
                    <a:srgbClr val="000066"/>
                  </a:solidFill>
                  <a:latin typeface="Arial" pitchFamily="34" charset="0"/>
                </a:rPr>
                <a:t>/D-</a:t>
              </a:r>
              <a:r>
                <a:rPr lang="it-IT" altLang="it-IT" sz="2800" b="1" dirty="0" err="1">
                  <a:solidFill>
                    <a:srgbClr val="000066"/>
                  </a:solidFill>
                  <a:latin typeface="Arial" pitchFamily="34" charset="0"/>
                </a:rPr>
                <a:t>C</a:t>
              </a:r>
              <a:r>
                <a:rPr lang="it-IT" altLang="it-IT" sz="2800" b="1" dirty="0" err="1" smtClean="0">
                  <a:solidFill>
                    <a:srgbClr val="000066"/>
                  </a:solidFill>
                  <a:latin typeface="Arial" pitchFamily="34" charset="0"/>
                </a:rPr>
                <a:t>hiro</a:t>
              </a:r>
              <a:r>
                <a:rPr lang="it-IT" altLang="it-IT" sz="2800" b="1" dirty="0" smtClean="0">
                  <a:solidFill>
                    <a:srgbClr val="000066"/>
                  </a:solidFill>
                  <a:latin typeface="Arial" pitchFamily="34" charset="0"/>
                </a:rPr>
                <a:t>-Inositolo</a:t>
              </a:r>
              <a:endParaRPr lang="it-IT" altLang="it-IT" sz="2800" b="1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cxnSp>
          <p:nvCxnSpPr>
            <p:cNvPr id="31767" name="Connettore 1 19"/>
            <p:cNvCxnSpPr>
              <a:cxnSpLocks noChangeShapeType="1"/>
            </p:cNvCxnSpPr>
            <p:nvPr/>
          </p:nvCxnSpPr>
          <p:spPr bwMode="auto">
            <a:xfrm flipH="1">
              <a:off x="142240" y="692552"/>
              <a:ext cx="8861424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85366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o 3"/>
          <p:cNvGrpSpPr>
            <a:grpSpLocks/>
          </p:cNvGrpSpPr>
          <p:nvPr/>
        </p:nvGrpSpPr>
        <p:grpSpPr bwMode="auto">
          <a:xfrm>
            <a:off x="134938" y="42863"/>
            <a:ext cx="8901112" cy="688975"/>
            <a:chOff x="134936" y="72921"/>
            <a:chExt cx="8900925" cy="689176"/>
          </a:xfrm>
        </p:grpSpPr>
        <p:sp>
          <p:nvSpPr>
            <p:cNvPr id="5" name="Titel 1"/>
            <p:cNvSpPr txBox="1">
              <a:spLocks/>
            </p:cNvSpPr>
            <p:nvPr/>
          </p:nvSpPr>
          <p:spPr>
            <a:xfrm>
              <a:off x="134936" y="72921"/>
              <a:ext cx="8900925" cy="485917"/>
            </a:xfrm>
            <a:prstGeom prst="rect">
              <a:avLst/>
            </a:prstGeom>
          </p:spPr>
          <p:txBody>
            <a:bodyPr lIns="91428" tIns="45715" rIns="91428" bIns="45715"/>
            <a:lstStyle/>
            <a:p>
              <a:pPr algn="ctr" defTabSz="914400" eaLnBrk="0" hangingPunct="0">
                <a:defRPr/>
              </a:pPr>
              <a:r>
                <a:rPr lang="it-IT" sz="2800" b="1" dirty="0">
                  <a:solidFill>
                    <a:srgbClr val="002060"/>
                  </a:solidFill>
                  <a:latin typeface="Arial" pitchFamily="34" charset="0"/>
                  <a:cs typeface="Times New Roman" pitchFamily="18" charset="0"/>
                </a:rPr>
                <a:t>Ruolo degli integratori</a:t>
              </a:r>
              <a:endPara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 eaLnBrk="0" hangingPunct="0">
                <a:defRPr/>
              </a:pP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782" name="Connettore 1 63"/>
            <p:cNvCxnSpPr>
              <a:cxnSpLocks noChangeShapeType="1"/>
            </p:cNvCxnSpPr>
            <p:nvPr/>
          </p:nvCxnSpPr>
          <p:spPr bwMode="auto">
            <a:xfrm flipH="1">
              <a:off x="142240" y="762097"/>
              <a:ext cx="886142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ounded Rectangle 5"/>
          <p:cNvSpPr/>
          <p:nvPr/>
        </p:nvSpPr>
        <p:spPr>
          <a:xfrm>
            <a:off x="1596040" y="1649852"/>
            <a:ext cx="5985164" cy="947648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Correggere le alterazioni dismetaboliche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82190" y="2829282"/>
            <a:ext cx="5985164" cy="1376977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Migliorare la fertilità in associazione alle gonadotropine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15440" y="4478936"/>
            <a:ext cx="5985164" cy="1383982"/>
          </a:xfrm>
          <a:prstGeom prst="roundRect">
            <a:avLst/>
          </a:prstGeom>
          <a:solidFill>
            <a:srgbClr val="FF1D1D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Aumentare le possibilità di  l’attecchimento della camera gestazionale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376517" y="3081617"/>
            <a:ext cx="1011219" cy="80289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160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po 12"/>
          <p:cNvGrpSpPr>
            <a:grpSpLocks/>
          </p:cNvGrpSpPr>
          <p:nvPr/>
        </p:nvGrpSpPr>
        <p:grpSpPr bwMode="auto">
          <a:xfrm>
            <a:off x="571500" y="2500313"/>
            <a:ext cx="3619500" cy="2441575"/>
            <a:chOff x="642906" y="2500306"/>
            <a:chExt cx="4185596" cy="3500462"/>
          </a:xfrm>
        </p:grpSpPr>
        <p:sp>
          <p:nvSpPr>
            <p:cNvPr id="2" name="Ovale 1"/>
            <p:cNvSpPr/>
            <p:nvPr/>
          </p:nvSpPr>
          <p:spPr>
            <a:xfrm>
              <a:off x="642906" y="2500306"/>
              <a:ext cx="4185596" cy="3500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0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5" name="Freccia in giù 4"/>
            <p:cNvSpPr/>
            <p:nvPr/>
          </p:nvSpPr>
          <p:spPr>
            <a:xfrm>
              <a:off x="1044546" y="3429775"/>
              <a:ext cx="642943" cy="1331783"/>
            </a:xfrm>
            <a:prstGeom prst="downArrow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00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0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31758" name="CasellaDiTesto 7"/>
            <p:cNvSpPr txBox="1">
              <a:spLocks noChangeArrowheads="1"/>
            </p:cNvSpPr>
            <p:nvPr/>
          </p:nvSpPr>
          <p:spPr bwMode="auto">
            <a:xfrm>
              <a:off x="1858197" y="3415251"/>
              <a:ext cx="2535223" cy="145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000" b="1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Insulinoresistenza </a:t>
              </a:r>
            </a:p>
            <a:p>
              <a:pPr algn="ctr">
                <a:defRPr/>
              </a:pPr>
              <a:r>
                <a:rPr lang="it-IT" sz="2000" b="1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Iperandrogenismo</a:t>
              </a:r>
            </a:p>
            <a:p>
              <a:pPr algn="ctr">
                <a:defRPr/>
              </a:pPr>
              <a:r>
                <a:rPr lang="it-IT" sz="2000" b="1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Obesità</a:t>
              </a:r>
            </a:p>
          </p:txBody>
        </p:sp>
      </p:grpSp>
      <p:sp>
        <p:nvSpPr>
          <p:cNvPr id="31747" name="CasellaDiTesto 10"/>
          <p:cNvSpPr>
            <a:spLocks noChangeArrowheads="1"/>
          </p:cNvSpPr>
          <p:nvPr/>
        </p:nvSpPr>
        <p:spPr bwMode="auto">
          <a:xfrm>
            <a:off x="1079500" y="1658938"/>
            <a:ext cx="2635250" cy="769937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Inositolo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01613" y="207963"/>
            <a:ext cx="8686800" cy="830262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Inositolo, </a:t>
            </a:r>
            <a:r>
              <a:rPr lang="it-IT" sz="24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bromelina</a:t>
            </a:r>
            <a:r>
              <a:rPr lang="it-IT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it-IT" sz="24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lattoferrina</a:t>
            </a:r>
            <a:r>
              <a:rPr lang="it-IT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 tessuto adiposo: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azioni antiinfiammatorie</a:t>
            </a:r>
          </a:p>
        </p:txBody>
      </p:sp>
      <p:sp>
        <p:nvSpPr>
          <p:cNvPr id="31749" name="CasellaDiTesto 10"/>
          <p:cNvSpPr>
            <a:spLocks noChangeArrowheads="1"/>
          </p:cNvSpPr>
          <p:nvPr/>
        </p:nvSpPr>
        <p:spPr bwMode="auto">
          <a:xfrm>
            <a:off x="5397500" y="1412875"/>
            <a:ext cx="2928938" cy="1077913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Bromelina e Lattoferrina</a:t>
            </a:r>
          </a:p>
        </p:txBody>
      </p:sp>
      <p:grpSp>
        <p:nvGrpSpPr>
          <p:cNvPr id="33798" name="Gruppo 12"/>
          <p:cNvGrpSpPr>
            <a:grpSpLocks/>
          </p:cNvGrpSpPr>
          <p:nvPr/>
        </p:nvGrpSpPr>
        <p:grpSpPr bwMode="auto">
          <a:xfrm>
            <a:off x="5000625" y="2500313"/>
            <a:ext cx="3811588" cy="2297112"/>
            <a:chOff x="642906" y="2500306"/>
            <a:chExt cx="3929090" cy="3500462"/>
          </a:xfrm>
        </p:grpSpPr>
        <p:sp>
          <p:nvSpPr>
            <p:cNvPr id="17" name="Ovale 16"/>
            <p:cNvSpPr/>
            <p:nvPr/>
          </p:nvSpPr>
          <p:spPr>
            <a:xfrm>
              <a:off x="642906" y="2500306"/>
              <a:ext cx="3929090" cy="3500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0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31755" name="CasellaDiTesto 7"/>
            <p:cNvSpPr txBox="1">
              <a:spLocks noChangeArrowheads="1"/>
            </p:cNvSpPr>
            <p:nvPr/>
          </p:nvSpPr>
          <p:spPr bwMode="auto">
            <a:xfrm>
              <a:off x="1996241" y="3610680"/>
              <a:ext cx="1901542" cy="107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000" b="1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Infiammazione</a:t>
              </a:r>
            </a:p>
            <a:p>
              <a:pPr algn="ctr">
                <a:defRPr/>
              </a:pPr>
              <a:r>
                <a:rPr lang="it-IT" sz="2000" b="1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Edema</a:t>
              </a:r>
            </a:p>
          </p:txBody>
        </p:sp>
      </p:grpSp>
      <p:sp>
        <p:nvSpPr>
          <p:cNvPr id="33799" name="Freccia circolare a destra 19"/>
          <p:cNvSpPr>
            <a:spLocks noChangeArrowheads="1"/>
          </p:cNvSpPr>
          <p:nvPr/>
        </p:nvSpPr>
        <p:spPr bwMode="auto">
          <a:xfrm rot="-4434941">
            <a:off x="4326731" y="4148932"/>
            <a:ext cx="917575" cy="1700212"/>
          </a:xfrm>
          <a:prstGeom prst="curvedRightArrow">
            <a:avLst>
              <a:gd name="adj1" fmla="val 25032"/>
              <a:gd name="adj2" fmla="val 50047"/>
              <a:gd name="adj3" fmla="val 25000"/>
            </a:avLst>
          </a:prstGeom>
          <a:solidFill>
            <a:srgbClr val="000066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90"/>
              </a:solidFill>
              <a:latin typeface="Garamond" pitchFamily="18" charset="0"/>
            </a:endParaRPr>
          </a:p>
        </p:txBody>
      </p:sp>
      <p:sp>
        <p:nvSpPr>
          <p:cNvPr id="33800" name="CasellaDiTesto 21"/>
          <p:cNvSpPr txBox="1">
            <a:spLocks noChangeArrowheads="1"/>
          </p:cNvSpPr>
          <p:nvPr/>
        </p:nvSpPr>
        <p:spPr bwMode="auto">
          <a:xfrm>
            <a:off x="603250" y="5445125"/>
            <a:ext cx="350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Garamond" pitchFamily="18" charset="0"/>
              </a:rPr>
              <a:t>Modulazione della secrezione di citochine infiammatorie</a:t>
            </a:r>
          </a:p>
        </p:txBody>
      </p:sp>
      <p:sp>
        <p:nvSpPr>
          <p:cNvPr id="15" name="Freccia in giù 14"/>
          <p:cNvSpPr/>
          <p:nvPr/>
        </p:nvSpPr>
        <p:spPr bwMode="auto">
          <a:xfrm>
            <a:off x="5667026" y="3260366"/>
            <a:ext cx="555986" cy="960722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latin typeface="Garamond" pitchFamily="18" charset="0"/>
            </a:endParaRPr>
          </a:p>
        </p:txBody>
      </p:sp>
      <p:sp>
        <p:nvSpPr>
          <p:cNvPr id="33804" name="Rettangolo 15"/>
          <p:cNvSpPr>
            <a:spLocks noChangeArrowheads="1"/>
          </p:cNvSpPr>
          <p:nvPr/>
        </p:nvSpPr>
        <p:spPr bwMode="auto">
          <a:xfrm>
            <a:off x="4591050" y="5661025"/>
            <a:ext cx="4460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000090"/>
                </a:solidFill>
                <a:latin typeface="Garamond" pitchFamily="18" charset="0"/>
              </a:rPr>
              <a:t>The inhibitory effects by lactoferrin on the production of inflammatory cytokines have been demonstrated.  Lactoferrin could inhibit the production of cytokines </a:t>
            </a:r>
            <a:r>
              <a:rPr lang="it-IT" altLang="it-IT" sz="1400" b="1">
                <a:solidFill>
                  <a:srgbClr val="000090"/>
                </a:solidFill>
                <a:latin typeface="Garamond" pitchFamily="18" charset="0"/>
              </a:rPr>
              <a:t>(TNFa, IL-1b, IL-6, and IL-8 messenger RNA) in </a:t>
            </a:r>
            <a:r>
              <a:rPr lang="en-US" altLang="it-IT" sz="1400" b="1">
                <a:solidFill>
                  <a:srgbClr val="000090"/>
                </a:solidFill>
                <a:latin typeface="Garamond" pitchFamily="18" charset="0"/>
              </a:rPr>
              <a:t>monocytic cells.</a:t>
            </a:r>
            <a:endParaRPr lang="it-IT" altLang="it-IT" sz="1400" b="1">
              <a:solidFill>
                <a:srgbClr val="00009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1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ti trasparenti">
  <a:themeElements>
    <a:clrScheme name="Strati trasparenti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trati trasparenti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i trasparenti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trasparenti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2014</Words>
  <Application>Microsoft Office PowerPoint</Application>
  <PresentationFormat>Presentazione su schermo (4:3)</PresentationFormat>
  <Paragraphs>331</Paragraphs>
  <Slides>62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5" baseType="lpstr">
      <vt:lpstr>5_Tema di Office</vt:lpstr>
      <vt:lpstr>Strati trasparenti</vt:lpstr>
      <vt:lpstr>Grafico</vt:lpstr>
      <vt:lpstr>ASL Na 2 Nord II^ Riunione  Procreazione Medicalmente Assistita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admin</dc:creator>
  <cp:lastModifiedBy>Nicola</cp:lastModifiedBy>
  <cp:revision>94</cp:revision>
  <dcterms:created xsi:type="dcterms:W3CDTF">2014-10-12T09:09:16Z</dcterms:created>
  <dcterms:modified xsi:type="dcterms:W3CDTF">2015-05-22T23:14:24Z</dcterms:modified>
</cp:coreProperties>
</file>