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 ContentType="application/vnd.ms-powerpoint"/>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41"/>
  </p:notesMasterIdLst>
  <p:sldIdLst>
    <p:sldId id="256" r:id="rId2"/>
    <p:sldId id="257" r:id="rId3"/>
    <p:sldId id="258" r:id="rId4"/>
    <p:sldId id="259" r:id="rId5"/>
    <p:sldId id="261" r:id="rId6"/>
    <p:sldId id="300" r:id="rId7"/>
    <p:sldId id="263" r:id="rId8"/>
    <p:sldId id="294" r:id="rId9"/>
    <p:sldId id="265" r:id="rId10"/>
    <p:sldId id="278" r:id="rId11"/>
    <p:sldId id="302" r:id="rId12"/>
    <p:sldId id="264" r:id="rId13"/>
    <p:sldId id="266" r:id="rId14"/>
    <p:sldId id="279" r:id="rId15"/>
    <p:sldId id="267" r:id="rId16"/>
    <p:sldId id="280" r:id="rId17"/>
    <p:sldId id="283" r:id="rId18"/>
    <p:sldId id="299" r:id="rId19"/>
    <p:sldId id="281" r:id="rId20"/>
    <p:sldId id="292" r:id="rId21"/>
    <p:sldId id="268" r:id="rId22"/>
    <p:sldId id="282" r:id="rId23"/>
    <p:sldId id="285" r:id="rId24"/>
    <p:sldId id="269" r:id="rId25"/>
    <p:sldId id="301" r:id="rId26"/>
    <p:sldId id="275" r:id="rId27"/>
    <p:sldId id="276" r:id="rId28"/>
    <p:sldId id="298" r:id="rId29"/>
    <p:sldId id="297" r:id="rId30"/>
    <p:sldId id="288" r:id="rId31"/>
    <p:sldId id="296" r:id="rId32"/>
    <p:sldId id="289" r:id="rId33"/>
    <p:sldId id="291" r:id="rId34"/>
    <p:sldId id="303" r:id="rId35"/>
    <p:sldId id="304" r:id="rId36"/>
    <p:sldId id="305" r:id="rId37"/>
    <p:sldId id="306" r:id="rId38"/>
    <p:sldId id="307" r:id="rId39"/>
    <p:sldId id="308" r:id="rId4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82" autoAdjust="0"/>
  </p:normalViewPr>
  <p:slideViewPr>
    <p:cSldViewPr>
      <p:cViewPr varScale="1">
        <p:scale>
          <a:sx n="76" d="100"/>
          <a:sy n="76" d="100"/>
        </p:scale>
        <p:origin x="174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31BD4B-3B91-4ACE-B689-10A8D2325716}" type="datetimeFigureOut">
              <a:rPr lang="it-IT" smtClean="0"/>
              <a:pPr/>
              <a:t>09/03/2017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4F49CC-1B65-4C0E-8130-353BD3375A0B}" type="slidenum">
              <a:rPr lang="it-IT" smtClean="0"/>
              <a:pPr/>
              <a:t>‹N›</a:t>
            </a:fld>
            <a:endParaRPr lang="it-IT"/>
          </a:p>
        </p:txBody>
      </p:sp>
    </p:spTree>
    <p:extLst>
      <p:ext uri="{BB962C8B-B14F-4D97-AF65-F5344CB8AC3E}">
        <p14:creationId xmlns:p14="http://schemas.microsoft.com/office/powerpoint/2010/main" val="2335526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it.wikipedia.org/wiki/Sindrome_di_Prader-Willi"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it.wikipedia.org/wiki/Sindrome_di_Russell-Silver" TargetMode="External"/><Relationship Id="rId4" Type="http://schemas.openxmlformats.org/officeDocument/2006/relationships/hyperlink" Target="https://it.wikipedia.org/wiki/Sindrome_di_Angelman"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Lo sviluppo della medicina della riproduzione ha apportato considerevoli benefici per milioni di coppie nel mondo. In considerazione di un crescente numero</a:t>
            </a:r>
            <a:r>
              <a:rPr lang="it-IT" baseline="0" dirty="0" smtClean="0"/>
              <a:t> bambini nati da gravidanze assistite è importante approfondire la conoscenza dei potenziali rischi di questi stessi bambini. </a:t>
            </a:r>
            <a:r>
              <a:rPr lang="it-IT" dirty="0" smtClean="0"/>
              <a:t>E’ da tempo</a:t>
            </a:r>
            <a:r>
              <a:rPr lang="it-IT" baseline="0" dirty="0" smtClean="0"/>
              <a:t> nota l’associazione tra tecniche di PMA ed alcune complicanze ostetriche  quali parto </a:t>
            </a:r>
            <a:r>
              <a:rPr lang="it-IT" baseline="0" dirty="0" err="1" smtClean="0"/>
              <a:t>pretermine</a:t>
            </a:r>
            <a:r>
              <a:rPr lang="it-IT" baseline="0" dirty="0" smtClean="0"/>
              <a:t>, basso peso alla nascita e  gravidanze multiple. Argomento ancora discusso e di interesse rimane stabilire se la PMA si associ ad un incremento di incidenza di </a:t>
            </a:r>
            <a:r>
              <a:rPr lang="it-IT" baseline="0" dirty="0" err="1" smtClean="0"/>
              <a:t>malformaioni</a:t>
            </a:r>
            <a:r>
              <a:rPr lang="it-IT" baseline="0" dirty="0" smtClean="0"/>
              <a:t> fetali.</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2</a:t>
            </a:fld>
            <a:endParaRPr lang="it-IT"/>
          </a:p>
        </p:txBody>
      </p:sp>
    </p:spTree>
    <p:extLst>
      <p:ext uri="{BB962C8B-B14F-4D97-AF65-F5344CB8AC3E}">
        <p14:creationId xmlns:p14="http://schemas.microsoft.com/office/powerpoint/2010/main" val="1288774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13</a:t>
            </a:fld>
            <a:endParaRPr lang="it-IT"/>
          </a:p>
        </p:txBody>
      </p:sp>
    </p:spTree>
    <p:extLst>
      <p:ext uri="{BB962C8B-B14F-4D97-AF65-F5344CB8AC3E}">
        <p14:creationId xmlns:p14="http://schemas.microsoft.com/office/powerpoint/2010/main" val="297150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Tra tutte le nuove nascite, la prevalenza di 1</a:t>
            </a:r>
            <a:r>
              <a:rPr lang="it-IT" baseline="0" dirty="0" smtClean="0"/>
              <a:t> o più anomalie congenite non cromosomiche  era 59,97 per 10000 (n= 389) per quelle da PMA a fronte di un 48,40 su 10000 (n= 22036) per quelle da gravidanza spontanea. Dopo aver stratificato i dati in base alle caratteristiche materne e all’età, le gravidanze da PMA sono associate con un incremento del rischio di anomalie congenite non cromosomiche. (</a:t>
            </a:r>
            <a:r>
              <a:rPr lang="ar-SA" sz="1200" dirty="0" smtClean="0"/>
              <a:t>adjusted risk ratio [aRR], 1.28; 95% CI, 1.15-1.42</a:t>
            </a:r>
            <a:r>
              <a:rPr lang="it-IT" sz="1200" dirty="0" smtClean="0"/>
              <a:t>). Atresia esofagea/ fistola </a:t>
            </a:r>
            <a:r>
              <a:rPr lang="it-IT" sz="1200" dirty="0" err="1" smtClean="0"/>
              <a:t>tracheo</a:t>
            </a:r>
            <a:r>
              <a:rPr lang="it-IT" sz="1200" dirty="0" smtClean="0"/>
              <a:t> esofagea</a:t>
            </a:r>
            <a:r>
              <a:rPr lang="it-IT" sz="1200" baseline="0" dirty="0" smtClean="0">
                <a:solidFill>
                  <a:schemeClr val="accent3"/>
                </a:solidFill>
                <a:latin typeface="Aharoni" pitchFamily="2" charset="-79"/>
              </a:rPr>
              <a:t> </a:t>
            </a:r>
            <a:r>
              <a:rPr lang="ar-SA" sz="1200" dirty="0" smtClean="0">
                <a:solidFill>
                  <a:schemeClr val="accent3"/>
                </a:solidFill>
                <a:latin typeface="Aharoni" pitchFamily="2" charset="-79"/>
              </a:rPr>
              <a:t>aRR, 1.93; 95% CI, 1.40-2.67), </a:t>
            </a:r>
            <a:r>
              <a:rPr lang="it-IT" sz="1200" dirty="0" smtClean="0">
                <a:solidFill>
                  <a:schemeClr val="accent3"/>
                </a:solidFill>
                <a:latin typeface="Aharoni" pitchFamily="2" charset="-79"/>
              </a:rPr>
              <a:t>) Atresia/stenosi rettale intestinale (</a:t>
            </a:r>
            <a:r>
              <a:rPr lang="ar-SA" sz="1200" dirty="0" smtClean="0">
                <a:solidFill>
                  <a:schemeClr val="accent3"/>
                </a:solidFill>
                <a:latin typeface="Aharoni" pitchFamily="2" charset="-79"/>
              </a:rPr>
              <a:t>aRR, 2.03; 95% CI, 1.51-2.74), </a:t>
            </a:r>
            <a:r>
              <a:rPr lang="it-IT" sz="1200" dirty="0" smtClean="0">
                <a:solidFill>
                  <a:schemeClr val="accent3"/>
                </a:solidFill>
                <a:latin typeface="Aharoni" pitchFamily="2" charset="-79"/>
              </a:rPr>
              <a:t>) e deformità agli</a:t>
            </a:r>
            <a:r>
              <a:rPr lang="it-IT" sz="1200" baseline="0" dirty="0" smtClean="0">
                <a:solidFill>
                  <a:schemeClr val="accent3"/>
                </a:solidFill>
                <a:latin typeface="Aharoni" pitchFamily="2" charset="-79"/>
              </a:rPr>
              <a:t> arti inferiori si sono dimostrati associati alle tecniche di PMA.</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14</a:t>
            </a:fld>
            <a:endParaRPr lang="it-IT"/>
          </a:p>
        </p:txBody>
      </p:sp>
    </p:spTree>
    <p:extLst>
      <p:ext uri="{BB962C8B-B14F-4D97-AF65-F5344CB8AC3E}">
        <p14:creationId xmlns:p14="http://schemas.microsoft.com/office/powerpoint/2010/main" val="3653975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latin typeface="+mn-lt"/>
                <a:ea typeface="+mn-ea"/>
                <a:cs typeface="+mn-cs"/>
              </a:rPr>
              <a:t>We found that ART use conferred an increased risk for nonchromosomal birth defects, particularly those affecting the gastrointestinal and musculoskeletal systems; however, we were unable to evaluate the potential effect of underlying subfertility on this association. Among ART births, no single procedure was found to substantially increase risk, although use of assisted hatching and diagnosis of ovulation disorders were associated with marginal increases in the prevalence of birth defects</a:t>
            </a:r>
            <a:endParaRPr lang="it-IT"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latin typeface="+mn-lt"/>
                <a:ea typeface="+mn-ea"/>
                <a:cs typeface="+mn-cs"/>
              </a:rPr>
              <a:t>For women 35 years and older, the prevalence of chromosomal defects was lower for ART births than non-ART births (aRR, 0.66; 95% CI, 0.49-0.88The apparent negative association between ART and Down syndrome in women 35 years or older is probably because of the use of preimplantation genetic screening among older women, primarily for aneuploidy</a:t>
            </a:r>
            <a:endParaRPr lang="it-IT"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latin typeface="+mn-lt"/>
                <a:ea typeface="+mn-ea"/>
                <a:cs typeface="+mn-cs"/>
              </a:rPr>
              <a:t>Among ART births, no single procedure was found to substantially increase risk</a:t>
            </a:r>
            <a:endParaRPr lang="it-IT"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15</a:t>
            </a:fld>
            <a:endParaRPr lang="it-IT"/>
          </a:p>
        </p:txBody>
      </p:sp>
    </p:spTree>
    <p:extLst>
      <p:ext uri="{BB962C8B-B14F-4D97-AF65-F5344CB8AC3E}">
        <p14:creationId xmlns:p14="http://schemas.microsoft.com/office/powerpoint/2010/main" val="325097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indent="0">
              <a:spcBef>
                <a:spcPts val="0"/>
              </a:spcBef>
              <a:buClrTx/>
              <a:buSzTx/>
              <a:buNone/>
              <a:defRPr/>
            </a:pPr>
            <a:r>
              <a:rPr lang="it-IT" sz="1200" dirty="0" smtClean="0">
                <a:solidFill>
                  <a:schemeClr val="accent2"/>
                </a:solidFill>
              </a:rPr>
              <a:t>Tra le</a:t>
            </a:r>
            <a:r>
              <a:rPr lang="it-IT" sz="1200" baseline="0" dirty="0" smtClean="0">
                <a:solidFill>
                  <a:schemeClr val="accent2"/>
                </a:solidFill>
              </a:rPr>
              <a:t> gravidanze singole</a:t>
            </a:r>
            <a:r>
              <a:rPr lang="it-IT" sz="1200" dirty="0" smtClean="0">
                <a:solidFill>
                  <a:schemeClr val="accent2"/>
                </a:solidFill>
              </a:rPr>
              <a:t>, la prevalenza di 1 o più anomalie congenite non cromosomiche  era 64,88 su 10000 (n= 218) per quelle da PMA a fronte di un 48,07 su 10000 (n= 21252) per quelle da gravidanza spontanea</a:t>
            </a:r>
            <a:r>
              <a:rPr lang="it-IT" sz="1200" dirty="0" smtClean="0"/>
              <a:t>. Allo stesso modo la prevalenza di </a:t>
            </a:r>
            <a:r>
              <a:rPr lang="it-IT" sz="1200" dirty="0" smtClean="0">
                <a:solidFill>
                  <a:srgbClr val="0070C0"/>
                </a:solidFill>
                <a:cs typeface="Times New Roman" panose="02020603050405020304" pitchFamily="18" charset="0"/>
              </a:rPr>
              <a:t>Atresia esofagea/ fistola </a:t>
            </a:r>
            <a:r>
              <a:rPr lang="it-IT" sz="1200" dirty="0" err="1" smtClean="0">
                <a:solidFill>
                  <a:srgbClr val="0070C0"/>
                </a:solidFill>
                <a:cs typeface="Times New Roman" panose="02020603050405020304" pitchFamily="18" charset="0"/>
              </a:rPr>
              <a:t>tracheo</a:t>
            </a:r>
            <a:r>
              <a:rPr lang="it-IT" sz="1200" dirty="0" smtClean="0">
                <a:solidFill>
                  <a:srgbClr val="0070C0"/>
                </a:solidFill>
                <a:cs typeface="Times New Roman" panose="02020603050405020304" pitchFamily="18" charset="0"/>
              </a:rPr>
              <a:t> esofagea </a:t>
            </a:r>
            <a:r>
              <a:rPr lang="ar-SA" sz="1200" dirty="0" smtClean="0">
                <a:solidFill>
                  <a:srgbClr val="0070C0"/>
                </a:solidFill>
                <a:cs typeface="Times New Roman" panose="02020603050405020304" pitchFamily="18" charset="0"/>
              </a:rPr>
              <a:t>aRR, 1.93; 95% CI, 1.40-2.67), </a:t>
            </a:r>
            <a:r>
              <a:rPr lang="it-IT" sz="1200" dirty="0" smtClean="0">
                <a:solidFill>
                  <a:srgbClr val="0070C0"/>
                </a:solidFill>
                <a:cs typeface="Times New Roman" panose="02020603050405020304" pitchFamily="18" charset="0"/>
              </a:rPr>
              <a:t>) Atresia/stenosi rettale intestinale (</a:t>
            </a:r>
            <a:r>
              <a:rPr lang="ar-SA" sz="1200" dirty="0" smtClean="0">
                <a:solidFill>
                  <a:srgbClr val="0070C0"/>
                </a:solidFill>
                <a:cs typeface="Times New Roman" panose="02020603050405020304" pitchFamily="18" charset="0"/>
              </a:rPr>
              <a:t>aRR, 2.03; 95% CI, 1.51-2.74), </a:t>
            </a:r>
            <a:r>
              <a:rPr lang="it-IT" sz="1200" dirty="0" smtClean="0">
                <a:solidFill>
                  <a:srgbClr val="0070C0"/>
                </a:solidFill>
                <a:cs typeface="Times New Roman" panose="02020603050405020304" pitchFamily="18" charset="0"/>
              </a:rPr>
              <a:t>) e deformità agli arti inferiori </a:t>
            </a:r>
            <a:r>
              <a:rPr lang="it-IT" sz="1200" dirty="0" err="1" smtClean="0">
                <a:solidFill>
                  <a:srgbClr val="0070C0"/>
                </a:solidFill>
                <a:cs typeface="Times New Roman" panose="02020603050405020304" pitchFamily="18" charset="0"/>
              </a:rPr>
              <a:t>siè</a:t>
            </a:r>
            <a:r>
              <a:rPr lang="it-IT" sz="1200" baseline="0" dirty="0" smtClean="0">
                <a:solidFill>
                  <a:srgbClr val="0070C0"/>
                </a:solidFill>
                <a:cs typeface="Times New Roman" panose="02020603050405020304" pitchFamily="18" charset="0"/>
              </a:rPr>
              <a:t> risultata significativamente maggiore nelle gravidanze da</a:t>
            </a:r>
            <a:r>
              <a:rPr lang="it-IT" sz="1200" dirty="0" smtClean="0">
                <a:solidFill>
                  <a:srgbClr val="0070C0"/>
                </a:solidFill>
                <a:cs typeface="Times New Roman" panose="02020603050405020304" pitchFamily="18" charset="0"/>
              </a:rPr>
              <a:t> tecniche di PMA.</a:t>
            </a:r>
          </a:p>
          <a:p>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16</a:t>
            </a:fld>
            <a:endParaRPr lang="it-IT"/>
          </a:p>
        </p:txBody>
      </p:sp>
    </p:spTree>
    <p:extLst>
      <p:ext uri="{BB962C8B-B14F-4D97-AF65-F5344CB8AC3E}">
        <p14:creationId xmlns:p14="http://schemas.microsoft.com/office/powerpoint/2010/main" val="168412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Da questo studio è emersa un incremento di</a:t>
            </a:r>
            <a:r>
              <a:rPr lang="it-IT" baseline="0" dirty="0" smtClean="0"/>
              <a:t> rischio di malformazioni fetali non cromosomiche nelle gravidanze da PMA, nella fattispecie anomalie dell’apparato gastrointestinale e muscolo scheletrico; nonostante i risultati non si è in grado di stabilire i potenziali effetti causali della stessa </a:t>
            </a:r>
            <a:r>
              <a:rPr lang="it-IT" baseline="0" dirty="0" err="1" smtClean="0"/>
              <a:t>subfertilità</a:t>
            </a:r>
            <a:r>
              <a:rPr lang="it-IT" baseline="0" dirty="0" smtClean="0"/>
              <a:t> su questa associazione. In definitiva non sembra ci sia un collegamento diretto tra PMA e salute neonatale.</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17</a:t>
            </a:fld>
            <a:endParaRPr lang="it-IT"/>
          </a:p>
        </p:txBody>
      </p:sp>
    </p:spTree>
    <p:extLst>
      <p:ext uri="{BB962C8B-B14F-4D97-AF65-F5344CB8AC3E}">
        <p14:creationId xmlns:p14="http://schemas.microsoft.com/office/powerpoint/2010/main" val="3377439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Nonostante si stia notando un aumento nel trend di giovani </a:t>
            </a:r>
            <a:r>
              <a:rPr lang="it-IT" dirty="0" err="1" smtClean="0"/>
              <a:t>done</a:t>
            </a:r>
            <a:r>
              <a:rPr lang="it-IT" dirty="0" smtClean="0"/>
              <a:t> che si sottopongono a tecniche di PMA, queste stesse al momento hanno un età media maggiore di quelle che concepiscono spontaneamente. Questo stesso rappresenta un fattore di rischio per malformazioni</a:t>
            </a:r>
            <a:r>
              <a:rPr lang="it-IT" baseline="0" dirty="0" smtClean="0"/>
              <a:t> fetali. </a:t>
            </a:r>
          </a:p>
          <a:p>
            <a:r>
              <a:rPr lang="it-IT" baseline="0" dirty="0" smtClean="0"/>
              <a:t>Le stesse cause di infertilità come diabete mellito di tipo I e II, cause immunologiche, terapie mediche quali farmaci antiepilettici sono esse stesse predisponenti a malformazioni fetali.</a:t>
            </a:r>
          </a:p>
          <a:p>
            <a:r>
              <a:rPr lang="it-IT" baseline="0" dirty="0" smtClean="0"/>
              <a:t>Le donne che concepiscono in seguito a PMA hanno un tasso maggiore di interruzione della gravidanza rispetto a malformazioni fetali. Alla luce questo dato queste gravidanze sono caratterizzate da un intenso desiderio e di elevati livelli di investimento, per questo risulta improbabile in coppie note per precedente sterilità che esse considerino un’ interruzione di gravidanza.</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18</a:t>
            </a:fld>
            <a:endParaRPr lang="it-IT"/>
          </a:p>
        </p:txBody>
      </p:sp>
    </p:spTree>
    <p:extLst>
      <p:ext uri="{BB962C8B-B14F-4D97-AF65-F5344CB8AC3E}">
        <p14:creationId xmlns:p14="http://schemas.microsoft.com/office/powerpoint/2010/main" val="298232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Per le donne con età inferiore</a:t>
            </a:r>
            <a:r>
              <a:rPr lang="it-IT" baseline="0" dirty="0" smtClean="0"/>
              <a:t> ai 35 anni, la prevalenza di s. di Down era maggiore nelle gravidanze da PMA rispetto a quelle spontanee tuttavia quest’associazione non è risultata </a:t>
            </a:r>
            <a:r>
              <a:rPr lang="it-IT" baseline="0" dirty="0" err="1" smtClean="0"/>
              <a:t>statisitcamente</a:t>
            </a:r>
            <a:r>
              <a:rPr lang="it-IT" baseline="0" dirty="0" smtClean="0"/>
              <a:t> significativa.</a:t>
            </a:r>
          </a:p>
          <a:p>
            <a:r>
              <a:rPr lang="it-IT" baseline="0" dirty="0" smtClean="0"/>
              <a:t>Per donne con età </a:t>
            </a:r>
            <a:r>
              <a:rPr lang="it-IT" baseline="0" dirty="0" err="1" smtClean="0"/>
              <a:t>maggiiore</a:t>
            </a:r>
            <a:r>
              <a:rPr lang="it-IT" baseline="0" dirty="0" smtClean="0"/>
              <a:t> di 35 anni, la prevalenza di difetti cromosomici era inferiore per le gravidanze da PMA che per quelle spontanee, Fatta eccezione per un incremento di rischio per atresia stenosi rettale ed intestinale, non è stata individuata un’associazione con le gravidanze da PMA per le gravidanze multiple.  </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19</a:t>
            </a:fld>
            <a:endParaRPr lang="it-IT"/>
          </a:p>
        </p:txBody>
      </p:sp>
    </p:spTree>
    <p:extLst>
      <p:ext uri="{BB962C8B-B14F-4D97-AF65-F5344CB8AC3E}">
        <p14:creationId xmlns:p14="http://schemas.microsoft.com/office/powerpoint/2010/main" val="733779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Nonostante</a:t>
            </a:r>
            <a:r>
              <a:rPr lang="it-IT" baseline="0" dirty="0" smtClean="0"/>
              <a:t>  i fattori di </a:t>
            </a:r>
            <a:r>
              <a:rPr lang="it-IT" baseline="0" dirty="0" err="1" smtClean="0"/>
              <a:t>comorbilità</a:t>
            </a:r>
            <a:r>
              <a:rPr lang="it-IT" baseline="0" dirty="0" smtClean="0"/>
              <a:t> associati con le stesse donne </a:t>
            </a:r>
            <a:r>
              <a:rPr lang="it-IT" baseline="0" dirty="0" err="1" smtClean="0"/>
              <a:t>infertili</a:t>
            </a:r>
            <a:r>
              <a:rPr lang="it-IT" baseline="0" dirty="0" smtClean="0"/>
              <a:t>, le tecniche di PMA non sembrano incrementare il rischio di anomalie fetali cromosomiche</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20</a:t>
            </a:fld>
            <a:endParaRPr lang="it-IT"/>
          </a:p>
        </p:txBody>
      </p:sp>
    </p:spTree>
    <p:extLst>
      <p:ext uri="{BB962C8B-B14F-4D97-AF65-F5344CB8AC3E}">
        <p14:creationId xmlns:p14="http://schemas.microsoft.com/office/powerpoint/2010/main" val="3310994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latin typeface="+mn-lt"/>
                <a:ea typeface="+mn-ea"/>
                <a:cs typeface="+mn-cs"/>
              </a:rPr>
              <a:t>Non è stato trovato un aumento della</a:t>
            </a:r>
            <a:r>
              <a:rPr lang="it-IT" sz="1200" kern="1200" baseline="0" dirty="0" smtClean="0">
                <a:solidFill>
                  <a:schemeClr val="tx1"/>
                </a:solidFill>
                <a:latin typeface="+mn-lt"/>
                <a:ea typeface="+mn-ea"/>
                <a:cs typeface="+mn-cs"/>
              </a:rPr>
              <a:t> prevalenza statisticamente significativo per malformazioni fetali non genetiche nelle gravidanze da PMA in cui è stata effettuata una ICSI vs quelle in cui è stata effettuata una FIVET, dopo aver effettuato una stratificazione per le caratteristiche materne. Questo dato va a corroborare i risultati di altre due </a:t>
            </a:r>
            <a:r>
              <a:rPr lang="it-IT" sz="1200" kern="1200" baseline="0" dirty="0" err="1" smtClean="0">
                <a:solidFill>
                  <a:schemeClr val="tx1"/>
                </a:solidFill>
                <a:latin typeface="+mn-lt"/>
                <a:ea typeface="+mn-ea"/>
                <a:cs typeface="+mn-cs"/>
              </a:rPr>
              <a:t>metanalisi</a:t>
            </a:r>
            <a:r>
              <a:rPr lang="it-IT" sz="1200" kern="1200" baseline="0" dirty="0" smtClean="0">
                <a:solidFill>
                  <a:schemeClr val="tx1"/>
                </a:solidFill>
                <a:latin typeface="+mn-lt"/>
                <a:ea typeface="+mn-ea"/>
                <a:cs typeface="+mn-cs"/>
              </a:rPr>
              <a:t> pubblicate nel 2012 e nel 2013.</a:t>
            </a:r>
            <a:endParaRPr lang="it-IT"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22</a:t>
            </a:fld>
            <a:endParaRPr lang="it-IT"/>
          </a:p>
        </p:txBody>
      </p:sp>
    </p:spTree>
    <p:extLst>
      <p:ext uri="{BB962C8B-B14F-4D97-AF65-F5344CB8AC3E}">
        <p14:creationId xmlns:p14="http://schemas.microsoft.com/office/powerpoint/2010/main" val="2914473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I risultati suggeriscono che il protocollo  di stimolazione che utilizza il </a:t>
            </a:r>
            <a:r>
              <a:rPr lang="it-IT" dirty="0" err="1" smtClean="0"/>
              <a:t>letrozolo</a:t>
            </a:r>
            <a:r>
              <a:rPr lang="it-IT" dirty="0" smtClean="0"/>
              <a:t>  riduce il rischio di aborti, non incrementa il rischio per malformazioni fetali</a:t>
            </a:r>
            <a:r>
              <a:rPr lang="it-IT" baseline="0" dirty="0" smtClean="0"/>
              <a:t> e non influisce sull’</a:t>
            </a:r>
            <a:r>
              <a:rPr lang="it-IT" baseline="0" dirty="0" err="1" smtClean="0"/>
              <a:t>outcome</a:t>
            </a:r>
            <a:r>
              <a:rPr lang="it-IT" baseline="0" dirty="0" smtClean="0"/>
              <a:t> materno fetale rispetto alle gravidanze spontanee</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23</a:t>
            </a:fld>
            <a:endParaRPr lang="it-IT"/>
          </a:p>
        </p:txBody>
      </p:sp>
    </p:spTree>
    <p:extLst>
      <p:ext uri="{BB962C8B-B14F-4D97-AF65-F5344CB8AC3E}">
        <p14:creationId xmlns:p14="http://schemas.microsoft.com/office/powerpoint/2010/main" val="1724880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Le Anomalie Congenite possono essere definite come anomalie</a:t>
            </a:r>
            <a:r>
              <a:rPr lang="it-IT" baseline="0" dirty="0" smtClean="0"/>
              <a:t> strutturali o funzionali ( es. disordini metabolici)  che si verificano nel corso dello sviluppo intrauterino e che possono essere identificati in epoca prenatale, alla nascita, o talvolta  a posteriori nell’infanzia, come i disturbi dell’udito.</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3</a:t>
            </a:fld>
            <a:endParaRPr lang="it-IT"/>
          </a:p>
        </p:txBody>
      </p:sp>
    </p:spTree>
    <p:extLst>
      <p:ext uri="{BB962C8B-B14F-4D97-AF65-F5344CB8AC3E}">
        <p14:creationId xmlns:p14="http://schemas.microsoft.com/office/powerpoint/2010/main" val="28381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L’uso dell’</a:t>
            </a:r>
            <a:r>
              <a:rPr lang="it-IT" dirty="0" err="1" smtClean="0"/>
              <a:t>assisted</a:t>
            </a:r>
            <a:r>
              <a:rPr lang="it-IT" dirty="0" smtClean="0"/>
              <a:t> </a:t>
            </a:r>
            <a:r>
              <a:rPr lang="it-IT" dirty="0" err="1" smtClean="0"/>
              <a:t>hatching</a:t>
            </a:r>
            <a:r>
              <a:rPr lang="it-IT" dirty="0" smtClean="0"/>
              <a:t> (tecnica di laboratorio) e le pazienti con disordini dell’ovulazione sono associati con un incremento marginale di</a:t>
            </a:r>
            <a:r>
              <a:rPr lang="it-IT" baseline="0" dirty="0" smtClean="0"/>
              <a:t> rischio di malformazioni fetali. Nel primo caso questo dato è </a:t>
            </a:r>
            <a:r>
              <a:rPr lang="it-IT" baseline="0" dirty="0" err="1" smtClean="0"/>
              <a:t>plausible</a:t>
            </a:r>
            <a:r>
              <a:rPr lang="it-IT" baseline="0" dirty="0" smtClean="0"/>
              <a:t> perché la procedura può danneggiare gli embrioni ed è spesso </a:t>
            </a:r>
            <a:r>
              <a:rPr lang="it-IT" baseline="0" dirty="0" err="1" smtClean="0"/>
              <a:t>utiliizzata</a:t>
            </a:r>
            <a:r>
              <a:rPr lang="it-IT" baseline="0" dirty="0" smtClean="0"/>
              <a:t> nelle pazienti con una cattiva prognosi, che possono avere a prescindere fattori di rischio per un </a:t>
            </a:r>
            <a:r>
              <a:rPr lang="it-IT" baseline="0" dirty="0" err="1" smtClean="0"/>
              <a:t>outcome</a:t>
            </a:r>
            <a:r>
              <a:rPr lang="it-IT" baseline="0" dirty="0" smtClean="0"/>
              <a:t> fetale sfavorevole.</a:t>
            </a:r>
          </a:p>
          <a:p>
            <a:r>
              <a:rPr lang="it-IT" baseline="0" dirty="0" smtClean="0"/>
              <a:t>Per quanto riguarda le donne con PCOS è possibile che l’alto tasso di obesità, o un diabete sottostante non diagnosticato possano parzialmente spiegare quest’associazione.</a:t>
            </a:r>
            <a:endParaRPr lang="it-IT" dirty="0" smtClean="0"/>
          </a:p>
          <a:p>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25</a:t>
            </a:fld>
            <a:endParaRPr lang="it-IT"/>
          </a:p>
        </p:txBody>
      </p:sp>
    </p:spTree>
    <p:extLst>
      <p:ext uri="{BB962C8B-B14F-4D97-AF65-F5344CB8AC3E}">
        <p14:creationId xmlns:p14="http://schemas.microsoft.com/office/powerpoint/2010/main" val="3850599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26</a:t>
            </a:fld>
            <a:endParaRPr lang="it-IT"/>
          </a:p>
        </p:txBody>
      </p:sp>
    </p:spTree>
    <p:extLst>
      <p:ext uri="{BB962C8B-B14F-4D97-AF65-F5344CB8AC3E}">
        <p14:creationId xmlns:p14="http://schemas.microsoft.com/office/powerpoint/2010/main" val="202661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200" kern="1200" dirty="0" smtClean="0">
                <a:solidFill>
                  <a:schemeClr val="tx1"/>
                </a:solidFill>
                <a:latin typeface="+mn-lt"/>
                <a:ea typeface="+mn-ea"/>
                <a:cs typeface="+mn-cs"/>
              </a:rPr>
              <a:t>L'</a:t>
            </a:r>
            <a:r>
              <a:rPr lang="it-IT" sz="1200" b="1" kern="1200" dirty="0" smtClean="0">
                <a:solidFill>
                  <a:schemeClr val="tx1"/>
                </a:solidFill>
                <a:latin typeface="+mn-lt"/>
                <a:ea typeface="+mn-ea"/>
                <a:cs typeface="+mn-cs"/>
              </a:rPr>
              <a:t>imprinting genomico</a:t>
            </a:r>
            <a:r>
              <a:rPr lang="it-IT" sz="1200" kern="1200" dirty="0" smtClean="0">
                <a:solidFill>
                  <a:schemeClr val="tx1"/>
                </a:solidFill>
                <a:latin typeface="+mn-lt"/>
                <a:ea typeface="+mn-ea"/>
                <a:cs typeface="+mn-cs"/>
              </a:rPr>
              <a:t> o </a:t>
            </a:r>
            <a:r>
              <a:rPr lang="it-IT" sz="1200" i="1" kern="1200" dirty="0" smtClean="0">
                <a:solidFill>
                  <a:schemeClr val="tx1"/>
                </a:solidFill>
                <a:latin typeface="+mn-lt"/>
                <a:ea typeface="+mn-ea"/>
                <a:cs typeface="+mn-cs"/>
              </a:rPr>
              <a:t>imprinting genetico</a:t>
            </a:r>
            <a:r>
              <a:rPr lang="it-IT" sz="1200" kern="1200" dirty="0" smtClean="0">
                <a:solidFill>
                  <a:schemeClr val="tx1"/>
                </a:solidFill>
                <a:latin typeface="+mn-lt"/>
                <a:ea typeface="+mn-ea"/>
                <a:cs typeface="+mn-cs"/>
              </a:rPr>
              <a:t> indica una modulazione della espressione di una parte del materiale genetico: Tale modifica può riguardare l'uno o l'altro dei </a:t>
            </a:r>
            <a:r>
              <a:rPr lang="it-IT" sz="1200" kern="1200" dirty="0" err="1" smtClean="0">
                <a:solidFill>
                  <a:schemeClr val="tx1"/>
                </a:solidFill>
                <a:latin typeface="+mn-lt"/>
                <a:ea typeface="+mn-ea"/>
                <a:cs typeface="+mn-cs"/>
              </a:rPr>
              <a:t>dei</a:t>
            </a:r>
            <a:r>
              <a:rPr lang="it-IT" sz="1200" kern="1200" dirty="0" smtClean="0">
                <a:solidFill>
                  <a:schemeClr val="tx1"/>
                </a:solidFill>
                <a:latin typeface="+mn-lt"/>
                <a:ea typeface="+mn-ea"/>
                <a:cs typeface="+mn-cs"/>
              </a:rPr>
              <a:t> corredi parentali. Si tratta di un meccanismo di regolazione genica che riguarda circa un centinaio di geni conosciuti, molti di questi hanno un ruolo rilevante nel differenziamento e nello sviluppo.</a:t>
            </a:r>
          </a:p>
          <a:p>
            <a:r>
              <a:rPr lang="it-IT" sz="1200" kern="1200" dirty="0" smtClean="0">
                <a:solidFill>
                  <a:schemeClr val="tx1"/>
                </a:solidFill>
                <a:latin typeface="+mn-lt"/>
                <a:ea typeface="+mn-ea"/>
                <a:cs typeface="+mn-cs"/>
              </a:rPr>
              <a:t>Nella spermatogenesi parliamo di imprinting paterno, mentre nell'oogenesi di tipo materno. La differente metilazione di un determinato locus genico costituisce una sorta di "impronta", la quale impone l'espressione di uno solo dei due alleli di quel determinato locus genico, ossia quello della madre o quello del padre.</a:t>
            </a:r>
          </a:p>
          <a:p>
            <a:r>
              <a:rPr lang="it-IT" sz="1200" kern="1200" dirty="0" smtClean="0">
                <a:solidFill>
                  <a:schemeClr val="tx1"/>
                </a:solidFill>
                <a:latin typeface="+mn-lt"/>
                <a:ea typeface="+mn-ea"/>
                <a:cs typeface="+mn-cs"/>
              </a:rPr>
              <a:t>Alla fecondazione lo zigote perde la metilazione in quasi tutto il genoma, i geni sottoposti ad imprinting vengono esclusi da questo fenomeno,in quanto la metilazione in questo caso è impiegata per segnalare la provenienza parentale del gene. In seguito, prima dell'impianto della blastocisti avviene una prima fase di metilazione. Durante la formazione dei tessuti embrionali si ha una metilazione attiva e durante il differenziamento delle gonadi c'è un pattern di metilazione specifico per lo sviluppo dell'ovaio o del testicolo. Questo processo è detto anche riprogrammazione epigenetica.</a:t>
            </a:r>
          </a:p>
          <a:p>
            <a:r>
              <a:rPr lang="it-IT" sz="1200" kern="1200" dirty="0" smtClean="0">
                <a:solidFill>
                  <a:schemeClr val="tx1"/>
                </a:solidFill>
                <a:latin typeface="+mn-lt"/>
                <a:ea typeface="+mn-ea"/>
                <a:cs typeface="+mn-cs"/>
              </a:rPr>
              <a:t>Un errato imprinting genomico rende peculiari alcune malattie che risultano quindi ereditabili solo se la mutazione occorre sul gene paterno o materno in casi rispettivamente di imprinting materno e paterno. A titolo d'esempio bisogna citare la </a:t>
            </a:r>
            <a:r>
              <a:rPr lang="it-IT" sz="1200" u="none" strike="noStrike" kern="1200" dirty="0" smtClean="0">
                <a:solidFill>
                  <a:schemeClr val="tx1"/>
                </a:solidFill>
                <a:latin typeface="+mn-lt"/>
                <a:ea typeface="+mn-ea"/>
                <a:cs typeface="+mn-cs"/>
                <a:hlinkClick r:id="rId3" tooltip="Sindrome di Prader-Willi"/>
              </a:rPr>
              <a:t>sindrome di </a:t>
            </a:r>
            <a:r>
              <a:rPr lang="it-IT" sz="1200" u="none" strike="noStrike" kern="1200" dirty="0" err="1" smtClean="0">
                <a:solidFill>
                  <a:schemeClr val="tx1"/>
                </a:solidFill>
                <a:latin typeface="+mn-lt"/>
                <a:ea typeface="+mn-ea"/>
                <a:cs typeface="+mn-cs"/>
                <a:hlinkClick r:id="rId3" tooltip="Sindrome di Prader-Willi"/>
              </a:rPr>
              <a:t>Prader-Willi</a:t>
            </a:r>
            <a:r>
              <a:rPr lang="it-IT" sz="1200" kern="1200" dirty="0" smtClean="0">
                <a:solidFill>
                  <a:schemeClr val="tx1"/>
                </a:solidFill>
                <a:latin typeface="+mn-lt"/>
                <a:ea typeface="+mn-ea"/>
                <a:cs typeface="+mn-cs"/>
              </a:rPr>
              <a:t>, la </a:t>
            </a:r>
            <a:r>
              <a:rPr lang="it-IT" sz="1200" u="none" strike="noStrike" kern="1200" dirty="0" smtClean="0">
                <a:solidFill>
                  <a:schemeClr val="tx1"/>
                </a:solidFill>
                <a:latin typeface="+mn-lt"/>
                <a:ea typeface="+mn-ea"/>
                <a:cs typeface="+mn-cs"/>
                <a:hlinkClick r:id="rId4" tooltip="Sindrome di Angelman"/>
              </a:rPr>
              <a:t>sindrome di </a:t>
            </a:r>
            <a:r>
              <a:rPr lang="it-IT" sz="1200" u="none" strike="noStrike" kern="1200" dirty="0" err="1" smtClean="0">
                <a:solidFill>
                  <a:schemeClr val="tx1"/>
                </a:solidFill>
                <a:latin typeface="+mn-lt"/>
                <a:ea typeface="+mn-ea"/>
                <a:cs typeface="+mn-cs"/>
                <a:hlinkClick r:id="rId4" tooltip="Sindrome di Angelman"/>
              </a:rPr>
              <a:t>Angelman</a:t>
            </a:r>
            <a:r>
              <a:rPr lang="it-IT" sz="1200" kern="1200" dirty="0" smtClean="0">
                <a:solidFill>
                  <a:schemeClr val="tx1"/>
                </a:solidFill>
                <a:latin typeface="+mn-lt"/>
                <a:ea typeface="+mn-ea"/>
                <a:cs typeface="+mn-cs"/>
              </a:rPr>
              <a:t> e la </a:t>
            </a:r>
            <a:r>
              <a:rPr lang="it-IT" sz="1200" u="none" strike="noStrike" kern="1200" dirty="0" smtClean="0">
                <a:solidFill>
                  <a:schemeClr val="tx1"/>
                </a:solidFill>
                <a:latin typeface="+mn-lt"/>
                <a:ea typeface="+mn-ea"/>
                <a:cs typeface="+mn-cs"/>
                <a:hlinkClick r:id="rId5" tooltip="Sindrome di Russell-Silver"/>
              </a:rPr>
              <a:t>sindrome di </a:t>
            </a:r>
            <a:r>
              <a:rPr lang="it-IT" sz="1200" u="none" strike="noStrike" kern="1200" dirty="0" err="1" smtClean="0">
                <a:solidFill>
                  <a:schemeClr val="tx1"/>
                </a:solidFill>
                <a:latin typeface="+mn-lt"/>
                <a:ea typeface="+mn-ea"/>
                <a:cs typeface="+mn-cs"/>
                <a:hlinkClick r:id="rId5" tooltip="Sindrome di Russell-Silver"/>
              </a:rPr>
              <a:t>Russel-Silver</a:t>
            </a:r>
            <a:endParaRPr lang="it-IT" sz="120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27</a:t>
            </a:fld>
            <a:endParaRPr lang="it-IT"/>
          </a:p>
        </p:txBody>
      </p:sp>
    </p:spTree>
    <p:extLst>
      <p:ext uri="{BB962C8B-B14F-4D97-AF65-F5344CB8AC3E}">
        <p14:creationId xmlns:p14="http://schemas.microsoft.com/office/powerpoint/2010/main" val="386876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30</a:t>
            </a:fld>
            <a:endParaRPr lang="it-IT"/>
          </a:p>
        </p:txBody>
      </p:sp>
    </p:spTree>
    <p:extLst>
      <p:ext uri="{BB962C8B-B14F-4D97-AF65-F5344CB8AC3E}">
        <p14:creationId xmlns:p14="http://schemas.microsoft.com/office/powerpoint/2010/main" val="646984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non</a:t>
            </a:r>
            <a:r>
              <a:rPr lang="it-IT" baseline="0" dirty="0" smtClean="0"/>
              <a:t> ci sono evidenze di un incremento di rischio di cardiopatie congenite (CHD) associato all’utilizzo di tecniche di PMA</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31</a:t>
            </a:fld>
            <a:endParaRPr lang="it-IT"/>
          </a:p>
        </p:txBody>
      </p:sp>
    </p:spTree>
    <p:extLst>
      <p:ext uri="{BB962C8B-B14F-4D97-AF65-F5344CB8AC3E}">
        <p14:creationId xmlns:p14="http://schemas.microsoft.com/office/powerpoint/2010/main" val="2389869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Non</a:t>
            </a:r>
            <a:r>
              <a:rPr lang="it-IT" baseline="0" dirty="0" smtClean="0"/>
              <a:t> è possibile stabilire in modo definitivo se l’associazione tra tetralogia di </a:t>
            </a:r>
            <a:r>
              <a:rPr lang="it-IT" baseline="0" dirty="0" err="1" smtClean="0"/>
              <a:t>Fallot</a:t>
            </a:r>
            <a:r>
              <a:rPr lang="it-IT" baseline="0" dirty="0" smtClean="0"/>
              <a:t> e tecniche di PMA sia consequenziale alla tecnica stessa o se sia un effetto indiretto degli stessi problemi di infertilità sottostanti. Non è stata trovata nessun’altra malformazione cardiaca specifica  associabile alla PMA.</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33</a:t>
            </a:fld>
            <a:endParaRPr lang="it-IT"/>
          </a:p>
        </p:txBody>
      </p:sp>
    </p:spTree>
    <p:extLst>
      <p:ext uri="{BB962C8B-B14F-4D97-AF65-F5344CB8AC3E}">
        <p14:creationId xmlns:p14="http://schemas.microsoft.com/office/powerpoint/2010/main" val="3048462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Le Anomalie Congenite sono un’importante causa di</a:t>
            </a:r>
            <a:r>
              <a:rPr lang="it-IT" baseline="0" dirty="0" smtClean="0"/>
              <a:t> mortalità</a:t>
            </a:r>
            <a:r>
              <a:rPr lang="it-IT" dirty="0" smtClean="0"/>
              <a:t> neonatale, morbilità e disabilità. E’ stato stimato che ogni anno in tutto il mondo si verificano le</a:t>
            </a:r>
            <a:r>
              <a:rPr lang="it-IT" baseline="0" dirty="0" smtClean="0"/>
              <a:t> morti neonatali, entro 4 settimane dalla nascita, dovute ad anomalie congenite ammontino a 303000, </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4</a:t>
            </a:fld>
            <a:endParaRPr lang="it-IT"/>
          </a:p>
        </p:txBody>
      </p:sp>
    </p:spTree>
    <p:extLst>
      <p:ext uri="{BB962C8B-B14F-4D97-AF65-F5344CB8AC3E}">
        <p14:creationId xmlns:p14="http://schemas.microsoft.com/office/powerpoint/2010/main" val="1113296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Le Anomali congenite possono essere causa di disabilità a lungo termine, che</a:t>
            </a:r>
            <a:r>
              <a:rPr lang="it-IT" baseline="0" dirty="0" smtClean="0"/>
              <a:t> </a:t>
            </a:r>
            <a:r>
              <a:rPr lang="it-IT" baseline="0" dirty="0" err="1" smtClean="0"/>
              <a:t>puo’</a:t>
            </a:r>
            <a:r>
              <a:rPr lang="it-IT" baseline="0" dirty="0" smtClean="0"/>
              <a:t> avere un considerevole impatto oltre che sull’individuo stesso, sulla sua famiglia, sul sistema sanitario e sulla società. </a:t>
            </a:r>
          </a:p>
          <a:p>
            <a:r>
              <a:rPr lang="it-IT" baseline="0" dirty="0" smtClean="0"/>
              <a:t>Le Anomalie congenite più frequenti e severe sono i difetti cardiaci, i difetti del Sistema Nervoso e la Sindrome di Down.</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5</a:t>
            </a:fld>
            <a:endParaRPr lang="it-IT"/>
          </a:p>
        </p:txBody>
      </p:sp>
    </p:spTree>
    <p:extLst>
      <p:ext uri="{BB962C8B-B14F-4D97-AF65-F5344CB8AC3E}">
        <p14:creationId xmlns:p14="http://schemas.microsoft.com/office/powerpoint/2010/main" val="679807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Nonostante circa il 50% delle anomalie congenite resti di natura idiopatica, sono state identificate cause genetiche, ambientali ed altri fattori di rischio.</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6</a:t>
            </a:fld>
            <a:endParaRPr lang="it-IT"/>
          </a:p>
        </p:txBody>
      </p:sp>
    </p:spTree>
    <p:extLst>
      <p:ext uri="{BB962C8B-B14F-4D97-AF65-F5344CB8AC3E}">
        <p14:creationId xmlns:p14="http://schemas.microsoft.com/office/powerpoint/2010/main" val="3202995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a:r>
              <a:rPr lang="it-IT" sz="1200" kern="1200" dirty="0" smtClean="0">
                <a:solidFill>
                  <a:schemeClr val="tx1"/>
                </a:solidFill>
                <a:latin typeface="+mn-lt"/>
                <a:ea typeface="+mn-ea"/>
                <a:cs typeface="+mn-cs"/>
              </a:rPr>
              <a:t>Il dato del Registro PMA riferito alle malformazioni alla nascita risulta in linea con il dato</a:t>
            </a:r>
          </a:p>
          <a:p>
            <a:pPr algn="just"/>
            <a:r>
              <a:rPr lang="it-IT" sz="1200" kern="1200" dirty="0" smtClean="0">
                <a:solidFill>
                  <a:schemeClr val="tx1"/>
                </a:solidFill>
                <a:latin typeface="+mn-lt"/>
                <a:ea typeface="+mn-ea"/>
                <a:cs typeface="+mn-cs"/>
              </a:rPr>
              <a:t>nazionale, che può essere estrapolato dai dati </a:t>
            </a:r>
            <a:r>
              <a:rPr lang="it-IT" sz="1200" kern="1200" dirty="0" err="1" smtClean="0">
                <a:solidFill>
                  <a:schemeClr val="tx1"/>
                </a:solidFill>
                <a:latin typeface="+mn-lt"/>
                <a:ea typeface="+mn-ea"/>
                <a:cs typeface="+mn-cs"/>
              </a:rPr>
              <a:t>CeDAP</a:t>
            </a:r>
            <a:r>
              <a:rPr lang="it-IT" sz="1200" kern="1200" dirty="0" smtClean="0">
                <a:solidFill>
                  <a:schemeClr val="tx1"/>
                </a:solidFill>
                <a:latin typeface="+mn-lt"/>
                <a:ea typeface="+mn-ea"/>
                <a:cs typeface="+mn-cs"/>
              </a:rPr>
              <a:t> del 2010, e che è risultato pari all’1,0% del</a:t>
            </a:r>
          </a:p>
          <a:p>
            <a:pPr algn="just"/>
            <a:r>
              <a:rPr lang="it-IT" sz="1200" kern="1200" dirty="0" smtClean="0">
                <a:solidFill>
                  <a:schemeClr val="tx1"/>
                </a:solidFill>
                <a:latin typeface="+mn-lt"/>
                <a:ea typeface="+mn-ea"/>
                <a:cs typeface="+mn-cs"/>
              </a:rPr>
              <a:t>totale dei nati registrati, ed in cui vengono conteggiati anche i nati da tecniche di PMA. Altri dati</a:t>
            </a:r>
          </a:p>
          <a:p>
            <a:pPr algn="just"/>
            <a:r>
              <a:rPr lang="it-IT" sz="1200" kern="1200" dirty="0" smtClean="0">
                <a:solidFill>
                  <a:schemeClr val="tx1"/>
                </a:solidFill>
                <a:latin typeface="+mn-lt"/>
                <a:ea typeface="+mn-ea"/>
                <a:cs typeface="+mn-cs"/>
              </a:rPr>
              <a:t>rilevati sono solo a livello regionale come il rapporto IMER (Indagine sulle Malformazioni</a:t>
            </a:r>
          </a:p>
          <a:p>
            <a:pPr algn="just"/>
            <a:r>
              <a:rPr lang="it-IT" sz="1200" kern="1200" dirty="0" smtClean="0">
                <a:solidFill>
                  <a:schemeClr val="tx1"/>
                </a:solidFill>
                <a:latin typeface="+mn-lt"/>
                <a:ea typeface="+mn-ea"/>
                <a:cs typeface="+mn-cs"/>
              </a:rPr>
              <a:t>congenite in Emilia Romagna), che nel 2011 riporta un valore pari al 2,7%.</a:t>
            </a:r>
          </a:p>
          <a:p>
            <a:pPr algn="just"/>
            <a:r>
              <a:rPr lang="it-IT" sz="1200" kern="1200" dirty="0" smtClean="0">
                <a:solidFill>
                  <a:schemeClr val="tx1"/>
                </a:solidFill>
                <a:latin typeface="+mn-lt"/>
                <a:ea typeface="+mn-ea"/>
                <a:cs typeface="+mn-cs"/>
              </a:rPr>
              <a:t>Mentre in Europa la percentuale di anomalie genetiche, comprese le malformazioni cromosomiche,</a:t>
            </a:r>
          </a:p>
          <a:p>
            <a:pPr algn="just"/>
            <a:r>
              <a:rPr lang="it-IT" sz="1200" kern="1200" dirty="0" smtClean="0">
                <a:solidFill>
                  <a:schemeClr val="tx1"/>
                </a:solidFill>
                <a:latin typeface="+mn-lt"/>
                <a:ea typeface="+mn-ea"/>
                <a:cs typeface="+mn-cs"/>
              </a:rPr>
              <a:t>riportata dal Registro EUROCAT (</a:t>
            </a:r>
            <a:r>
              <a:rPr lang="it-IT" sz="1200" kern="1200" dirty="0" err="1" smtClean="0">
                <a:solidFill>
                  <a:schemeClr val="tx1"/>
                </a:solidFill>
                <a:latin typeface="+mn-lt"/>
                <a:ea typeface="+mn-ea"/>
                <a:cs typeface="+mn-cs"/>
              </a:rPr>
              <a:t>European</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Surveillance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of</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Congenital</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Anomalies</a:t>
            </a:r>
            <a:r>
              <a:rPr lang="it-IT" sz="1200" kern="1200" dirty="0" smtClean="0">
                <a:solidFill>
                  <a:schemeClr val="tx1"/>
                </a:solidFill>
                <a:latin typeface="+mn-lt"/>
                <a:ea typeface="+mn-ea"/>
                <a:cs typeface="+mn-cs"/>
              </a:rPr>
              <a:t>), che riunisce i</a:t>
            </a:r>
          </a:p>
          <a:p>
            <a:pPr algn="just"/>
            <a:r>
              <a:rPr lang="it-IT" sz="1200" kern="1200" dirty="0" smtClean="0">
                <a:solidFill>
                  <a:schemeClr val="tx1"/>
                </a:solidFill>
                <a:latin typeface="+mn-lt"/>
                <a:ea typeface="+mn-ea"/>
                <a:cs typeface="+mn-cs"/>
              </a:rPr>
              <a:t>dati di 43 registri presenti in 23 paesi, e che copre il 29% del totale dei nati in Europa, nel</a:t>
            </a:r>
          </a:p>
          <a:p>
            <a:pPr algn="just"/>
            <a:r>
              <a:rPr lang="it-IT" sz="1200" kern="1200" dirty="0" smtClean="0">
                <a:solidFill>
                  <a:schemeClr val="tx1"/>
                </a:solidFill>
                <a:latin typeface="+mn-lt"/>
                <a:ea typeface="+mn-ea"/>
                <a:cs typeface="+mn-cs"/>
              </a:rPr>
              <a:t>quinquennio 2008-2012 è risultata pari al 2,2%, quindi superiore ai dati nazionali rilevati in Italia.</a:t>
            </a:r>
          </a:p>
          <a:p>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9</a:t>
            </a:fld>
            <a:endParaRPr lang="it-IT"/>
          </a:p>
        </p:txBody>
      </p:sp>
    </p:spTree>
    <p:extLst>
      <p:ext uri="{BB962C8B-B14F-4D97-AF65-F5344CB8AC3E}">
        <p14:creationId xmlns:p14="http://schemas.microsoft.com/office/powerpoint/2010/main" val="278527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lgn="just"/>
            <a:r>
              <a:rPr lang="it-IT" sz="1200" kern="1200" dirty="0" smtClean="0">
                <a:solidFill>
                  <a:schemeClr val="tx1"/>
                </a:solidFill>
                <a:latin typeface="+mn-lt"/>
                <a:ea typeface="+mn-ea"/>
                <a:cs typeface="+mn-cs"/>
              </a:rPr>
              <a:t>Il dato del Registro PMA riferito alle malformazioni alla nascita risulta in linea con il dato</a:t>
            </a:r>
          </a:p>
          <a:p>
            <a:pPr algn="just"/>
            <a:r>
              <a:rPr lang="it-IT" sz="1200" kern="1200" dirty="0" smtClean="0">
                <a:solidFill>
                  <a:schemeClr val="tx1"/>
                </a:solidFill>
                <a:latin typeface="+mn-lt"/>
                <a:ea typeface="+mn-ea"/>
                <a:cs typeface="+mn-cs"/>
              </a:rPr>
              <a:t>nazionale, che può essere estrapolato dai dati </a:t>
            </a:r>
            <a:r>
              <a:rPr lang="it-IT" sz="1200" kern="1200" dirty="0" err="1" smtClean="0">
                <a:solidFill>
                  <a:schemeClr val="tx1"/>
                </a:solidFill>
                <a:latin typeface="+mn-lt"/>
                <a:ea typeface="+mn-ea"/>
                <a:cs typeface="+mn-cs"/>
              </a:rPr>
              <a:t>CeDAP</a:t>
            </a:r>
            <a:r>
              <a:rPr lang="it-IT" sz="1200" kern="1200" dirty="0" smtClean="0">
                <a:solidFill>
                  <a:schemeClr val="tx1"/>
                </a:solidFill>
                <a:latin typeface="+mn-lt"/>
                <a:ea typeface="+mn-ea"/>
                <a:cs typeface="+mn-cs"/>
              </a:rPr>
              <a:t> del 2010, e che è risultato pari all’1,0% del</a:t>
            </a:r>
          </a:p>
          <a:p>
            <a:pPr algn="just"/>
            <a:r>
              <a:rPr lang="it-IT" sz="1200" kern="1200" dirty="0" smtClean="0">
                <a:solidFill>
                  <a:schemeClr val="tx1"/>
                </a:solidFill>
                <a:latin typeface="+mn-lt"/>
                <a:ea typeface="+mn-ea"/>
                <a:cs typeface="+mn-cs"/>
              </a:rPr>
              <a:t>totale dei nati registrati, ed in cui vengono conteggiati anche i nati da tecniche di PMA. Altri dati</a:t>
            </a:r>
          </a:p>
          <a:p>
            <a:pPr algn="just"/>
            <a:r>
              <a:rPr lang="it-IT" sz="1200" kern="1200" dirty="0" smtClean="0">
                <a:solidFill>
                  <a:schemeClr val="tx1"/>
                </a:solidFill>
                <a:latin typeface="+mn-lt"/>
                <a:ea typeface="+mn-ea"/>
                <a:cs typeface="+mn-cs"/>
              </a:rPr>
              <a:t>rilevati sono solo a livello regionale come il rapporto IMER (Indagine sulle Malformazioni</a:t>
            </a:r>
          </a:p>
          <a:p>
            <a:pPr algn="just"/>
            <a:r>
              <a:rPr lang="it-IT" sz="1200" kern="1200" dirty="0" smtClean="0">
                <a:solidFill>
                  <a:schemeClr val="tx1"/>
                </a:solidFill>
                <a:latin typeface="+mn-lt"/>
                <a:ea typeface="+mn-ea"/>
                <a:cs typeface="+mn-cs"/>
              </a:rPr>
              <a:t>congenite in Emilia Romagna), che nel 2011 riporta un valore pari al 2,7%.</a:t>
            </a:r>
          </a:p>
          <a:p>
            <a:pPr algn="just"/>
            <a:r>
              <a:rPr lang="it-IT" sz="1200" kern="1200" dirty="0" smtClean="0">
                <a:solidFill>
                  <a:schemeClr val="tx1"/>
                </a:solidFill>
                <a:latin typeface="+mn-lt"/>
                <a:ea typeface="+mn-ea"/>
                <a:cs typeface="+mn-cs"/>
              </a:rPr>
              <a:t>Mentre in Europa la percentuale di anomalie genetiche, comprese le malformazioni cromosomiche,</a:t>
            </a:r>
          </a:p>
          <a:p>
            <a:pPr algn="just"/>
            <a:r>
              <a:rPr lang="it-IT" sz="1200" kern="1200" dirty="0" smtClean="0">
                <a:solidFill>
                  <a:schemeClr val="tx1"/>
                </a:solidFill>
                <a:latin typeface="+mn-lt"/>
                <a:ea typeface="+mn-ea"/>
                <a:cs typeface="+mn-cs"/>
              </a:rPr>
              <a:t>riportata dal Registro EUROCAT (</a:t>
            </a:r>
            <a:r>
              <a:rPr lang="it-IT" sz="1200" kern="1200" dirty="0" err="1" smtClean="0">
                <a:solidFill>
                  <a:schemeClr val="tx1"/>
                </a:solidFill>
                <a:latin typeface="+mn-lt"/>
                <a:ea typeface="+mn-ea"/>
                <a:cs typeface="+mn-cs"/>
              </a:rPr>
              <a:t>European</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Surveillance</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of</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Congenital</a:t>
            </a:r>
            <a:r>
              <a:rPr lang="it-IT" sz="1200" kern="1200" dirty="0" smtClean="0">
                <a:solidFill>
                  <a:schemeClr val="tx1"/>
                </a:solidFill>
                <a:latin typeface="+mn-lt"/>
                <a:ea typeface="+mn-ea"/>
                <a:cs typeface="+mn-cs"/>
              </a:rPr>
              <a:t> </a:t>
            </a:r>
            <a:r>
              <a:rPr lang="it-IT" sz="1200" kern="1200" dirty="0" err="1" smtClean="0">
                <a:solidFill>
                  <a:schemeClr val="tx1"/>
                </a:solidFill>
                <a:latin typeface="+mn-lt"/>
                <a:ea typeface="+mn-ea"/>
                <a:cs typeface="+mn-cs"/>
              </a:rPr>
              <a:t>Anomalies</a:t>
            </a:r>
            <a:r>
              <a:rPr lang="it-IT" sz="1200" kern="1200" dirty="0" smtClean="0">
                <a:solidFill>
                  <a:schemeClr val="tx1"/>
                </a:solidFill>
                <a:latin typeface="+mn-lt"/>
                <a:ea typeface="+mn-ea"/>
                <a:cs typeface="+mn-cs"/>
              </a:rPr>
              <a:t>), che riunisce i</a:t>
            </a:r>
          </a:p>
          <a:p>
            <a:pPr algn="just"/>
            <a:r>
              <a:rPr lang="it-IT" sz="1200" kern="1200" dirty="0" smtClean="0">
                <a:solidFill>
                  <a:schemeClr val="tx1"/>
                </a:solidFill>
                <a:latin typeface="+mn-lt"/>
                <a:ea typeface="+mn-ea"/>
                <a:cs typeface="+mn-cs"/>
              </a:rPr>
              <a:t>dati di 43 registri presenti in 23 paesi, e che copre il 29% del totale dei nati in Europa, nel</a:t>
            </a:r>
          </a:p>
          <a:p>
            <a:pPr algn="just"/>
            <a:r>
              <a:rPr lang="it-IT" sz="1200" kern="1200" dirty="0" smtClean="0">
                <a:solidFill>
                  <a:schemeClr val="tx1"/>
                </a:solidFill>
                <a:latin typeface="+mn-lt"/>
                <a:ea typeface="+mn-ea"/>
                <a:cs typeface="+mn-cs"/>
              </a:rPr>
              <a:t>quinquennio 2008-2012 è risultata pari al 2,2%, quindi superiore ai dati nazionali rilevati in Italia.</a:t>
            </a:r>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10</a:t>
            </a:fld>
            <a:endParaRPr lang="it-IT"/>
          </a:p>
        </p:txBody>
      </p:sp>
    </p:spTree>
    <p:extLst>
      <p:ext uri="{BB962C8B-B14F-4D97-AF65-F5344CB8AC3E}">
        <p14:creationId xmlns:p14="http://schemas.microsoft.com/office/powerpoint/2010/main" val="1990787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a:t>
            </a:r>
            <a:r>
              <a:rPr lang="it-IT" dirty="0" err="1" smtClean="0"/>
              <a:t>Outcome</a:t>
            </a:r>
            <a:r>
              <a:rPr lang="it-IT" dirty="0" smtClean="0"/>
              <a:t> materno fetale sembra comparabile tra gravidanze</a:t>
            </a:r>
            <a:r>
              <a:rPr lang="it-IT" baseline="0" dirty="0" smtClean="0"/>
              <a:t> multiple spontanee e da PMA. L’incidenza di malformazioni fetali </a:t>
            </a:r>
            <a:r>
              <a:rPr lang="it-IT" dirty="0" smtClean="0"/>
              <a:t>tra gravidanze</a:t>
            </a:r>
            <a:r>
              <a:rPr lang="it-IT" baseline="0" dirty="0" smtClean="0"/>
              <a:t> multiple spontanee e da PMA è sovrapponibile, fatta eccezione per malformazioni del sistema nervoso centrale che sembravano associarsi maggiormente alle gravidanze spontanee.</a:t>
            </a:r>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11</a:t>
            </a:fld>
            <a:endParaRPr lang="it-IT"/>
          </a:p>
        </p:txBody>
      </p:sp>
    </p:spTree>
    <p:extLst>
      <p:ext uri="{BB962C8B-B14F-4D97-AF65-F5344CB8AC3E}">
        <p14:creationId xmlns:p14="http://schemas.microsoft.com/office/powerpoint/2010/main" val="3059682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latin typeface="+mn-lt"/>
                <a:ea typeface="+mn-ea"/>
                <a:cs typeface="+mn-cs"/>
              </a:rPr>
              <a:t>Between 2000 and 2010, there were 4 618 076 liveborn infants in Florida, Massachusetts, and Michigan; of those infants, 64 861 (1.4%) were conceived using ART.</a:t>
            </a:r>
            <a:endParaRPr lang="it-IT" sz="120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D04F49CC-1B65-4C0E-8130-353BD3375A0B}" type="slidenum">
              <a:rPr lang="it-IT" smtClean="0"/>
              <a:pPr/>
              <a:t>12</a:t>
            </a:fld>
            <a:endParaRPr lang="it-IT"/>
          </a:p>
        </p:txBody>
      </p:sp>
    </p:spTree>
    <p:extLst>
      <p:ext uri="{BB962C8B-B14F-4D97-AF65-F5344CB8AC3E}">
        <p14:creationId xmlns:p14="http://schemas.microsoft.com/office/powerpoint/2010/main" val="3352774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0" name="Triangolo rettangolo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olo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Fare clic per modificare lo stile del sottotitolo dello schema</a:t>
            </a:r>
            <a:endParaRPr kumimoji="0" lang="en-US"/>
          </a:p>
        </p:txBody>
      </p:sp>
      <p:grpSp>
        <p:nvGrpSpPr>
          <p:cNvPr id="2" name="Gruppo 1"/>
          <p:cNvGrpSpPr/>
          <p:nvPr/>
        </p:nvGrpSpPr>
        <p:grpSpPr>
          <a:xfrm>
            <a:off x="-3765" y="4953000"/>
            <a:ext cx="9147765" cy="1912088"/>
            <a:chOff x="-3765" y="4832896"/>
            <a:chExt cx="9147765" cy="2032192"/>
          </a:xfrm>
        </p:grpSpPr>
        <p:sp>
          <p:nvSpPr>
            <p:cNvPr id="7" name="Figura a mano libera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igura a mano libera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igura a mano libera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Connettore 1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egnaposto data 29"/>
          <p:cNvSpPr>
            <a:spLocks noGrp="1"/>
          </p:cNvSpPr>
          <p:nvPr>
            <p:ph type="dt" sz="half" idx="10"/>
          </p:nvPr>
        </p:nvSpPr>
        <p:spPr/>
        <p:txBody>
          <a:bodyPr/>
          <a:lstStyle>
            <a:lvl1pPr>
              <a:defRPr>
                <a:solidFill>
                  <a:srgbClr val="FFFFFF"/>
                </a:solidFill>
              </a:defRPr>
            </a:lvl1pPr>
            <a:extLst/>
          </a:lstStyle>
          <a:p>
            <a:fld id="{4B6055F8-1D02-4417-9241-55C834FD9970}" type="datetimeFigureOut">
              <a:rPr lang="it-IT" smtClean="0"/>
              <a:pPr/>
              <a:t>09/03/2017</a:t>
            </a:fld>
            <a:endParaRPr lang="it-IT"/>
          </a:p>
        </p:txBody>
      </p:sp>
      <p:sp>
        <p:nvSpPr>
          <p:cNvPr id="19" name="Segnaposto piè di pagina 18"/>
          <p:cNvSpPr>
            <a:spLocks noGrp="1"/>
          </p:cNvSpPr>
          <p:nvPr>
            <p:ph type="ftr" sz="quarter" idx="11"/>
          </p:nvPr>
        </p:nvSpPr>
        <p:spPr/>
        <p:txBody>
          <a:bodyPr/>
          <a:lstStyle>
            <a:lvl1pPr>
              <a:defRPr>
                <a:solidFill>
                  <a:schemeClr val="accent1">
                    <a:tint val="20000"/>
                  </a:schemeClr>
                </a:solidFill>
              </a:defRPr>
            </a:lvl1pPr>
            <a:extLst/>
          </a:lstStyle>
          <a:p>
            <a:endParaRPr lang="it-IT"/>
          </a:p>
        </p:txBody>
      </p:sp>
      <p:sp>
        <p:nvSpPr>
          <p:cNvPr id="27" name="Segnaposto numero diapositiva 26"/>
          <p:cNvSpPr>
            <a:spLocks noGrp="1"/>
          </p:cNvSpPr>
          <p:nvPr>
            <p:ph type="sldNum" sz="quarter" idx="12"/>
          </p:nvPr>
        </p:nvSpPr>
        <p:spPr/>
        <p:txBody>
          <a:bodyPr/>
          <a:lstStyle>
            <a:lvl1pPr>
              <a:defRPr>
                <a:solidFill>
                  <a:srgbClr val="FFFFFF"/>
                </a:solidFill>
              </a:defRPr>
            </a:lvl1pPr>
            <a:extLst/>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1481329"/>
            <a:ext cx="8229600" cy="4386071"/>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4B6055F8-1D02-4417-9241-55C834FD9970}" type="datetimeFigureOut">
              <a:rPr lang="it-IT" smtClean="0"/>
              <a:pPr/>
              <a:t>09/03/2017</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4013" y="274640"/>
            <a:ext cx="1777470" cy="5592761"/>
          </a:xfrm>
        </p:spPr>
        <p:txBody>
          <a:bodyPr vert="eaVert"/>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41"/>
            <a:ext cx="6324600" cy="5592760"/>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4B6055F8-1D02-4417-9241-55C834FD9970}" type="datetimeFigureOut">
              <a:rPr lang="it-IT" smtClean="0"/>
              <a:pPr/>
              <a:t>09/03/2017</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4B6055F8-1D02-4417-9241-55C834FD9970}" type="datetimeFigureOut">
              <a:rPr lang="it-IT" smtClean="0"/>
              <a:pPr/>
              <a:t>09/03/2017</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B007B441-5312-499D-93C3-6E37886527FA}" type="slidenum">
              <a:rPr lang="it-IT" smtClean="0"/>
              <a:pPr/>
              <a:t>‹N›</a:t>
            </a:fld>
            <a:endParaRPr lang="it-IT"/>
          </a:p>
        </p:txBody>
      </p:sp>
      <p:sp>
        <p:nvSpPr>
          <p:cNvPr id="7" name="Titolo 6"/>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extLst/>
          </a:lstStyle>
          <a:p>
            <a:fld id="{4B6055F8-1D02-4417-9241-55C834FD9970}" type="datetimeFigureOut">
              <a:rPr lang="it-IT" smtClean="0"/>
              <a:pPr/>
              <a:t>09/03/2017</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B007B441-5312-499D-93C3-6E37886527FA}" type="slidenum">
              <a:rPr lang="it-IT" smtClean="0"/>
              <a:pPr/>
              <a:t>‹N›</a:t>
            </a:fld>
            <a:endParaRPr lang="it-IT"/>
          </a:p>
        </p:txBody>
      </p:sp>
      <p:sp>
        <p:nvSpPr>
          <p:cNvPr id="7" name="Gallone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Gallone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bg>
      <p:bgRef idx="1002">
        <a:schemeClr val="bg1"/>
      </p:bgRef>
    </p:bg>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4B6055F8-1D02-4417-9241-55C834FD9970}" type="datetimeFigureOut">
              <a:rPr lang="it-IT" smtClean="0"/>
              <a:pPr/>
              <a:t>09/03/2017</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B007B441-5312-499D-93C3-6E37886527FA}" type="slidenum">
              <a:rPr lang="it-IT" smtClean="0"/>
              <a:pPr/>
              <a:t>‹N›</a:t>
            </a:fld>
            <a:endParaRPr lang="it-IT"/>
          </a:p>
        </p:txBody>
      </p:sp>
      <p:sp>
        <p:nvSpPr>
          <p:cNvPr id="8" name="Titolo 7"/>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bg>
      <p:bgRef idx="1003">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nchor="ctr"/>
          <a:lstStyle>
            <a:lvl1pPr>
              <a:defRPr/>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extLst/>
          </a:lstStyle>
          <a:p>
            <a:fld id="{4B6055F8-1D02-4417-9241-55C834FD9970}" type="datetimeFigureOut">
              <a:rPr lang="it-IT" smtClean="0"/>
              <a:pPr/>
              <a:t>09/03/2017</a:t>
            </a:fld>
            <a:endParaRPr lang="it-IT"/>
          </a:p>
        </p:txBody>
      </p:sp>
      <p:sp>
        <p:nvSpPr>
          <p:cNvPr id="8" name="Segnaposto piè di pagina 7"/>
          <p:cNvSpPr>
            <a:spLocks noGrp="1"/>
          </p:cNvSpPr>
          <p:nvPr>
            <p:ph type="ftr" sz="quarter" idx="11"/>
          </p:nvPr>
        </p:nvSpPr>
        <p:spPr/>
        <p:txBody>
          <a:bodyPr/>
          <a:lstStyle>
            <a:extLst/>
          </a:lstStyle>
          <a:p>
            <a:endParaRPr lang="it-IT"/>
          </a:p>
        </p:txBody>
      </p:sp>
      <p:sp>
        <p:nvSpPr>
          <p:cNvPr id="9" name="Segnaposto numero diapositiva 8"/>
          <p:cNvSpPr>
            <a:spLocks noGrp="1"/>
          </p:cNvSpPr>
          <p:nvPr>
            <p:ph type="sldNum" sz="quarter" idx="12"/>
          </p:nvPr>
        </p:nvSpPr>
        <p:spPr/>
        <p:txBody>
          <a:bodyPr/>
          <a:lstStyle>
            <a:extLst/>
          </a:lstStyle>
          <a:p>
            <a:fld id="{B007B441-5312-499D-93C3-6E37886527FA}" type="slidenum">
              <a:rPr lang="it-IT" smtClean="0"/>
              <a:pPr/>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bg>
      <p:bgRef idx="1002">
        <a:schemeClr val="bg1"/>
      </p:bgRef>
    </p:bg>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extLst/>
          </a:lstStyle>
          <a:p>
            <a:fld id="{4B6055F8-1D02-4417-9241-55C834FD9970}" type="datetimeFigureOut">
              <a:rPr lang="it-IT" smtClean="0"/>
              <a:pPr/>
              <a:t>09/03/2017</a:t>
            </a:fld>
            <a:endParaRPr lang="it-IT"/>
          </a:p>
        </p:txBody>
      </p:sp>
      <p:sp>
        <p:nvSpPr>
          <p:cNvPr id="4" name="Segnaposto piè di pagina 3"/>
          <p:cNvSpPr>
            <a:spLocks noGrp="1"/>
          </p:cNvSpPr>
          <p:nvPr>
            <p:ph type="ftr" sz="quarter" idx="11"/>
          </p:nvPr>
        </p:nvSpPr>
        <p:spPr/>
        <p:txBody>
          <a:bodyPr/>
          <a:lstStyle>
            <a:extLst/>
          </a:lstStyle>
          <a:p>
            <a:endParaRPr lang="it-IT"/>
          </a:p>
        </p:txBody>
      </p:sp>
      <p:sp>
        <p:nvSpPr>
          <p:cNvPr id="5" name="Segnaposto numero diapositiva 4"/>
          <p:cNvSpPr>
            <a:spLocks noGrp="1"/>
          </p:cNvSpPr>
          <p:nvPr>
            <p:ph type="sldNum" sz="quarter" idx="12"/>
          </p:nvPr>
        </p:nvSpPr>
        <p:spPr/>
        <p:txBody>
          <a:bodyPr/>
          <a:lstStyle>
            <a:extLst/>
          </a:lstStyle>
          <a:p>
            <a:fld id="{B007B441-5312-499D-93C3-6E37886527FA}" type="slidenum">
              <a:rPr lang="it-IT" smtClean="0"/>
              <a:pPr/>
              <a:t>‹N›</a:t>
            </a:fld>
            <a:endParaRPr lang="it-IT"/>
          </a:p>
        </p:txBody>
      </p:sp>
      <p:sp>
        <p:nvSpPr>
          <p:cNvPr id="6" name="Titolo 5"/>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extLst/>
          </a:lstStyle>
          <a:p>
            <a:fld id="{4B6055F8-1D02-4417-9241-55C834FD9970}" type="datetimeFigureOut">
              <a:rPr lang="it-IT" smtClean="0"/>
              <a:pPr/>
              <a:t>09/03/2017</a:t>
            </a:fld>
            <a:endParaRPr lang="it-IT"/>
          </a:p>
        </p:txBody>
      </p:sp>
      <p:sp>
        <p:nvSpPr>
          <p:cNvPr id="3" name="Segnaposto piè di pagina 2"/>
          <p:cNvSpPr>
            <a:spLocks noGrp="1"/>
          </p:cNvSpPr>
          <p:nvPr>
            <p:ph type="ftr" sz="quarter" idx="11"/>
          </p:nvPr>
        </p:nvSpPr>
        <p:spPr/>
        <p:txBody>
          <a:bodyPr/>
          <a:lstStyle>
            <a:extLst/>
          </a:lstStyle>
          <a:p>
            <a:endParaRPr lang="it-IT"/>
          </a:p>
        </p:txBody>
      </p:sp>
      <p:sp>
        <p:nvSpPr>
          <p:cNvPr id="4" name="Segnaposto numero diapositiva 3"/>
          <p:cNvSpPr>
            <a:spLocks noGrp="1"/>
          </p:cNvSpPr>
          <p:nvPr>
            <p:ph type="sldNum" sz="quarter" idx="12"/>
          </p:nvPr>
        </p:nvSpPr>
        <p:spPr/>
        <p:txBody>
          <a:bodyPr/>
          <a:lstStyle>
            <a:extLst/>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3">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a:xfrm>
            <a:off x="6727032" y="6407944"/>
            <a:ext cx="1920240" cy="365760"/>
          </a:xfrm>
        </p:spPr>
        <p:txBody>
          <a:bodyPr/>
          <a:lstStyle>
            <a:extLst/>
          </a:lstStyle>
          <a:p>
            <a:fld id="{4B6055F8-1D02-4417-9241-55C834FD9970}" type="datetimeFigureOut">
              <a:rPr lang="it-IT" smtClean="0"/>
              <a:pPr/>
              <a:t>09/03/2017</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B007B441-5312-499D-93C3-6E37886527FA}" type="slidenum">
              <a:rPr lang="it-IT" smtClean="0"/>
              <a:pPr/>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Ref idx="1002">
        <a:schemeClr val="bg1"/>
      </p:bgRef>
    </p:bg>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it-IT" smtClean="0"/>
              <a:t>Fare clic per modificare stili del testo dello schema</a:t>
            </a:r>
          </a:p>
        </p:txBody>
      </p:sp>
      <p:sp>
        <p:nvSpPr>
          <p:cNvPr id="3" name="Segnaposto immagin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it-IT" smtClean="0"/>
              <a:t>Fare clic sull'icona per inserire un'immagine</a:t>
            </a:r>
            <a:endParaRPr kumimoji="0" lang="en-US" dirty="0"/>
          </a:p>
        </p:txBody>
      </p:sp>
      <p:sp>
        <p:nvSpPr>
          <p:cNvPr id="5" name="Segnaposto data 4"/>
          <p:cNvSpPr>
            <a:spLocks noGrp="1"/>
          </p:cNvSpPr>
          <p:nvPr>
            <p:ph type="dt" sz="half" idx="10"/>
          </p:nvPr>
        </p:nvSpPr>
        <p:spPr/>
        <p:txBody>
          <a:bodyPr/>
          <a:lstStyle>
            <a:lvl1pPr>
              <a:defRPr>
                <a:solidFill>
                  <a:schemeClr val="tx1"/>
                </a:solidFill>
              </a:defRPr>
            </a:lvl1pPr>
            <a:extLst/>
          </a:lstStyle>
          <a:p>
            <a:fld id="{4B6055F8-1D02-4417-9241-55C834FD9970}" type="datetimeFigureOut">
              <a:rPr lang="it-IT" smtClean="0"/>
              <a:pPr/>
              <a:t>09/03/2017</a:t>
            </a:fld>
            <a:endParaRPr lang="it-IT"/>
          </a:p>
        </p:txBody>
      </p:sp>
      <p:sp>
        <p:nvSpPr>
          <p:cNvPr id="6" name="Segnaposto piè di pagina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it-IT"/>
          </a:p>
        </p:txBody>
      </p:sp>
      <p:sp>
        <p:nvSpPr>
          <p:cNvPr id="7" name="Segnaposto numero diapositiva 6"/>
          <p:cNvSpPr>
            <a:spLocks noGrp="1"/>
          </p:cNvSpPr>
          <p:nvPr>
            <p:ph type="sldNum" sz="quarter" idx="12"/>
          </p:nvPr>
        </p:nvSpPr>
        <p:spPr/>
        <p:txBody>
          <a:bodyPr/>
          <a:lstStyle>
            <a:lvl1pPr>
              <a:defRPr>
                <a:solidFill>
                  <a:schemeClr val="tx1"/>
                </a:solidFill>
              </a:defRPr>
            </a:lvl1pPr>
            <a:extLst/>
          </a:lstStyle>
          <a:p>
            <a:fld id="{B007B441-5312-499D-93C3-6E37886527FA}" type="slidenum">
              <a:rPr lang="it-IT" smtClean="0"/>
              <a:pPr/>
              <a:t>‹N›</a:t>
            </a:fld>
            <a:endParaRPr lang="it-IT"/>
          </a:p>
        </p:txBody>
      </p:sp>
      <p:sp>
        <p:nvSpPr>
          <p:cNvPr id="2" name="Titolo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it-IT" smtClean="0"/>
              <a:t>Fare clic per modificare lo stile del titolo</a:t>
            </a:r>
            <a:endParaRPr kumimoji="0" lang="en-US"/>
          </a:p>
        </p:txBody>
      </p:sp>
      <p:sp>
        <p:nvSpPr>
          <p:cNvPr id="8" name="Figura a mano libera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igura a mano libera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iangolo rettangolo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Connettore 1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Gallone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Gallone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igura a mano libera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igura a mano libera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iangolo rettangolo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Connettore 1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egnaposto titolo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4B6055F8-1D02-4417-9241-55C834FD9970}" type="datetimeFigureOut">
              <a:rPr lang="it-IT" smtClean="0"/>
              <a:pPr/>
              <a:t>09/03/2017</a:t>
            </a:fld>
            <a:endParaRPr lang="it-IT"/>
          </a:p>
        </p:txBody>
      </p:sp>
      <p:sp>
        <p:nvSpPr>
          <p:cNvPr id="22" name="Segnaposto piè di pagina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it-IT"/>
          </a:p>
        </p:txBody>
      </p:sp>
      <p:sp>
        <p:nvSpPr>
          <p:cNvPr id="18" name="Segnaposto numero diapositiva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cbi.nlm.nih.gov/pubmed/2641448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ncbi.nlm.nih.gov/pubmed/?term=Serdaro%C4%9Flu%20H%5bAuthor%5d&amp;cauthor=true&amp;cauthor_uid=26414487" TargetMode="External"/><Relationship Id="rId5" Type="http://schemas.openxmlformats.org/officeDocument/2006/relationships/hyperlink" Target="https://www.ncbi.nlm.nih.gov/pubmed/?term=Ayd%C4%B1n%20S%5bAuthor%5d&amp;cauthor=true&amp;cauthor_uid=26414487" TargetMode="External"/><Relationship Id="rId4" Type="http://schemas.openxmlformats.org/officeDocument/2006/relationships/hyperlink" Target="https://www.ncbi.nlm.nih.gov/pubmed/?term=Ar%C4%B1o%C4%9Flu%20Ayd%C4%B1n%20%C3%87%5bAuthor%5d&amp;cauthor=true&amp;cauthor_uid=26414487"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jamanetwork.com/searchresults?author=Bruce+Cohen&amp;q=Bruce+Cohen" TargetMode="External"/><Relationship Id="rId13" Type="http://schemas.openxmlformats.org/officeDocument/2006/relationships/hyperlink" Target="http://jamanetwork.com/searchresults?author=Dmitry+M.+Kissin&amp;q=Dmitry+M.+Kissin" TargetMode="External"/><Relationship Id="rId3" Type="http://schemas.openxmlformats.org/officeDocument/2006/relationships/hyperlink" Target="http://jamanetwork.com/searchresults?author=Sheree+L.+Boulet&amp;q=Sheree+L.+Boulet" TargetMode="External"/><Relationship Id="rId7" Type="http://schemas.openxmlformats.org/officeDocument/2006/relationships/hyperlink" Target="http://jamanetwork.com/searchresults?author=Saswati+Sunderam&amp;q=Saswati+Sunderam" TargetMode="External"/><Relationship Id="rId12" Type="http://schemas.openxmlformats.org/officeDocument/2006/relationships/hyperlink" Target="http://jamanetwork.com/searchresults?author=Denise+J.+Jamieson&amp;q=Denise+J.+Jamies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jamanetwork.com/searchresults?author=Yujia+Zhang&amp;q=Yujia+Zhang" TargetMode="External"/><Relationship Id="rId11" Type="http://schemas.openxmlformats.org/officeDocument/2006/relationships/hyperlink" Target="http://jamanetwork.com/searchresults?author=Marie+A.+Bailey&amp;q=Marie+A.+Bailey" TargetMode="External"/><Relationship Id="rId5" Type="http://schemas.openxmlformats.org/officeDocument/2006/relationships/hyperlink" Target="http://jamanetwork.com/searchresults?author=Jennita+Reefhuis&amp;q=Jennita+Reefhuis" TargetMode="External"/><Relationship Id="rId10" Type="http://schemas.openxmlformats.org/officeDocument/2006/relationships/hyperlink" Target="http://jamanetwork.com/searchresults?author=Glenn+Copeland&amp;q=Glenn+Copeland" TargetMode="External"/><Relationship Id="rId4" Type="http://schemas.openxmlformats.org/officeDocument/2006/relationships/hyperlink" Target="http://jamanetwork.com/searchresults?author=Russell+S.+Kirby&amp;q=Russell+S.+Kirby" TargetMode="External"/><Relationship Id="rId9" Type="http://schemas.openxmlformats.org/officeDocument/2006/relationships/hyperlink" Target="http://jamanetwork.com/searchresults?author=Dana+Bernson&amp;q=Dana+Bernson"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Presentazione_di_Microsoft_PowerPoint_97-20031.ppt"/><Relationship Id="rId4" Type="http://schemas.openxmlformats.org/officeDocument/2006/relationships/hyperlink" Target="http://jamanetwork.com/journals/jamapediatrics/fullarticle/2506140"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oleObject" Target="../embeddings/Presentazione_di_Microsoft_PowerPoint_97-20032.ppt"/></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pubmed/26177681" TargetMode="External"/><Relationship Id="rId7" Type="http://schemas.openxmlformats.org/officeDocument/2006/relationships/hyperlink" Target="https://www.ncbi.nlm.nih.gov/pubmed/?term=Ming%20L%5bAuthor%5d&amp;cauthor=true&amp;cauthor_uid=26177681"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ncbi.nlm.nih.gov/pubmed/?term=Zhang%20YG%5bAuthor%5d&amp;cauthor=true&amp;cauthor_uid=26177681" TargetMode="External"/><Relationship Id="rId5" Type="http://schemas.openxmlformats.org/officeDocument/2006/relationships/hyperlink" Target="https://www.ncbi.nlm.nih.gov/pubmed/?term=Shi%20H%5bAuthor%5d&amp;cauthor=true&amp;cauthor_uid=26177681" TargetMode="External"/><Relationship Id="rId4" Type="http://schemas.openxmlformats.org/officeDocument/2006/relationships/hyperlink" Target="https://www.ncbi.nlm.nih.gov/pubmed/?term=Gong%20M%5bAuthor%5d&amp;cauthor=true&amp;cauthor_uid=26177681" TargetMode="External"/></Relationships>
</file>

<file path=ppt/slides/_rels/slide21.xml.rels><?xml version="1.0" encoding="UTF-8" standalone="yes"?>
<Relationships xmlns="http://schemas.openxmlformats.org/package/2006/relationships"><Relationship Id="rId3" Type="http://schemas.openxmlformats.org/officeDocument/2006/relationships/oleObject" Target="../embeddings/Presentazione_di_Microsoft_PowerPoint_97-20033.ppt"/><Relationship Id="rId2" Type="http://schemas.openxmlformats.org/officeDocument/2006/relationships/slideLayout" Target="../slideLayouts/slideLayout8.xml"/><Relationship Id="rId1" Type="http://schemas.openxmlformats.org/officeDocument/2006/relationships/vmlDrawing" Target="../drawings/vmlDrawing3.v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ncbi.nlm.nih.gov/pubmed/?term=Kubota%20T%5bAuthor%5d&amp;cauthor=true&amp;cauthor_uid=27821708" TargetMode="External"/><Relationship Id="rId3" Type="http://schemas.openxmlformats.org/officeDocument/2006/relationships/hyperlink" Target="https://www.ncbi.nlm.nih.gov/pubmed/27821708" TargetMode="External"/><Relationship Id="rId7" Type="http://schemas.openxmlformats.org/officeDocument/2006/relationships/hyperlink" Target="https://www.ncbi.nlm.nih.gov/pubmed/?term=Irahara%20M%5bAuthor%5d&amp;cauthor=true&amp;cauthor_uid=2782170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ncbi.nlm.nih.gov/pubmed/?term=Kuwahara%20A%5bAuthor%5d&amp;cauthor=true&amp;cauthor_uid=27821708" TargetMode="External"/><Relationship Id="rId5" Type="http://schemas.openxmlformats.org/officeDocument/2006/relationships/hyperlink" Target="https://www.ncbi.nlm.nih.gov/pubmed/?term=Jwa%20SC%5bAuthor%5d&amp;cauthor=true&amp;cauthor_uid=27821708" TargetMode="External"/><Relationship Id="rId4" Type="http://schemas.openxmlformats.org/officeDocument/2006/relationships/hyperlink" Target="https://www.ncbi.nlm.nih.gov/pubmed/?term=Tatsumi%20T%5bAuthor%5d&amp;cauthor=true&amp;cauthor_uid=27821708" TargetMode="External"/><Relationship Id="rId9" Type="http://schemas.openxmlformats.org/officeDocument/2006/relationships/hyperlink" Target="https://www.ncbi.nlm.nih.gov/pubmed/?term=Saito%20H%5bAuthor%5d&amp;cauthor=true&amp;cauthor_uid=27821708" TargetMode="External"/></Relationships>
</file>

<file path=ppt/slides/_rels/slide24.xml.rels><?xml version="1.0" encoding="UTF-8" standalone="yes"?>
<Relationships xmlns="http://schemas.openxmlformats.org/package/2006/relationships"><Relationship Id="rId3" Type="http://schemas.openxmlformats.org/officeDocument/2006/relationships/oleObject" Target="../embeddings/Presentazione_di_Microsoft_PowerPoint_97-20034.ppt"/><Relationship Id="rId2" Type="http://schemas.openxmlformats.org/officeDocument/2006/relationships/slideLayout" Target="../slideLayouts/slideLayout8.xml"/><Relationship Id="rId1" Type="http://schemas.openxmlformats.org/officeDocument/2006/relationships/vmlDrawing" Target="../drawings/vmlDrawing4.vml"/><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www.ncbi.nlm.nih.gov/pubmed/?term=Jiang%20L%5bAuthor%5d&amp;cauthor=true&amp;cauthor_uid=26709917" TargetMode="External"/><Relationship Id="rId3" Type="http://schemas.openxmlformats.org/officeDocument/2006/relationships/hyperlink" Target="https://www.ncbi.nlm.nih.gov/pubmed/26709917" TargetMode="External"/><Relationship Id="rId7" Type="http://schemas.openxmlformats.org/officeDocument/2006/relationships/hyperlink" Target="https://www.ncbi.nlm.nih.gov/pubmed/?term=Zheng%20T%5bAuthor%5d&amp;cauthor=true&amp;cauthor_uid=26709917"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ncbi.nlm.nih.gov/pubmed/?term=Liu%20M%5bAuthor%5d&amp;cauthor=true&amp;cauthor_uid=26709917" TargetMode="External"/><Relationship Id="rId11" Type="http://schemas.openxmlformats.org/officeDocument/2006/relationships/hyperlink" Target="https://www.ncbi.nlm.nih.gov/pubmed/?term=Huang%20Z%5bAuthor%5d&amp;cauthor=true&amp;cauthor_uid=26709917" TargetMode="External"/><Relationship Id="rId5" Type="http://schemas.openxmlformats.org/officeDocument/2006/relationships/hyperlink" Target="https://www.ncbi.nlm.nih.gov/pubmed/?term=Zhou%20H%5bAuthor%5d&amp;cauthor=true&amp;cauthor_uid=26709917" TargetMode="External"/><Relationship Id="rId10" Type="http://schemas.openxmlformats.org/officeDocument/2006/relationships/hyperlink" Target="https://www.ncbi.nlm.nih.gov/pubmed/?term=Xu%20X%5bAuthor%5d&amp;cauthor=true&amp;cauthor_uid=26709917" TargetMode="External"/><Relationship Id="rId4" Type="http://schemas.openxmlformats.org/officeDocument/2006/relationships/hyperlink" Target="https://www.ncbi.nlm.nih.gov/pubmed/?term=Yu%20B%5bAuthor%5d&amp;cauthor=true&amp;cauthor_uid=26709917" TargetMode="External"/><Relationship Id="rId9" Type="http://schemas.openxmlformats.org/officeDocument/2006/relationships/hyperlink" Target="https://www.ncbi.nlm.nih.gov/pubmed/?term=Zhao%20M%5bAuthor%5d&amp;cauthor=true&amp;cauthor_uid=26709917"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pubmed/24752003"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gif"/><Relationship Id="rId5" Type="http://schemas.openxmlformats.org/officeDocument/2006/relationships/hyperlink" Target="https://www.ncbi.nlm.nih.gov/pubmed/?term=Seli%20E%5bAuthor%5d&amp;cauthor=true&amp;cauthor_uid=24752003" TargetMode="External"/><Relationship Id="rId4" Type="http://schemas.openxmlformats.org/officeDocument/2006/relationships/hyperlink" Target="https://www.ncbi.nlm.nih.gov/pubmed/?term=Uyar%20A%5bAuthor%5d&amp;cauthor=true&amp;cauthor_uid=24752003"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it.wikipedia.org/wiki/Sindrome_di_Angelman" TargetMode="External"/><Relationship Id="rId2" Type="http://schemas.openxmlformats.org/officeDocument/2006/relationships/hyperlink" Target="https://it.wikipedia.org/wiki/Sindrome_di_Prader-Willi" TargetMode="External"/><Relationship Id="rId1" Type="http://schemas.openxmlformats.org/officeDocument/2006/relationships/slideLayout" Target="../slideLayouts/slideLayout5.xml"/><Relationship Id="rId5" Type="http://schemas.openxmlformats.org/officeDocument/2006/relationships/image" Target="../media/image8.gif"/><Relationship Id="rId4" Type="http://schemas.openxmlformats.org/officeDocument/2006/relationships/hyperlink" Target="https://it.wikipedia.org/wiki/Sindrome_di_Russell-Silver"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ncbi.nlm.nih.gov/pubmed/?term=Vida%20G%5bAuthor%5d&amp;cauthor=true&amp;cauthor_uid=20674196" TargetMode="External"/><Relationship Id="rId3" Type="http://schemas.openxmlformats.org/officeDocument/2006/relationships/hyperlink" Target="https://www.ncbi.nlm.nih.gov/pubmed/20674196" TargetMode="External"/><Relationship Id="rId7" Type="http://schemas.openxmlformats.org/officeDocument/2006/relationships/hyperlink" Target="https://www.ncbi.nlm.nih.gov/pubmed/?term=S%C3%A1ndor%20J%5bAuthor%5d&amp;cauthor=true&amp;cauthor_uid=20674196" TargetMode="External"/><Relationship Id="rId12" Type="http://schemas.openxmlformats.org/officeDocument/2006/relationships/hyperlink" Target="https://www.ncbi.nlm.nih.gov/pubmed/?term=Eisenberg%20E%5bAuthor%5d&amp;cauthor=true&amp;cauthor_uid=25245993"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ncbi.nlm.nih.gov/pubmed/?term=Kiss%20I%5bAuthor%5d&amp;cauthor=true&amp;cauthor_uid=20674196" TargetMode="External"/><Relationship Id="rId11" Type="http://schemas.openxmlformats.org/officeDocument/2006/relationships/hyperlink" Target="https://www.ncbi.nlm.nih.gov/pubmed/25245993" TargetMode="External"/><Relationship Id="rId5" Type="http://schemas.openxmlformats.org/officeDocument/2006/relationships/hyperlink" Target="https://www.ncbi.nlm.nih.gov/pubmed/?term=Flach%20E%5bAuthor%5d&amp;cauthor=true&amp;cauthor_uid=20674196" TargetMode="External"/><Relationship Id="rId10" Type="http://schemas.openxmlformats.org/officeDocument/2006/relationships/hyperlink" Target="https://www.ncbi.nlm.nih.gov/pubmed/?term=Ertl%20T%5bAuthor%5d&amp;cauthor=true&amp;cauthor_uid=20674196" TargetMode="External"/><Relationship Id="rId4" Type="http://schemas.openxmlformats.org/officeDocument/2006/relationships/hyperlink" Target="https://www.ncbi.nlm.nih.gov/pubmed/?term=Funke%20S%5bAuthor%5d&amp;cauthor=true&amp;cauthor_uid=20674196" TargetMode="External"/><Relationship Id="rId9" Type="http://schemas.openxmlformats.org/officeDocument/2006/relationships/hyperlink" Target="https://www.ncbi.nlm.nih.gov/pubmed/?term=B%C3%B3dis%20J%5bAuthor%5d&amp;cauthor=true&amp;cauthor_uid=20674196"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ncbi.nlm.nih.gov/pubmed/27846734"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ncbi.nlm.nih.gov/pubmed/?term=Itoh%20H%5bAuthor%5d&amp;cauthor=true&amp;cauthor_uid=27846734" TargetMode="External"/><Relationship Id="rId5" Type="http://schemas.openxmlformats.org/officeDocument/2006/relationships/hyperlink" Target="https://www.ncbi.nlm.nih.gov/pubmed/?term=Ishikawa%20T%5bAuthor%5d&amp;cauthor=true&amp;cauthor_uid=27846734" TargetMode="External"/><Relationship Id="rId4" Type="http://schemas.openxmlformats.org/officeDocument/2006/relationships/hyperlink" Target="https://www.ncbi.nlm.nih.gov/pubmed/?term=Iwashima%20S%5bAuthor%5d&amp;cauthor=true&amp;cauthor_uid=27846734"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ncbi.nlm.nih.gov/pubmed/?term=Khoshnood%20B%5bAuthor%5d&amp;cauthor=true&amp;cauthor_uid=24555734" TargetMode="External"/><Relationship Id="rId3" Type="http://schemas.openxmlformats.org/officeDocument/2006/relationships/hyperlink" Target="https://www.ncbi.nlm.nih.gov/pubmed/?term=Tararbit%20K%5bAuthor%5d&amp;cauthor=true&amp;cauthor_uid=24555734" TargetMode="External"/><Relationship Id="rId7" Type="http://schemas.openxmlformats.org/officeDocument/2006/relationships/hyperlink" Target="https://www.ncbi.nlm.nih.gov/pubmed/?term=Goffinet%20F%5bAuthor%5d&amp;cauthor=true&amp;cauthor_uid=24555734" TargetMode="External"/><Relationship Id="rId2" Type="http://schemas.openxmlformats.org/officeDocument/2006/relationships/hyperlink" Target="https://www.ncbi.nlm.nih.gov/pubmed/24555734" TargetMode="External"/><Relationship Id="rId1" Type="http://schemas.openxmlformats.org/officeDocument/2006/relationships/slideLayout" Target="../slideLayouts/slideLayout2.xml"/><Relationship Id="rId6" Type="http://schemas.openxmlformats.org/officeDocument/2006/relationships/hyperlink" Target="https://www.ncbi.nlm.nih.gov/pubmed/?term=Bonnet%20D%5bAuthor%5d&amp;cauthor=true&amp;cauthor_uid=24555734" TargetMode="External"/><Relationship Id="rId5" Type="http://schemas.openxmlformats.org/officeDocument/2006/relationships/hyperlink" Target="https://www.ncbi.nlm.nih.gov/pubmed/?term=Houyel%20L%5bAuthor%5d&amp;cauthor=true&amp;cauthor_uid=24555734" TargetMode="External"/><Relationship Id="rId4" Type="http://schemas.openxmlformats.org/officeDocument/2006/relationships/hyperlink" Target="https://www.ncbi.nlm.nih.gov/pubmed/?term=Lelong%20N%5bAuthor%5d&amp;cauthor=true&amp;cauthor_uid=24555734" TargetMode="External"/><Relationship Id="rId9" Type="http://schemas.openxmlformats.org/officeDocument/2006/relationships/hyperlink" Target="https://www.ncbi.nlm.nih.gov/pubmed/?term=EPICARD%20Study%20Group%5bCorporate%20Author%5d"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ncbi.nlm.nih.gov/pubmed/?term=Bonnet%20D%5bAuthor%5d&amp;cauthor=true&amp;cauthor_uid=23178272" TargetMode="External"/><Relationship Id="rId3" Type="http://schemas.openxmlformats.org/officeDocument/2006/relationships/hyperlink" Target="https://www.ncbi.nlm.nih.gov/pubmed/23178272" TargetMode="External"/><Relationship Id="rId7" Type="http://schemas.openxmlformats.org/officeDocument/2006/relationships/hyperlink" Target="https://www.ncbi.nlm.nih.gov/pubmed/?term=Houyel%20L%5bAuthor%5d&amp;cauthor=true&amp;cauthor_uid=23178272"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ncbi.nlm.nih.gov/pubmed/?term=Thieulin%20AC%5bAuthor%5d&amp;cauthor=true&amp;cauthor_uid=23178272" TargetMode="External"/><Relationship Id="rId11" Type="http://schemas.openxmlformats.org/officeDocument/2006/relationships/hyperlink" Target="https://www.ncbi.nlm.nih.gov/pubmed/?term=EPICARD%20Study%20Group%5bCorporate%20Author%5d" TargetMode="External"/><Relationship Id="rId5" Type="http://schemas.openxmlformats.org/officeDocument/2006/relationships/hyperlink" Target="https://www.ncbi.nlm.nih.gov/pubmed/?term=Lelong%20N%5bAuthor%5d&amp;cauthor=true&amp;cauthor_uid=23178272" TargetMode="External"/><Relationship Id="rId10" Type="http://schemas.openxmlformats.org/officeDocument/2006/relationships/hyperlink" Target="https://www.ncbi.nlm.nih.gov/pubmed/?term=Khoshnood%20B%5bAuthor%5d&amp;cauthor=true&amp;cauthor_uid=23178272" TargetMode="External"/><Relationship Id="rId4" Type="http://schemas.openxmlformats.org/officeDocument/2006/relationships/hyperlink" Target="https://www.ncbi.nlm.nih.gov/pubmed/?term=Tararbit%20K%5bAuthor%5d&amp;cauthor=true&amp;cauthor_uid=23178272" TargetMode="External"/><Relationship Id="rId9" Type="http://schemas.openxmlformats.org/officeDocument/2006/relationships/hyperlink" Target="https://www.ncbi.nlm.nih.gov/pubmed/?term=Goffinet%20F%5bAuthor%5d&amp;cauthor=true&amp;cauthor_uid=23178272"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Malformazioni fetali nella PMA</a:t>
            </a:r>
            <a:endParaRPr lang="it-IT" dirty="0"/>
          </a:p>
        </p:txBody>
      </p:sp>
      <p:sp>
        <p:nvSpPr>
          <p:cNvPr id="3" name="Sottotitolo 2"/>
          <p:cNvSpPr>
            <a:spLocks noGrp="1"/>
          </p:cNvSpPr>
          <p:nvPr>
            <p:ph type="subTitle" idx="1"/>
          </p:nvPr>
        </p:nvSpPr>
        <p:spPr>
          <a:xfrm>
            <a:off x="683568" y="4077072"/>
            <a:ext cx="7772400" cy="1166287"/>
          </a:xfrm>
        </p:spPr>
        <p:txBody>
          <a:bodyPr>
            <a:normAutofit fontScale="92500" lnSpcReduction="10000"/>
          </a:bodyPr>
          <a:lstStyle/>
          <a:p>
            <a:r>
              <a:rPr lang="it-IT" dirty="0" smtClean="0">
                <a:latin typeface="Times New Roman" pitchFamily="18" charset="0"/>
                <a:cs typeface="Times New Roman" pitchFamily="18" charset="0"/>
              </a:rPr>
              <a:t>Dott. N.M. </a:t>
            </a:r>
            <a:r>
              <a:rPr lang="it-IT" dirty="0" err="1" smtClean="0">
                <a:latin typeface="Times New Roman" pitchFamily="18" charset="0"/>
                <a:cs typeface="Times New Roman" pitchFamily="18" charset="0"/>
              </a:rPr>
              <a:t>Iannantuoni</a:t>
            </a:r>
            <a:endParaRPr lang="it-IT" dirty="0" smtClean="0">
              <a:latin typeface="Times New Roman" pitchFamily="18" charset="0"/>
              <a:cs typeface="Times New Roman" pitchFamily="18" charset="0"/>
            </a:endParaRPr>
          </a:p>
          <a:p>
            <a:r>
              <a:rPr lang="it-IT" sz="1400" dirty="0" smtClean="0">
                <a:latin typeface="Times New Roman" pitchFamily="18" charset="0"/>
                <a:cs typeface="Times New Roman" pitchFamily="18" charset="0"/>
              </a:rPr>
              <a:t>DIRETTORE U.O.C GINECOLOGIA E OSTETRICIA  </a:t>
            </a:r>
          </a:p>
          <a:p>
            <a:r>
              <a:rPr lang="it-IT" sz="1400" dirty="0" smtClean="0">
                <a:latin typeface="Times New Roman" pitchFamily="18" charset="0"/>
                <a:cs typeface="Times New Roman" pitchFamily="18" charset="0"/>
              </a:rPr>
              <a:t>FISIOPATOLOGIA della RIPRODUZIONE </a:t>
            </a:r>
            <a:endParaRPr lang="it-IT" sz="1400" dirty="0" smtClean="0">
              <a:latin typeface="Times New Roman" pitchFamily="18" charset="0"/>
              <a:cs typeface="Times New Roman" pitchFamily="18" charset="0"/>
            </a:endParaRPr>
          </a:p>
          <a:p>
            <a:r>
              <a:rPr lang="it-IT" sz="1400" dirty="0" smtClean="0">
                <a:latin typeface="Times New Roman" pitchFamily="18" charset="0"/>
                <a:cs typeface="Times New Roman" pitchFamily="18" charset="0"/>
              </a:rPr>
              <a:t>Ospedale Santa Maria delle Grazie, Pozzuoli</a:t>
            </a:r>
            <a:endParaRPr lang="it-IT"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endParaRPr lang="it-IT"/>
          </a:p>
        </p:txBody>
      </p:sp>
      <p:sp>
        <p:nvSpPr>
          <p:cNvPr id="5" name="Segnaposto contenuto 4"/>
          <p:cNvSpPr>
            <a:spLocks noGrp="1"/>
          </p:cNvSpPr>
          <p:nvPr>
            <p:ph idx="1"/>
          </p:nvPr>
        </p:nvSpPr>
        <p:spPr>
          <a:xfrm>
            <a:off x="457200" y="1481329"/>
            <a:ext cx="8229600" cy="3805060"/>
          </a:xfrm>
          <a:solidFill>
            <a:schemeClr val="accent3">
              <a:lumMod val="20000"/>
              <a:lumOff val="80000"/>
            </a:schemeClr>
          </a:solidFill>
        </p:spPr>
        <p:txBody>
          <a:bodyPr>
            <a:normAutofit/>
          </a:bodyPr>
          <a:lstStyle/>
          <a:p>
            <a:pPr lvl="1" algn="just">
              <a:buNone/>
            </a:pPr>
            <a:r>
              <a:rPr lang="it-IT" sz="2400" dirty="0" smtClean="0">
                <a:latin typeface="Times New Roman" pitchFamily="18" charset="0"/>
                <a:cs typeface="Times New Roman" pitchFamily="18" charset="0"/>
              </a:rPr>
              <a:t> </a:t>
            </a:r>
            <a:r>
              <a:rPr lang="it-IT" sz="2400" dirty="0">
                <a:latin typeface="Times New Roman" pitchFamily="18" charset="0"/>
                <a:cs typeface="Times New Roman" pitchFamily="18" charset="0"/>
              </a:rPr>
              <a:t>I</a:t>
            </a:r>
            <a:r>
              <a:rPr lang="it-IT" sz="2400" dirty="0" smtClean="0">
                <a:latin typeface="Times New Roman" pitchFamily="18" charset="0"/>
                <a:cs typeface="Times New Roman" pitchFamily="18" charset="0"/>
              </a:rPr>
              <a:t>n </a:t>
            </a:r>
            <a:r>
              <a:rPr lang="it-IT" sz="2400" dirty="0" smtClean="0">
                <a:latin typeface="Times New Roman" pitchFamily="18" charset="0"/>
                <a:cs typeface="Times New Roman" pitchFamily="18" charset="0"/>
              </a:rPr>
              <a:t>Europa la percentuale di anomalie genetiche, comprese le malformazioni cromosomiche</a:t>
            </a:r>
            <a:r>
              <a:rPr lang="it-IT" sz="2400" dirty="0" smtClean="0">
                <a:latin typeface="Times New Roman" pitchFamily="18" charset="0"/>
                <a:cs typeface="Times New Roman" pitchFamily="18" charset="0"/>
              </a:rPr>
              <a:t>, riportata </a:t>
            </a:r>
            <a:r>
              <a:rPr lang="it-IT" sz="2400" dirty="0" smtClean="0">
                <a:latin typeface="Times New Roman" pitchFamily="18" charset="0"/>
                <a:cs typeface="Times New Roman" pitchFamily="18" charset="0"/>
              </a:rPr>
              <a:t>dal Registro EUROCAT (</a:t>
            </a:r>
            <a:r>
              <a:rPr lang="it-IT" sz="2400" dirty="0" err="1" smtClean="0">
                <a:latin typeface="Times New Roman" pitchFamily="18" charset="0"/>
                <a:cs typeface="Times New Roman" pitchFamily="18" charset="0"/>
              </a:rPr>
              <a:t>European</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Surveillance</a:t>
            </a:r>
            <a:r>
              <a:rPr lang="it-IT" sz="2400" dirty="0" smtClean="0">
                <a:latin typeface="Times New Roman" pitchFamily="18" charset="0"/>
                <a:cs typeface="Times New Roman" pitchFamily="18" charset="0"/>
              </a:rPr>
              <a:t> of </a:t>
            </a:r>
            <a:r>
              <a:rPr lang="it-IT" sz="2400" dirty="0" err="1" smtClean="0">
                <a:latin typeface="Times New Roman" pitchFamily="18" charset="0"/>
                <a:cs typeface="Times New Roman" pitchFamily="18" charset="0"/>
              </a:rPr>
              <a:t>Congenital</a:t>
            </a:r>
            <a:r>
              <a:rPr lang="it-IT" sz="2400" dirty="0" smtClean="0">
                <a:latin typeface="Times New Roman" pitchFamily="18" charset="0"/>
                <a:cs typeface="Times New Roman" pitchFamily="18" charset="0"/>
              </a:rPr>
              <a:t> </a:t>
            </a:r>
            <a:r>
              <a:rPr lang="it-IT" sz="2400" dirty="0" err="1" smtClean="0">
                <a:latin typeface="Times New Roman" pitchFamily="18" charset="0"/>
                <a:cs typeface="Times New Roman" pitchFamily="18" charset="0"/>
              </a:rPr>
              <a:t>Anomalies</a:t>
            </a:r>
            <a:r>
              <a:rPr lang="it-IT" sz="2400" dirty="0" smtClean="0">
                <a:latin typeface="Times New Roman" pitchFamily="18" charset="0"/>
                <a:cs typeface="Times New Roman" pitchFamily="18" charset="0"/>
              </a:rPr>
              <a:t>), che riunisce i dati di 43 registri presenti in 23 paesi, e che copre il 29% del totale dei nati in Europa, nel</a:t>
            </a:r>
          </a:p>
          <a:p>
            <a:pPr lvl="1" algn="just">
              <a:buNone/>
            </a:pPr>
            <a:r>
              <a:rPr lang="it-IT" sz="2400" dirty="0" smtClean="0">
                <a:latin typeface="Times New Roman" pitchFamily="18" charset="0"/>
                <a:cs typeface="Times New Roman" pitchFamily="18" charset="0"/>
              </a:rPr>
              <a:t>   quinquennio </a:t>
            </a:r>
            <a:r>
              <a:rPr lang="it-IT" sz="2400" dirty="0" smtClean="0">
                <a:latin typeface="Times New Roman" pitchFamily="18" charset="0"/>
                <a:cs typeface="Times New Roman" pitchFamily="18" charset="0"/>
              </a:rPr>
              <a:t>2008-2012 è risultata pari al 2,2%, quindi superiore ai dati nazionali rilevati in Italia.</a:t>
            </a:r>
          </a:p>
          <a:p>
            <a:endParaRPr lang="it-IT" dirty="0" smtClean="0"/>
          </a:p>
          <a:p>
            <a:endParaRPr lang="it-IT" dirty="0"/>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81329"/>
            <a:ext cx="8229600" cy="4233688"/>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buNone/>
            </a:pPr>
            <a:r>
              <a:rPr lang="en-US" sz="1200" dirty="0" smtClean="0">
                <a:hlinkClick r:id="rId3" tooltip="The journal of maternal-fetal &amp; neonatal medicine : the official journal of the European Association of Perinatal Medicine, the Federation of Asia and Oceania Perinatal Societies, the International Society of Perinatal Obstetricians."/>
              </a:rPr>
              <a:t>     J </a:t>
            </a:r>
            <a:r>
              <a:rPr lang="en-US" sz="1200" dirty="0" err="1" smtClean="0">
                <a:hlinkClick r:id="rId3" tooltip="The journal of maternal-fetal &amp; neonatal medicine : the official journal of the European Association of Perinatal Medicine, the Federation of Asia and Oceania Perinatal Societies, the International Society of Perinatal Obstetricians."/>
              </a:rPr>
              <a:t>Matern</a:t>
            </a:r>
            <a:r>
              <a:rPr lang="en-US" sz="1200" dirty="0" smtClean="0">
                <a:hlinkClick r:id="rId3" tooltip="The journal of maternal-fetal &amp; neonatal medicine : the official journal of the European Association of Perinatal Medicine, the Federation of Asia and Oceania Perinatal Societies, the International Society of Perinatal Obstetricians."/>
              </a:rPr>
              <a:t> Fetal Neonatal Med.</a:t>
            </a:r>
            <a:r>
              <a:rPr lang="en-US" sz="1200" dirty="0" smtClean="0"/>
              <a:t> 2016;29(15):2475-80. </a:t>
            </a:r>
            <a:r>
              <a:rPr lang="en-US" sz="1200" dirty="0" err="1" smtClean="0"/>
              <a:t>doi</a:t>
            </a:r>
            <a:r>
              <a:rPr lang="en-US" sz="1200" dirty="0" smtClean="0"/>
              <a:t>: 10.3109/14767058.2015.1090422. </a:t>
            </a:r>
            <a:r>
              <a:rPr lang="en-US" sz="1200" dirty="0" err="1" smtClean="0"/>
              <a:t>Epub</a:t>
            </a:r>
            <a:r>
              <a:rPr lang="en-US" sz="1200" dirty="0" smtClean="0"/>
              <a:t> 2015 Sep 28.</a:t>
            </a:r>
          </a:p>
          <a:p>
            <a:r>
              <a:rPr lang="en-US" sz="2400" b="1" dirty="0" err="1" smtClean="0"/>
              <a:t>Multifetal</a:t>
            </a:r>
            <a:r>
              <a:rPr lang="en-US" sz="2400" b="1" dirty="0" smtClean="0"/>
              <a:t> gestations with assisted reproductive technique before the single-embryo transfer legislation: obstetric, neonatal outcomes and congenital </a:t>
            </a:r>
            <a:r>
              <a:rPr lang="en-US" sz="2400" b="1" dirty="0" err="1" smtClean="0"/>
              <a:t>anomalies</a:t>
            </a:r>
            <a:r>
              <a:rPr lang="en-US" sz="2400" dirty="0" err="1" smtClean="0"/>
              <a:t>.</a:t>
            </a:r>
            <a:r>
              <a:rPr lang="en-US" sz="1200" dirty="0" err="1" smtClean="0">
                <a:hlinkClick r:id="rId4"/>
              </a:rPr>
              <a:t>Arıoğlu</a:t>
            </a:r>
            <a:r>
              <a:rPr lang="en-US" sz="2400" dirty="0" smtClean="0">
                <a:hlinkClick r:id="rId4"/>
              </a:rPr>
              <a:t> </a:t>
            </a:r>
            <a:r>
              <a:rPr lang="en-US" sz="1200" dirty="0" err="1" smtClean="0">
                <a:hlinkClick r:id="rId4"/>
              </a:rPr>
              <a:t>Aydın</a:t>
            </a:r>
            <a:r>
              <a:rPr lang="en-US" sz="1200" dirty="0" smtClean="0">
                <a:hlinkClick r:id="rId4"/>
              </a:rPr>
              <a:t> Ç</a:t>
            </a:r>
            <a:r>
              <a:rPr lang="en-US" sz="1200" baseline="30000" dirty="0" smtClean="0"/>
              <a:t>1,2</a:t>
            </a:r>
            <a:r>
              <a:rPr lang="en-US" sz="1200" dirty="0" smtClean="0"/>
              <a:t>, </a:t>
            </a:r>
            <a:r>
              <a:rPr lang="en-US" sz="1200" dirty="0" err="1" smtClean="0">
                <a:hlinkClick r:id="rId5"/>
              </a:rPr>
              <a:t>Aydın</a:t>
            </a:r>
            <a:r>
              <a:rPr lang="en-US" sz="1200" dirty="0" smtClean="0">
                <a:hlinkClick r:id="rId5"/>
              </a:rPr>
              <a:t> S</a:t>
            </a:r>
            <a:r>
              <a:rPr lang="en-US" sz="1200" baseline="30000" dirty="0" smtClean="0"/>
              <a:t>3</a:t>
            </a:r>
            <a:r>
              <a:rPr lang="en-US" sz="1200" dirty="0" smtClean="0"/>
              <a:t>, </a:t>
            </a:r>
            <a:r>
              <a:rPr lang="en-US" sz="1200" dirty="0" err="1" smtClean="0">
                <a:hlinkClick r:id="rId6"/>
              </a:rPr>
              <a:t>Serdaroğlu</a:t>
            </a:r>
            <a:r>
              <a:rPr lang="en-US" sz="1200" dirty="0" smtClean="0">
                <a:hlinkClick r:id="rId6"/>
              </a:rPr>
              <a:t> H</a:t>
            </a:r>
            <a:r>
              <a:rPr lang="en-US" sz="1200" baseline="30000" dirty="0" smtClean="0"/>
              <a:t>2</a:t>
            </a:r>
            <a:r>
              <a:rPr lang="en-US" sz="1200" dirty="0" smtClean="0"/>
              <a:t>.</a:t>
            </a:r>
            <a:endParaRPr lang="it-IT" sz="1200" dirty="0" smtClean="0"/>
          </a:p>
          <a:p>
            <a:endParaRPr lang="it-IT" sz="2000" dirty="0" smtClean="0">
              <a:latin typeface="Times New Roman" panose="02020603050405020304" pitchFamily="18" charset="0"/>
              <a:cs typeface="Times New Roman" panose="02020603050405020304" pitchFamily="18" charset="0"/>
            </a:endParaRPr>
          </a:p>
          <a:p>
            <a:r>
              <a:rPr lang="it-IT" sz="2000" dirty="0" smtClean="0">
                <a:latin typeface="Times New Roman" panose="02020603050405020304" pitchFamily="18" charset="0"/>
                <a:cs typeface="Times New Roman" panose="02020603050405020304" pitchFamily="18" charset="0"/>
              </a:rPr>
              <a:t>L’</a:t>
            </a:r>
            <a:r>
              <a:rPr lang="it-IT" sz="2000" dirty="0" err="1" smtClean="0">
                <a:latin typeface="Times New Roman" panose="02020603050405020304" pitchFamily="18" charset="0"/>
                <a:cs typeface="Times New Roman" panose="02020603050405020304" pitchFamily="18" charset="0"/>
              </a:rPr>
              <a:t>Outcome</a:t>
            </a:r>
            <a:r>
              <a:rPr lang="it-IT" sz="2000" dirty="0" smtClean="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materno fetale sembra comparabile tra gravidanze multiple spontanee e da PMA. L’incidenza di malformazioni fetali tra gravidanze multiple spontanee e da PMA è sovrapponibile, fatta eccezione per malformazioni del sistema nervoso centrale che sembravano associarsi maggiormente alle gravidanze spontanee.</a:t>
            </a:r>
          </a:p>
          <a:p>
            <a:endParaRPr lang="en-US" sz="2400" dirty="0" smtClean="0">
              <a:latin typeface="Times New Roman" pitchFamily="18" charset="0"/>
              <a:cs typeface="Times New Roman" pitchFamily="18" charset="0"/>
            </a:endParaRPr>
          </a:p>
          <a:p>
            <a:endParaRPr lang="it-IT" dirty="0"/>
          </a:p>
        </p:txBody>
      </p:sp>
      <p:sp>
        <p:nvSpPr>
          <p:cNvPr id="3" name="Titolo 2"/>
          <p:cNvSpPr>
            <a:spLocks noGrp="1"/>
          </p:cNvSpPr>
          <p:nvPr>
            <p:ph type="title"/>
          </p:nvPr>
        </p:nvSpPr>
        <p:spPr/>
        <p:txBody>
          <a:bodyPr>
            <a:normAutofit/>
          </a:bodyPr>
          <a:lstStyle/>
          <a:p>
            <a:r>
              <a:rPr lang="it-IT" sz="3200" dirty="0" smtClean="0"/>
              <a:t>Malformazioni </a:t>
            </a:r>
            <a:r>
              <a:rPr lang="it-IT" sz="3200" dirty="0" smtClean="0"/>
              <a:t>nelle gravidanze multiple</a:t>
            </a:r>
            <a:endParaRPr lang="it-IT" sz="3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81329"/>
            <a:ext cx="8229600" cy="3876498"/>
          </a:xfrm>
          <a:solidFill>
            <a:schemeClr val="accent3">
              <a:lumMod val="20000"/>
              <a:lumOff val="80000"/>
            </a:schemeClr>
          </a:solidFill>
        </p:spPr>
        <p:txBody>
          <a:bodyPr>
            <a:normAutofit/>
          </a:bodyPr>
          <a:lstStyle/>
          <a:p>
            <a:pPr rtl="1">
              <a:buNone/>
            </a:pPr>
            <a:r>
              <a:rPr lang="it-IT" dirty="0" smtClean="0">
                <a:latin typeface="Calibri" pitchFamily="34" charset="0"/>
                <a:ea typeface="Arial Unicode MS" pitchFamily="34" charset="-128"/>
                <a:cs typeface="Arial Unicode MS" pitchFamily="34" charset="-128"/>
              </a:rPr>
              <a:t> </a:t>
            </a:r>
            <a:r>
              <a:rPr lang="it-IT" sz="2400" dirty="0" smtClean="0">
                <a:latin typeface="Calibri" pitchFamily="34" charset="0"/>
                <a:ea typeface="Arial Unicode MS" pitchFamily="34" charset="-128"/>
                <a:cs typeface="Arial Unicode MS" pitchFamily="34" charset="-128"/>
              </a:rPr>
              <a:t>2016,6 </a:t>
            </a:r>
            <a:r>
              <a:rPr lang="it-IT" sz="2400" dirty="0" err="1" smtClean="0">
                <a:latin typeface="Calibri" pitchFamily="34" charset="0"/>
                <a:ea typeface="Arial Unicode MS" pitchFamily="34" charset="-128"/>
                <a:cs typeface="Arial Unicode MS" pitchFamily="34" charset="-128"/>
              </a:rPr>
              <a:t>June</a:t>
            </a:r>
            <a:endParaRPr lang="it-IT" sz="2400" dirty="0" smtClean="0">
              <a:latin typeface="Calibri" pitchFamily="34" charset="0"/>
              <a:ea typeface="Arial Unicode MS" pitchFamily="34" charset="-128"/>
              <a:cs typeface="Arial Unicode MS" pitchFamily="34" charset="-128"/>
            </a:endParaRPr>
          </a:p>
          <a:p>
            <a:pPr rtl="1">
              <a:buNone/>
            </a:pPr>
            <a:r>
              <a:rPr lang="ar-SA" b="1" i="1" dirty="0" smtClean="0">
                <a:latin typeface="Times New Roman" pitchFamily="18" charset="0"/>
                <a:cs typeface="Times New Roman" pitchFamily="18" charset="0"/>
              </a:rPr>
              <a:t>Assisted Reproductive Technology and Birth Defects Among Liveborn Infants in Florida, Massachusetts, and Michigan 2000-2010</a:t>
            </a:r>
            <a:endParaRPr lang="it-IT" b="1" i="1" dirty="0" smtClean="0">
              <a:latin typeface="Times New Roman" pitchFamily="18" charset="0"/>
              <a:cs typeface="Times New Roman" pitchFamily="18" charset="0"/>
            </a:endParaRPr>
          </a:p>
          <a:p>
            <a:pPr rtl="1">
              <a:buNone/>
            </a:pPr>
            <a:r>
              <a:rPr lang="ar-SA" sz="1200" dirty="0" smtClean="0">
                <a:hlinkClick r:id="rId3"/>
              </a:rPr>
              <a:t>Sheree L. Boulet, DrPH, MPH</a:t>
            </a:r>
            <a:r>
              <a:rPr lang="ar-SA" sz="1200" baseline="30000" dirty="0" smtClean="0">
                <a:hlinkClick r:id="rId3"/>
              </a:rPr>
              <a:t>1</a:t>
            </a:r>
            <a:r>
              <a:rPr lang="ar-SA" sz="1200" dirty="0" smtClean="0"/>
              <a:t>; </a:t>
            </a:r>
            <a:r>
              <a:rPr lang="ar-SA" sz="1200" dirty="0" smtClean="0">
                <a:hlinkClick r:id="rId4"/>
              </a:rPr>
              <a:t>Russell S. Kirby, PhD</a:t>
            </a:r>
            <a:r>
              <a:rPr lang="ar-SA" sz="1200" baseline="30000" dirty="0" smtClean="0">
                <a:hlinkClick r:id="rId4"/>
              </a:rPr>
              <a:t>2</a:t>
            </a:r>
            <a:r>
              <a:rPr lang="ar-SA" sz="1200" dirty="0" smtClean="0"/>
              <a:t>; </a:t>
            </a:r>
            <a:r>
              <a:rPr lang="ar-SA" sz="1200" dirty="0" smtClean="0">
                <a:hlinkClick r:id="rId5"/>
              </a:rPr>
              <a:t>Jennita Reefhuis, PhD</a:t>
            </a:r>
            <a:r>
              <a:rPr lang="ar-SA" sz="1200" baseline="30000" dirty="0" smtClean="0">
                <a:hlinkClick r:id="rId5"/>
              </a:rPr>
              <a:t>3</a:t>
            </a:r>
            <a:r>
              <a:rPr lang="ar-SA" sz="1200" dirty="0" smtClean="0"/>
              <a:t>; </a:t>
            </a:r>
            <a:r>
              <a:rPr lang="ar-SA" sz="1200" dirty="0" smtClean="0">
                <a:hlinkClick r:id="rId6"/>
              </a:rPr>
              <a:t>Yujia Zhang, PhD</a:t>
            </a:r>
            <a:r>
              <a:rPr lang="ar-SA" sz="1200" baseline="30000" dirty="0" smtClean="0">
                <a:hlinkClick r:id="rId6"/>
              </a:rPr>
              <a:t>1</a:t>
            </a:r>
            <a:r>
              <a:rPr lang="ar-SA" sz="1200" dirty="0" smtClean="0"/>
              <a:t>; </a:t>
            </a:r>
            <a:r>
              <a:rPr lang="ar-SA" sz="1200" dirty="0" smtClean="0">
                <a:hlinkClick r:id="rId7"/>
              </a:rPr>
              <a:t>Saswati Sunderam, PhD</a:t>
            </a:r>
            <a:r>
              <a:rPr lang="ar-SA" sz="1200" baseline="30000" dirty="0" smtClean="0">
                <a:hlinkClick r:id="rId7"/>
              </a:rPr>
              <a:t>1</a:t>
            </a:r>
            <a:r>
              <a:rPr lang="ar-SA" sz="1200" dirty="0" smtClean="0"/>
              <a:t>; </a:t>
            </a:r>
            <a:r>
              <a:rPr lang="ar-SA" sz="1200" dirty="0" smtClean="0">
                <a:hlinkClick r:id="rId8"/>
              </a:rPr>
              <a:t>Bruce Cohen, PhD</a:t>
            </a:r>
            <a:r>
              <a:rPr lang="ar-SA" sz="1200" baseline="30000" dirty="0" smtClean="0">
                <a:hlinkClick r:id="rId8"/>
              </a:rPr>
              <a:t>4</a:t>
            </a:r>
            <a:r>
              <a:rPr lang="ar-SA" sz="1200" dirty="0" smtClean="0"/>
              <a:t>; </a:t>
            </a:r>
            <a:r>
              <a:rPr lang="ar-SA" sz="1200" dirty="0" smtClean="0">
                <a:hlinkClick r:id="rId9"/>
              </a:rPr>
              <a:t>Dana Bernson, MPH</a:t>
            </a:r>
            <a:r>
              <a:rPr lang="ar-SA" sz="1200" baseline="30000" dirty="0" smtClean="0">
                <a:hlinkClick r:id="rId9"/>
              </a:rPr>
              <a:t>4</a:t>
            </a:r>
            <a:r>
              <a:rPr lang="ar-SA" sz="1200" dirty="0" smtClean="0"/>
              <a:t>; </a:t>
            </a:r>
            <a:r>
              <a:rPr lang="ar-SA" sz="1200" dirty="0" smtClean="0">
                <a:hlinkClick r:id="rId10"/>
              </a:rPr>
              <a:t>Glenn Copeland, MBA</a:t>
            </a:r>
            <a:r>
              <a:rPr lang="ar-SA" sz="1200" baseline="30000" dirty="0" smtClean="0">
                <a:hlinkClick r:id="rId10"/>
              </a:rPr>
              <a:t>5</a:t>
            </a:r>
            <a:r>
              <a:rPr lang="ar-SA" sz="1200" dirty="0" smtClean="0"/>
              <a:t>; </a:t>
            </a:r>
            <a:r>
              <a:rPr lang="ar-SA" sz="1200" dirty="0" smtClean="0">
                <a:hlinkClick r:id="rId11"/>
              </a:rPr>
              <a:t>Marie A. Bailey, MA, MSW</a:t>
            </a:r>
            <a:r>
              <a:rPr lang="ar-SA" sz="1200" baseline="30000" dirty="0" smtClean="0">
                <a:hlinkClick r:id="rId11"/>
              </a:rPr>
              <a:t>6</a:t>
            </a:r>
            <a:r>
              <a:rPr lang="ar-SA" sz="1200" dirty="0" smtClean="0"/>
              <a:t>; </a:t>
            </a:r>
            <a:r>
              <a:rPr lang="ar-SA" sz="1200" dirty="0" smtClean="0">
                <a:hlinkClick r:id="rId12"/>
              </a:rPr>
              <a:t>Denise J. Jamieson, MD, MPH</a:t>
            </a:r>
            <a:r>
              <a:rPr lang="ar-SA" sz="1200" baseline="30000" dirty="0" smtClean="0">
                <a:hlinkClick r:id="rId12"/>
              </a:rPr>
              <a:t>1</a:t>
            </a:r>
            <a:r>
              <a:rPr lang="ar-SA" sz="1200" dirty="0" smtClean="0"/>
              <a:t>; </a:t>
            </a:r>
            <a:r>
              <a:rPr lang="ar-SA" sz="1200" dirty="0" smtClean="0">
                <a:hlinkClick r:id="rId13"/>
              </a:rPr>
              <a:t>Dmitry M. Kissin, MD, MPH</a:t>
            </a:r>
            <a:r>
              <a:rPr lang="ar-SA" sz="1400" baseline="30000" dirty="0" smtClean="0">
                <a:hlinkClick r:id="rId13"/>
              </a:rPr>
              <a:t>1</a:t>
            </a:r>
            <a:r>
              <a:rPr lang="ar-SA" sz="1400" dirty="0" smtClean="0"/>
              <a:t>; </a:t>
            </a:r>
            <a:endParaRPr lang="it-IT" sz="1400" dirty="0" smtClean="0"/>
          </a:p>
          <a:p>
            <a:pPr rtl="1">
              <a:buNone/>
            </a:pPr>
            <a:r>
              <a:rPr lang="ar-SA" sz="1200" dirty="0" smtClean="0"/>
              <a:t>Collaborative for the States Monitoring Assisted ReproductiveTechnology</a:t>
            </a:r>
            <a:endParaRPr lang="it-IT" sz="1200" dirty="0" smtClean="0"/>
          </a:p>
          <a:p>
            <a:pPr rtl="1">
              <a:buNone/>
            </a:pPr>
            <a:r>
              <a:rPr lang="ar-SA" sz="1200" i="1" dirty="0" smtClean="0"/>
              <a:t>JAMA Pediatr. </a:t>
            </a:r>
            <a:r>
              <a:rPr lang="ar-SA" sz="1200" dirty="0" smtClean="0"/>
              <a:t>2016;170(6):e154934. doi:10.1001/jamapediatrics.2015.4934</a:t>
            </a:r>
            <a:endParaRPr lang="it-IT" sz="1200" dirty="0" smtClean="0"/>
          </a:p>
          <a:p>
            <a:endParaRPr lang="it-IT"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2"/>
          </p:nvPr>
        </p:nvSpPr>
        <p:spPr>
          <a:xfrm>
            <a:off x="755576" y="4797152"/>
            <a:ext cx="7566608" cy="1916832"/>
          </a:xfrm>
        </p:spPr>
        <p:txBody>
          <a:bodyPr>
            <a:normAutofit fontScale="92500" lnSpcReduction="20000"/>
          </a:bodyPr>
          <a:lstStyle/>
          <a:p>
            <a:pPr algn="just"/>
            <a:r>
              <a:rPr lang="ar-SA" dirty="0" smtClean="0"/>
              <a:t>Among all liveborn infants, the prevalence of 1 or more selected nonchromosomal defects was 59.97 per 10 000 (n = 389) for ART infants compared with 48.40 per 10 000 (n = 22 036) for non-ART infants (</a:t>
            </a:r>
            <a:r>
              <a:rPr lang="ar-SA" dirty="0" smtClean="0">
                <a:hlinkClick r:id="rId4"/>
              </a:rPr>
              <a:t>Table 2</a:t>
            </a:r>
            <a:r>
              <a:rPr lang="ar-SA" dirty="0" smtClean="0"/>
              <a:t>). After adjusting for maternal characteristics and year of birth, ART use was associated with an increased risk for nonchromosomal birth defects (adjusted risk ratio [aRR], 1.28; 95% CI, 1.15-1.42). Tracheoesophageal fistula/esophageal atresia (aRR, 1.93; 95% CI, 1.40-2.67), rectal and large intestinal atresia/stenosis (aRR, 2.03; 95% CI, 1.51-2.74), and reduction deformity of the lower limbs (aRR, 2.18; 95% CI, 1.39-3.43) were positively associated with ART use</a:t>
            </a:r>
            <a:endParaRPr lang="it-IT" dirty="0" smtClean="0"/>
          </a:p>
          <a:p>
            <a:endParaRPr lang="it-IT" dirty="0"/>
          </a:p>
        </p:txBody>
      </p:sp>
      <p:sp>
        <p:nvSpPr>
          <p:cNvPr id="4" name="Segnaposto contenuto 3"/>
          <p:cNvSpPr>
            <a:spLocks noGrp="1"/>
          </p:cNvSpPr>
          <p:nvPr>
            <p:ph sz="half" idx="1"/>
          </p:nvPr>
        </p:nvSpPr>
        <p:spPr/>
        <p:txBody>
          <a:bodyPr/>
          <a:lstStyle/>
          <a:p>
            <a:pPr>
              <a:buNone/>
            </a:pPr>
            <a:endParaRPr lang="it-IT" dirty="0"/>
          </a:p>
        </p:txBody>
      </p:sp>
      <p:graphicFrame>
        <p:nvGraphicFramePr>
          <p:cNvPr id="1026" name="Object 2"/>
          <p:cNvGraphicFramePr>
            <a:graphicFrameLocks noChangeAspect="1"/>
          </p:cNvGraphicFramePr>
          <p:nvPr>
            <p:extLst>
              <p:ext uri="{D42A27DB-BD31-4B8C-83A1-F6EECF244321}">
                <p14:modId xmlns:p14="http://schemas.microsoft.com/office/powerpoint/2010/main" val="973687671"/>
              </p:ext>
            </p:extLst>
          </p:nvPr>
        </p:nvGraphicFramePr>
        <p:xfrm>
          <a:off x="-88900" y="41798"/>
          <a:ext cx="9232900" cy="7173416"/>
        </p:xfrm>
        <a:graphic>
          <a:graphicData uri="http://schemas.openxmlformats.org/presentationml/2006/ole">
            <mc:AlternateContent xmlns:mc="http://schemas.openxmlformats.org/markup-compatibility/2006">
              <mc:Choice xmlns:v="urn:schemas-microsoft-com:vml" Requires="v">
                <p:oleObj spid="_x0000_s1050" name="Presentazione" r:id="rId5" imgW="2877335" imgH="2156477" progId="PowerPoint.Show.8">
                  <p:embed/>
                </p:oleObj>
              </mc:Choice>
              <mc:Fallback>
                <p:oleObj name="Presentazione" r:id="rId5" imgW="2877335" imgH="2156477" progId="PowerPoint.Show.8">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00" y="41798"/>
                        <a:ext cx="9232900" cy="7173416"/>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67544" y="1484784"/>
            <a:ext cx="8229600" cy="4233688"/>
          </a:xfrm>
          <a:solidFill>
            <a:schemeClr val="bg1"/>
          </a:solidFill>
        </p:spPr>
        <p:txBody>
          <a:bodyPr>
            <a:normAutofit fontScale="77500" lnSpcReduction="20000"/>
          </a:bodyPr>
          <a:lstStyle/>
          <a:p>
            <a:pPr marL="0" indent="0">
              <a:spcBef>
                <a:spcPts val="0"/>
              </a:spcBef>
              <a:buClrTx/>
              <a:buSzTx/>
              <a:buNone/>
              <a:defRPr/>
            </a:pPr>
            <a:r>
              <a:rPr lang="it-IT" sz="2800" dirty="0">
                <a:solidFill>
                  <a:schemeClr val="accent2"/>
                </a:solidFill>
              </a:rPr>
              <a:t>Tra tutte le nuove nascite, la prevalenza di 1 o più anomalie congenite non cromosomiche  era </a:t>
            </a:r>
            <a:r>
              <a:rPr lang="it-IT" sz="2800" dirty="0">
                <a:solidFill>
                  <a:schemeClr val="accent2"/>
                </a:solidFill>
              </a:rPr>
              <a:t>per quelle da PMA 59,97 </a:t>
            </a:r>
            <a:r>
              <a:rPr lang="it-IT" sz="2800" dirty="0" smtClean="0">
                <a:solidFill>
                  <a:schemeClr val="accent2"/>
                </a:solidFill>
              </a:rPr>
              <a:t>su </a:t>
            </a:r>
            <a:r>
              <a:rPr lang="it-IT" sz="2800" dirty="0">
                <a:solidFill>
                  <a:schemeClr val="accent2"/>
                </a:solidFill>
              </a:rPr>
              <a:t>10000 (n= 389) </a:t>
            </a:r>
            <a:r>
              <a:rPr lang="it-IT" sz="2800" dirty="0" smtClean="0">
                <a:solidFill>
                  <a:schemeClr val="accent2"/>
                </a:solidFill>
              </a:rPr>
              <a:t>a </a:t>
            </a:r>
            <a:r>
              <a:rPr lang="it-IT" sz="2800" dirty="0">
                <a:solidFill>
                  <a:schemeClr val="accent2"/>
                </a:solidFill>
              </a:rPr>
              <a:t>fronte di un 48,40 su 10000 (n= 22036) per quelle da gravidanza </a:t>
            </a:r>
            <a:r>
              <a:rPr lang="it-IT" sz="2800" dirty="0" smtClean="0">
                <a:solidFill>
                  <a:schemeClr val="accent2"/>
                </a:solidFill>
              </a:rPr>
              <a:t>spontanea.</a:t>
            </a:r>
          </a:p>
          <a:p>
            <a:pPr marL="0" indent="0">
              <a:spcBef>
                <a:spcPts val="0"/>
              </a:spcBef>
              <a:buClrTx/>
              <a:buSzTx/>
              <a:buNone/>
              <a:defRPr/>
            </a:pPr>
            <a:endParaRPr lang="it-IT" sz="2800" dirty="0">
              <a:solidFill>
                <a:schemeClr val="accent2"/>
              </a:solidFill>
            </a:endParaRPr>
          </a:p>
          <a:p>
            <a:pPr marL="0" indent="0">
              <a:spcBef>
                <a:spcPts val="0"/>
              </a:spcBef>
              <a:buClrTx/>
              <a:buSzTx/>
              <a:buNone/>
              <a:defRPr/>
            </a:pPr>
            <a:r>
              <a:rPr lang="it-IT" sz="2800" dirty="0" smtClean="0"/>
              <a:t>Dopo </a:t>
            </a:r>
            <a:r>
              <a:rPr lang="it-IT" sz="2800" dirty="0"/>
              <a:t>aver stratificato i dati in base alle caratteristiche materne e all’età, le gravidanze da PMA sono associate con un incremento del rischio </a:t>
            </a:r>
            <a:r>
              <a:rPr lang="it-IT" sz="2800" dirty="0" smtClean="0"/>
              <a:t>per </a:t>
            </a:r>
            <a:r>
              <a:rPr lang="it-IT" sz="2800" dirty="0"/>
              <a:t>anomalie congenite non cromosomiche. (</a:t>
            </a:r>
            <a:r>
              <a:rPr lang="ar-SA" sz="2800" dirty="0"/>
              <a:t>adjusted risk ratio [aRR], 1.28; 95% CI, 1.15-1.42</a:t>
            </a:r>
            <a:r>
              <a:rPr lang="it-IT" sz="2800" dirty="0"/>
              <a:t>). </a:t>
            </a:r>
            <a:endParaRPr lang="it-IT" sz="2800" dirty="0" smtClean="0"/>
          </a:p>
          <a:p>
            <a:pPr marL="0" indent="0">
              <a:spcBef>
                <a:spcPts val="0"/>
              </a:spcBef>
              <a:buClrTx/>
              <a:buSzTx/>
              <a:buNone/>
              <a:defRPr/>
            </a:pPr>
            <a:endParaRPr lang="it-IT" sz="2800" dirty="0" smtClean="0"/>
          </a:p>
          <a:p>
            <a:pPr marL="0" indent="0">
              <a:spcBef>
                <a:spcPts val="0"/>
              </a:spcBef>
              <a:buClrTx/>
              <a:buSzTx/>
              <a:buNone/>
              <a:defRPr/>
            </a:pPr>
            <a:r>
              <a:rPr lang="it-IT" sz="2800" dirty="0" smtClean="0">
                <a:solidFill>
                  <a:srgbClr val="0070C0"/>
                </a:solidFill>
                <a:cs typeface="Times New Roman" panose="02020603050405020304" pitchFamily="18" charset="0"/>
              </a:rPr>
              <a:t>Atresia </a:t>
            </a:r>
            <a:r>
              <a:rPr lang="it-IT" sz="2800" dirty="0">
                <a:solidFill>
                  <a:srgbClr val="0070C0"/>
                </a:solidFill>
                <a:cs typeface="Times New Roman" panose="02020603050405020304" pitchFamily="18" charset="0"/>
              </a:rPr>
              <a:t>esofagea/ fistola </a:t>
            </a:r>
            <a:r>
              <a:rPr lang="it-IT" sz="2800" dirty="0" err="1">
                <a:solidFill>
                  <a:srgbClr val="0070C0"/>
                </a:solidFill>
                <a:cs typeface="Times New Roman" panose="02020603050405020304" pitchFamily="18" charset="0"/>
              </a:rPr>
              <a:t>tracheo</a:t>
            </a:r>
            <a:r>
              <a:rPr lang="it-IT" sz="2800" dirty="0">
                <a:solidFill>
                  <a:srgbClr val="0070C0"/>
                </a:solidFill>
                <a:cs typeface="Times New Roman" panose="02020603050405020304" pitchFamily="18" charset="0"/>
              </a:rPr>
              <a:t> esofagea </a:t>
            </a:r>
            <a:r>
              <a:rPr lang="ar-SA" sz="2800" dirty="0">
                <a:solidFill>
                  <a:srgbClr val="0070C0"/>
                </a:solidFill>
                <a:cs typeface="Times New Roman" panose="02020603050405020304" pitchFamily="18" charset="0"/>
              </a:rPr>
              <a:t>aRR, 1.93; 95% CI, 1.40-2.67), </a:t>
            </a:r>
            <a:r>
              <a:rPr lang="it-IT" sz="2800" dirty="0">
                <a:solidFill>
                  <a:srgbClr val="0070C0"/>
                </a:solidFill>
                <a:cs typeface="Times New Roman" panose="02020603050405020304" pitchFamily="18" charset="0"/>
              </a:rPr>
              <a:t>) Atresia/stenosi rettale intestinale (</a:t>
            </a:r>
            <a:r>
              <a:rPr lang="ar-SA" sz="2800" dirty="0">
                <a:solidFill>
                  <a:srgbClr val="0070C0"/>
                </a:solidFill>
                <a:cs typeface="Times New Roman" panose="02020603050405020304" pitchFamily="18" charset="0"/>
              </a:rPr>
              <a:t>aRR, 2.03; 95% CI, 1.51-2.74), </a:t>
            </a:r>
            <a:r>
              <a:rPr lang="it-IT" sz="2800" dirty="0">
                <a:solidFill>
                  <a:srgbClr val="0070C0"/>
                </a:solidFill>
                <a:cs typeface="Times New Roman" panose="02020603050405020304" pitchFamily="18" charset="0"/>
              </a:rPr>
              <a:t>) e deformità agli arti inferiori si sono dimostrati associati alle tecniche di PMA.</a:t>
            </a:r>
          </a:p>
          <a:p>
            <a:pPr marL="0" indent="0">
              <a:spcBef>
                <a:spcPts val="0"/>
              </a:spcBef>
              <a:buClrTx/>
              <a:buSzTx/>
              <a:buNone/>
              <a:defRPr/>
            </a:pPr>
            <a:endParaRPr lang="it-IT" dirty="0"/>
          </a:p>
        </p:txBody>
      </p:sp>
      <p:sp>
        <p:nvSpPr>
          <p:cNvPr id="3" name="Titolo 2"/>
          <p:cNvSpPr>
            <a:spLocks noGrp="1"/>
          </p:cNvSpPr>
          <p:nvPr>
            <p:ph type="title"/>
          </p:nvPr>
        </p:nvSpPr>
        <p:spPr/>
        <p:txBody>
          <a:bodyPr/>
          <a:lstStyle/>
          <a:p>
            <a:endParaRPr lang="it-IT"/>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2"/>
          </p:nvPr>
        </p:nvSpPr>
        <p:spPr/>
        <p:txBody>
          <a:bodyPr/>
          <a:lstStyle/>
          <a:p>
            <a:endParaRPr lang="it-IT"/>
          </a:p>
        </p:txBody>
      </p:sp>
      <p:sp>
        <p:nvSpPr>
          <p:cNvPr id="4" name="Segnaposto contenuto 3"/>
          <p:cNvSpPr>
            <a:spLocks noGrp="1"/>
          </p:cNvSpPr>
          <p:nvPr>
            <p:ph sz="half" idx="1"/>
          </p:nvPr>
        </p:nvSpPr>
        <p:spPr/>
        <p:txBody>
          <a:bodyPr/>
          <a:lstStyle/>
          <a:p>
            <a:endParaRPr lang="it-IT"/>
          </a:p>
        </p:txBody>
      </p:sp>
      <p:graphicFrame>
        <p:nvGraphicFramePr>
          <p:cNvPr id="205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74" name="Presentazione" r:id="rId4" imgW="623206" imgH="468017" progId="PowerPoint.Show.8">
                  <p:embed/>
                </p:oleObj>
              </mc:Choice>
              <mc:Fallback>
                <p:oleObj name="Presentazione" r:id="rId4" imgW="623206" imgH="468017" progId="PowerPoint.Show.8">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046177"/>
            <a:ext cx="8229600" cy="4525963"/>
          </a:xfrm>
          <a:solidFill>
            <a:srgbClr val="FFFF00"/>
          </a:solidFill>
        </p:spPr>
        <p:txBody>
          <a:bodyPr>
            <a:normAutofit lnSpcReduction="10000"/>
          </a:bodyPr>
          <a:lstStyle/>
          <a:p>
            <a:pPr marL="109728" indent="0">
              <a:buNone/>
            </a:pPr>
            <a:endParaRPr lang="it-IT" sz="2400" dirty="0"/>
          </a:p>
          <a:p>
            <a:r>
              <a:rPr lang="it-IT" sz="2400" dirty="0"/>
              <a:t>Tra le gravidanze singole, la prevalenza di 1 o più anomalie congenite non cromosomiche  era </a:t>
            </a:r>
            <a:r>
              <a:rPr lang="it-IT" sz="2400" dirty="0"/>
              <a:t>per quelle da PMA 64,88 </a:t>
            </a:r>
            <a:r>
              <a:rPr lang="it-IT" sz="2400" dirty="0"/>
              <a:t>su 10000 (n= 218) </a:t>
            </a:r>
            <a:r>
              <a:rPr lang="it-IT" sz="2400" dirty="0" smtClean="0"/>
              <a:t>a </a:t>
            </a:r>
            <a:r>
              <a:rPr lang="it-IT" sz="2400" dirty="0"/>
              <a:t>fronte di un 48,07 su 10000 (n= 21252) per quelle da gravidanza spontanea. </a:t>
            </a:r>
            <a:r>
              <a:rPr lang="ar-SA" sz="2400" dirty="0" smtClean="0"/>
              <a:t>aRR, 1.39; 95% CI, 1.21-1.59)</a:t>
            </a:r>
            <a:r>
              <a:rPr lang="it-IT" sz="2400" dirty="0" smtClean="0"/>
              <a:t>)</a:t>
            </a:r>
          </a:p>
          <a:p>
            <a:endParaRPr lang="it-IT" sz="2400" dirty="0" smtClean="0"/>
          </a:p>
          <a:p>
            <a:r>
              <a:rPr lang="it-IT" sz="2400" dirty="0" smtClean="0">
                <a:solidFill>
                  <a:schemeClr val="accent2"/>
                </a:solidFill>
              </a:rPr>
              <a:t>Allo stesso </a:t>
            </a:r>
            <a:r>
              <a:rPr lang="it-IT" sz="2400" dirty="0">
                <a:solidFill>
                  <a:schemeClr val="accent2"/>
                </a:solidFill>
              </a:rPr>
              <a:t>modo la prevalenza di </a:t>
            </a:r>
            <a:r>
              <a:rPr lang="it-IT" sz="2400" dirty="0">
                <a:solidFill>
                  <a:schemeClr val="accent2"/>
                </a:solidFill>
                <a:cs typeface="Times New Roman" panose="02020603050405020304" pitchFamily="18" charset="0"/>
              </a:rPr>
              <a:t>Atresia esofagea/ fistola </a:t>
            </a:r>
            <a:r>
              <a:rPr lang="it-IT" sz="2400" dirty="0" err="1">
                <a:solidFill>
                  <a:schemeClr val="accent2"/>
                </a:solidFill>
                <a:cs typeface="Times New Roman" panose="02020603050405020304" pitchFamily="18" charset="0"/>
              </a:rPr>
              <a:t>tracheo</a:t>
            </a:r>
            <a:r>
              <a:rPr lang="it-IT" sz="2400" dirty="0">
                <a:solidFill>
                  <a:schemeClr val="accent2"/>
                </a:solidFill>
                <a:cs typeface="Times New Roman" panose="02020603050405020304" pitchFamily="18" charset="0"/>
              </a:rPr>
              <a:t> esofagea </a:t>
            </a:r>
            <a:r>
              <a:rPr lang="ar-SA" sz="2400" dirty="0">
                <a:solidFill>
                  <a:schemeClr val="accent2"/>
                </a:solidFill>
                <a:cs typeface="Times New Roman" panose="02020603050405020304" pitchFamily="18" charset="0"/>
              </a:rPr>
              <a:t>aRR, 1.93; 95% CI, 1.40-2.67), </a:t>
            </a:r>
            <a:r>
              <a:rPr lang="it-IT" sz="2400" dirty="0">
                <a:solidFill>
                  <a:schemeClr val="accent2"/>
                </a:solidFill>
                <a:cs typeface="Times New Roman" panose="02020603050405020304" pitchFamily="18" charset="0"/>
              </a:rPr>
              <a:t>) Atresia/stenosi rettale intestinale (</a:t>
            </a:r>
            <a:r>
              <a:rPr lang="ar-SA" sz="2400" dirty="0">
                <a:solidFill>
                  <a:schemeClr val="accent2"/>
                </a:solidFill>
                <a:cs typeface="Times New Roman" panose="02020603050405020304" pitchFamily="18" charset="0"/>
              </a:rPr>
              <a:t>aRR, 2.03; 95% CI, 1.51-2.74), </a:t>
            </a:r>
            <a:r>
              <a:rPr lang="it-IT" sz="2400" dirty="0">
                <a:solidFill>
                  <a:schemeClr val="accent2"/>
                </a:solidFill>
                <a:cs typeface="Times New Roman" panose="02020603050405020304" pitchFamily="18" charset="0"/>
              </a:rPr>
              <a:t>) e deformità agli arti inferiori </a:t>
            </a:r>
            <a:r>
              <a:rPr lang="it-IT" sz="2400" dirty="0" smtClean="0">
                <a:solidFill>
                  <a:schemeClr val="accent2"/>
                </a:solidFill>
                <a:cs typeface="Times New Roman" panose="02020603050405020304" pitchFamily="18" charset="0"/>
              </a:rPr>
              <a:t>è </a:t>
            </a:r>
            <a:r>
              <a:rPr lang="it-IT" sz="2400" dirty="0">
                <a:solidFill>
                  <a:schemeClr val="accent2"/>
                </a:solidFill>
                <a:cs typeface="Times New Roman" panose="02020603050405020304" pitchFamily="18" charset="0"/>
              </a:rPr>
              <a:t>risultata significativamente maggiore nelle </a:t>
            </a:r>
            <a:r>
              <a:rPr lang="it-IT" sz="2400" dirty="0" smtClean="0">
                <a:solidFill>
                  <a:schemeClr val="accent2"/>
                </a:solidFill>
                <a:cs typeface="Times New Roman" panose="02020603050405020304" pitchFamily="18" charset="0"/>
              </a:rPr>
              <a:t>gravidanze singole </a:t>
            </a:r>
            <a:r>
              <a:rPr lang="it-IT" sz="2400" dirty="0">
                <a:solidFill>
                  <a:schemeClr val="accent2"/>
                </a:solidFill>
                <a:cs typeface="Times New Roman" panose="02020603050405020304" pitchFamily="18" charset="0"/>
              </a:rPr>
              <a:t>da tecniche di PMA.</a:t>
            </a:r>
          </a:p>
          <a:p>
            <a:endParaRPr lang="it-IT" sz="2400" dirty="0" smtClean="0"/>
          </a:p>
        </p:txBody>
      </p:sp>
      <p:sp>
        <p:nvSpPr>
          <p:cNvPr id="3" name="Titolo 2"/>
          <p:cNvSpPr>
            <a:spLocks noGrp="1"/>
          </p:cNvSpPr>
          <p:nvPr>
            <p:ph type="title"/>
          </p:nvPr>
        </p:nvSpPr>
        <p:spPr/>
        <p:txBody>
          <a:bodyPr/>
          <a:lstStyle/>
          <a:p>
            <a:endParaRPr lang="it-IT"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785926"/>
            <a:ext cx="8229600" cy="3571900"/>
          </a:xfrm>
          <a:solidFill>
            <a:srgbClr val="FFFF00"/>
          </a:solidFill>
        </p:spPr>
        <p:txBody>
          <a:bodyPr>
            <a:normAutofit fontScale="92500" lnSpcReduction="20000"/>
          </a:bodyPr>
          <a:lstStyle/>
          <a:p>
            <a:r>
              <a:rPr lang="it-IT" sz="2400" dirty="0"/>
              <a:t>Da questo studio è </a:t>
            </a:r>
            <a:r>
              <a:rPr lang="it-IT" sz="2400" dirty="0" smtClean="0"/>
              <a:t>emerso </a:t>
            </a:r>
            <a:r>
              <a:rPr lang="it-IT" sz="2400" dirty="0"/>
              <a:t>un incremento di rischio di malformazioni fetali non cromosomiche nelle gravidanze da PMA, nella fattispecie anomalie dell’apparato gastrointestinale e muscolo </a:t>
            </a:r>
            <a:r>
              <a:rPr lang="it-IT" sz="2400" dirty="0" smtClean="0"/>
              <a:t>scheletrico</a:t>
            </a:r>
            <a:r>
              <a:rPr lang="it-IT" sz="2400" dirty="0"/>
              <a:t>.</a:t>
            </a:r>
            <a:r>
              <a:rPr lang="it-IT" sz="2400" dirty="0" smtClean="0"/>
              <a:t> </a:t>
            </a:r>
          </a:p>
          <a:p>
            <a:endParaRPr lang="it-IT" sz="2400" dirty="0" smtClean="0"/>
          </a:p>
          <a:p>
            <a:r>
              <a:rPr lang="it-IT" sz="2400" dirty="0">
                <a:solidFill>
                  <a:schemeClr val="accent2"/>
                </a:solidFill>
              </a:rPr>
              <a:t>N</a:t>
            </a:r>
            <a:r>
              <a:rPr lang="it-IT" sz="2400" dirty="0" smtClean="0">
                <a:solidFill>
                  <a:schemeClr val="accent2"/>
                </a:solidFill>
              </a:rPr>
              <a:t>onostante </a:t>
            </a:r>
            <a:r>
              <a:rPr lang="it-IT" sz="2400" dirty="0">
                <a:solidFill>
                  <a:schemeClr val="accent2"/>
                </a:solidFill>
              </a:rPr>
              <a:t>i risultati non si è in grado di stabilire i potenziali effetti causali della stessa </a:t>
            </a:r>
            <a:r>
              <a:rPr lang="it-IT" sz="2400" dirty="0" err="1">
                <a:solidFill>
                  <a:schemeClr val="accent2"/>
                </a:solidFill>
              </a:rPr>
              <a:t>subfertilità</a:t>
            </a:r>
            <a:r>
              <a:rPr lang="it-IT" sz="2400" dirty="0">
                <a:solidFill>
                  <a:schemeClr val="accent2"/>
                </a:solidFill>
              </a:rPr>
              <a:t> su questa associazione. </a:t>
            </a:r>
            <a:endParaRPr lang="it-IT" sz="2400" dirty="0" smtClean="0">
              <a:solidFill>
                <a:schemeClr val="accent2"/>
              </a:solidFill>
            </a:endParaRPr>
          </a:p>
          <a:p>
            <a:endParaRPr lang="it-IT" sz="2400" dirty="0" smtClean="0">
              <a:solidFill>
                <a:schemeClr val="accent2"/>
              </a:solidFill>
            </a:endParaRPr>
          </a:p>
          <a:p>
            <a:r>
              <a:rPr lang="it-IT" sz="2400" dirty="0" smtClean="0"/>
              <a:t>In </a:t>
            </a:r>
            <a:r>
              <a:rPr lang="it-IT" sz="2400" dirty="0"/>
              <a:t>definitiva non sembra ci sia un collegamento diretto tra PMA e salute neonatale.</a:t>
            </a:r>
          </a:p>
          <a:p>
            <a:pPr lvl="0"/>
            <a:endParaRPr lang="it-IT" sz="2400" dirty="0"/>
          </a:p>
        </p:txBody>
      </p:sp>
      <p:sp>
        <p:nvSpPr>
          <p:cNvPr id="3" name="Titolo 2"/>
          <p:cNvSpPr>
            <a:spLocks noGrp="1"/>
          </p:cNvSpPr>
          <p:nvPr>
            <p:ph type="title"/>
          </p:nvPr>
        </p:nvSpPr>
        <p:spPr/>
        <p:txBody>
          <a:bodyPr/>
          <a:lstStyle/>
          <a:p>
            <a:endParaRPr lang="it-IT"/>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81328"/>
            <a:ext cx="8229600" cy="4733754"/>
          </a:xfrm>
          <a:solidFill>
            <a:srgbClr val="FFFF00"/>
          </a:solidFill>
        </p:spPr>
        <p:txBody>
          <a:bodyPr>
            <a:normAutofit fontScale="92500" lnSpcReduction="20000"/>
          </a:bodyPr>
          <a:lstStyle/>
          <a:p>
            <a:r>
              <a:rPr lang="it-IT" sz="2400" dirty="0">
                <a:solidFill>
                  <a:srgbClr val="002060"/>
                </a:solidFill>
              </a:rPr>
              <a:t>Nonostante si stia notando un aumento nel trend di giovani </a:t>
            </a:r>
            <a:r>
              <a:rPr lang="it-IT" sz="2400" dirty="0" smtClean="0">
                <a:solidFill>
                  <a:srgbClr val="002060"/>
                </a:solidFill>
              </a:rPr>
              <a:t>donne </a:t>
            </a:r>
            <a:r>
              <a:rPr lang="it-IT" sz="2400" dirty="0">
                <a:solidFill>
                  <a:srgbClr val="002060"/>
                </a:solidFill>
              </a:rPr>
              <a:t>che si sottopongono a tecniche di PMA, queste stesse al momento hanno un età media maggiore di quelle che concepiscono spontaneamente. Questo stesso rappresenta un fattore di rischio per malformazioni fetali. </a:t>
            </a:r>
            <a:endParaRPr lang="it-IT" sz="2400" dirty="0" smtClean="0">
              <a:solidFill>
                <a:srgbClr val="002060"/>
              </a:solidFill>
            </a:endParaRPr>
          </a:p>
          <a:p>
            <a:endParaRPr lang="it-IT" sz="2400" dirty="0">
              <a:solidFill>
                <a:srgbClr val="002060"/>
              </a:solidFill>
            </a:endParaRPr>
          </a:p>
          <a:p>
            <a:r>
              <a:rPr lang="it-IT" sz="2400" dirty="0"/>
              <a:t>Le stesse cause di infertilità come diabete mellito di tipo I e II, cause immunologiche, terapie mediche </a:t>
            </a:r>
            <a:r>
              <a:rPr lang="it-IT" sz="2400" dirty="0" smtClean="0"/>
              <a:t>(quali </a:t>
            </a:r>
            <a:r>
              <a:rPr lang="it-IT" sz="2400" dirty="0"/>
              <a:t>farmaci </a:t>
            </a:r>
            <a:r>
              <a:rPr lang="it-IT" sz="2400" dirty="0" smtClean="0"/>
              <a:t>antiepilettici) </a:t>
            </a:r>
            <a:r>
              <a:rPr lang="it-IT" sz="2400" dirty="0" smtClean="0"/>
              <a:t>possono essere considerate predisponenti </a:t>
            </a:r>
            <a:r>
              <a:rPr lang="it-IT" sz="2400" dirty="0"/>
              <a:t>a malformazioni fetali</a:t>
            </a:r>
            <a:r>
              <a:rPr lang="it-IT" sz="2400" dirty="0" smtClean="0"/>
              <a:t>.</a:t>
            </a:r>
          </a:p>
          <a:p>
            <a:endParaRPr lang="it-IT" sz="2400" dirty="0"/>
          </a:p>
          <a:p>
            <a:r>
              <a:rPr lang="it-IT" sz="2400" dirty="0">
                <a:solidFill>
                  <a:schemeClr val="accent2"/>
                </a:solidFill>
              </a:rPr>
              <a:t>Le donne che concepiscono in seguito a PMA hanno un tasso maggiore di interruzione della gravidanza </a:t>
            </a:r>
            <a:r>
              <a:rPr lang="it-IT" sz="2400" dirty="0" smtClean="0">
                <a:solidFill>
                  <a:schemeClr val="accent2"/>
                </a:solidFill>
              </a:rPr>
              <a:t>dovuto</a:t>
            </a:r>
            <a:r>
              <a:rPr lang="it-IT" sz="2400" dirty="0" smtClean="0">
                <a:solidFill>
                  <a:schemeClr val="accent2"/>
                </a:solidFill>
              </a:rPr>
              <a:t> </a:t>
            </a:r>
            <a:r>
              <a:rPr lang="it-IT" sz="2400" dirty="0">
                <a:solidFill>
                  <a:schemeClr val="accent2"/>
                </a:solidFill>
              </a:rPr>
              <a:t>a malformazioni fetali. </a:t>
            </a:r>
          </a:p>
          <a:p>
            <a:pPr lvl="0"/>
            <a:endParaRPr lang="it-IT" sz="2600" dirty="0" smtClean="0"/>
          </a:p>
          <a:p>
            <a:pPr lvl="0"/>
            <a:endParaRPr lang="it-IT" sz="2600" dirty="0" smtClean="0"/>
          </a:p>
          <a:p>
            <a:endParaRPr lang="it-IT" dirty="0"/>
          </a:p>
        </p:txBody>
      </p:sp>
      <p:sp>
        <p:nvSpPr>
          <p:cNvPr id="3" name="Titolo 2"/>
          <p:cNvSpPr>
            <a:spLocks noGrp="1"/>
          </p:cNvSpPr>
          <p:nvPr>
            <p:ph type="title"/>
          </p:nvPr>
        </p:nvSpPr>
        <p:spPr/>
        <p:txBody>
          <a:bodyPr/>
          <a:lstStyle/>
          <a:p>
            <a:endParaRPr lang="it-IT"/>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81328"/>
            <a:ext cx="8229600" cy="4683975"/>
          </a:xfrm>
          <a:solidFill>
            <a:srgbClr val="FFFF00"/>
          </a:solidFill>
        </p:spPr>
        <p:txBody>
          <a:bodyPr>
            <a:normAutofit fontScale="92500" lnSpcReduction="20000"/>
          </a:bodyPr>
          <a:lstStyle/>
          <a:p>
            <a:r>
              <a:rPr lang="it-IT" sz="2600" dirty="0" smtClean="0"/>
              <a:t>Per </a:t>
            </a:r>
            <a:r>
              <a:rPr lang="it-IT" sz="2600" dirty="0" smtClean="0"/>
              <a:t>le donne con età inferiore ai 35 anni, la prevalenza di </a:t>
            </a:r>
            <a:r>
              <a:rPr lang="it-IT" sz="2600" dirty="0" smtClean="0"/>
              <a:t>S. </a:t>
            </a:r>
            <a:r>
              <a:rPr lang="it-IT" sz="2600" dirty="0" smtClean="0"/>
              <a:t>di Down era maggiore nelle gravidanze da PMA rispetto a quelle spontanee(</a:t>
            </a:r>
            <a:r>
              <a:rPr lang="ar-SA" sz="2600" dirty="0" smtClean="0"/>
              <a:t>aRR, 1.63; 95% C</a:t>
            </a:r>
            <a:r>
              <a:rPr lang="it-IT" sz="2600" dirty="0" smtClean="0"/>
              <a:t>)</a:t>
            </a:r>
            <a:r>
              <a:rPr lang="ar-SA" sz="2600" dirty="0" smtClean="0"/>
              <a:t>,</a:t>
            </a:r>
            <a:r>
              <a:rPr lang="it-IT" sz="2600" dirty="0" smtClean="0"/>
              <a:t> tuttavia quest’associazione non è risultata </a:t>
            </a:r>
            <a:r>
              <a:rPr lang="it-IT" sz="2600" dirty="0" smtClean="0"/>
              <a:t>statisticamente </a:t>
            </a:r>
            <a:r>
              <a:rPr lang="it-IT" sz="2600" dirty="0" smtClean="0"/>
              <a:t>significativa.</a:t>
            </a:r>
            <a:r>
              <a:rPr lang="ar-SA" sz="2600" dirty="0" smtClean="0"/>
              <a:t> </a:t>
            </a:r>
            <a:endParaRPr lang="it-IT" sz="2600" dirty="0" smtClean="0"/>
          </a:p>
          <a:p>
            <a:r>
              <a:rPr lang="it-IT" sz="2600" dirty="0" smtClean="0"/>
              <a:t>Per donne con età maggiore di 35 anni, la prevalenza di difetti cromosomici era inferiore per le gravidanze da PMA che per quelle spontanee (</a:t>
            </a:r>
            <a:r>
              <a:rPr lang="ar-SA" sz="2600" dirty="0" smtClean="0"/>
              <a:t>aRR, 0.66; 95% </a:t>
            </a:r>
            <a:r>
              <a:rPr lang="ar-SA" sz="2600" dirty="0" smtClean="0"/>
              <a:t>CI</a:t>
            </a:r>
            <a:r>
              <a:rPr lang="it-IT" sz="2600" dirty="0" smtClean="0"/>
              <a:t>)</a:t>
            </a:r>
            <a:r>
              <a:rPr lang="ar-SA" sz="2600" dirty="0" smtClean="0"/>
              <a:t>, 0.49-0.88).</a:t>
            </a:r>
            <a:r>
              <a:rPr lang="it-IT" sz="2600" dirty="0"/>
              <a:t>f</a:t>
            </a:r>
            <a:r>
              <a:rPr lang="it-IT" sz="2600" dirty="0" smtClean="0"/>
              <a:t>atta </a:t>
            </a:r>
            <a:r>
              <a:rPr lang="it-IT" sz="2600" dirty="0" smtClean="0"/>
              <a:t>eccezione per un incremento di rischio per </a:t>
            </a:r>
            <a:r>
              <a:rPr lang="it-IT" sz="2600" dirty="0" smtClean="0"/>
              <a:t>atresia/stenosi </a:t>
            </a:r>
            <a:r>
              <a:rPr lang="it-IT" sz="2600" dirty="0" smtClean="0"/>
              <a:t>rettale ed intestinale, (</a:t>
            </a:r>
            <a:r>
              <a:rPr lang="ar-SA" sz="2600" dirty="0" smtClean="0"/>
              <a:t>aRR, 2.39; 95% CI, 1.38-4.12</a:t>
            </a:r>
            <a:r>
              <a:rPr lang="it-IT" sz="2600" dirty="0" smtClean="0"/>
              <a:t>)</a:t>
            </a:r>
            <a:r>
              <a:rPr lang="it-IT" sz="2600" dirty="0" smtClean="0"/>
              <a:t>.</a:t>
            </a:r>
          </a:p>
          <a:p>
            <a:r>
              <a:rPr lang="it-IT" sz="2600" dirty="0" smtClean="0"/>
              <a:t>Non </a:t>
            </a:r>
            <a:r>
              <a:rPr lang="it-IT" sz="2600" dirty="0" smtClean="0"/>
              <a:t>è stata individuata un’associazione </a:t>
            </a:r>
            <a:r>
              <a:rPr lang="it-IT" sz="2600" dirty="0" smtClean="0"/>
              <a:t>nelle </a:t>
            </a:r>
            <a:r>
              <a:rPr lang="it-IT" sz="2600" dirty="0" smtClean="0"/>
              <a:t>gravidanze </a:t>
            </a:r>
            <a:r>
              <a:rPr lang="it-IT" sz="2600" dirty="0" smtClean="0"/>
              <a:t>multiple ottenute da </a:t>
            </a:r>
            <a:r>
              <a:rPr lang="it-IT" sz="2600" dirty="0" smtClean="0"/>
              <a:t>PMA </a:t>
            </a:r>
            <a:r>
              <a:rPr lang="it-IT" sz="2600" dirty="0" smtClean="0"/>
              <a:t>. </a:t>
            </a:r>
            <a:endParaRPr lang="it-IT" sz="2600" dirty="0"/>
          </a:p>
        </p:txBody>
      </p:sp>
      <p:sp>
        <p:nvSpPr>
          <p:cNvPr id="3" name="Titolo 2"/>
          <p:cNvSpPr>
            <a:spLocks noGrp="1"/>
          </p:cNvSpPr>
          <p:nvPr>
            <p:ph type="title"/>
          </p:nvPr>
        </p:nvSpPr>
        <p:spPr/>
        <p:txBody>
          <a:bodyPr/>
          <a:lstStyle/>
          <a:p>
            <a:pPr algn="ctr"/>
            <a:r>
              <a:rPr lang="it-IT" dirty="0" smtClean="0"/>
              <a:t>Malformazioni Genetiche</a:t>
            </a:r>
            <a:endParaRPr lang="it-IT"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solidFill>
            <a:schemeClr val="accent3">
              <a:lumMod val="20000"/>
              <a:lumOff val="80000"/>
            </a:schemeClr>
          </a:solidFill>
        </p:spPr>
        <p:txBody>
          <a:bodyPr>
            <a:normAutofit fontScale="85000" lnSpcReduction="20000"/>
          </a:bodyPr>
          <a:lstStyle/>
          <a:p>
            <a:r>
              <a:rPr lang="it-IT" dirty="0" smtClean="0"/>
              <a:t>Lo sviluppo della medicina della riproduzione ha apportato considerevoli benefici per milioni di coppie nel mondo. </a:t>
            </a:r>
            <a:endParaRPr lang="it-IT" dirty="0" smtClean="0"/>
          </a:p>
          <a:p>
            <a:r>
              <a:rPr lang="it-IT" dirty="0" smtClean="0"/>
              <a:t>In </a:t>
            </a:r>
            <a:r>
              <a:rPr lang="it-IT" dirty="0" smtClean="0"/>
              <a:t>considerazione </a:t>
            </a:r>
            <a:r>
              <a:rPr lang="it-IT" dirty="0" smtClean="0"/>
              <a:t>ad</a:t>
            </a:r>
            <a:r>
              <a:rPr lang="it-IT" dirty="0" smtClean="0"/>
              <a:t> </a:t>
            </a:r>
            <a:r>
              <a:rPr lang="it-IT" dirty="0" smtClean="0"/>
              <a:t>un crescente </a:t>
            </a:r>
            <a:r>
              <a:rPr lang="it-IT" dirty="0" smtClean="0"/>
              <a:t>numero di </a:t>
            </a:r>
            <a:r>
              <a:rPr lang="it-IT" dirty="0" smtClean="0"/>
              <a:t>bambini nati da gravidanze assistite è importante approfondire la conoscenza dei potenziali rischi di questi stessi bambini. </a:t>
            </a:r>
            <a:endParaRPr lang="it-IT" dirty="0" smtClean="0"/>
          </a:p>
          <a:p>
            <a:r>
              <a:rPr lang="it-IT" dirty="0" smtClean="0"/>
              <a:t>E</a:t>
            </a:r>
            <a:r>
              <a:rPr lang="it-IT" dirty="0" smtClean="0"/>
              <a:t>’ da tempo nota l’associazione tra tecniche di PMA ed alcune complicanze ostetriche  quali parto pretermine, basso peso alla nascita e  gravidanze multiple. </a:t>
            </a:r>
            <a:endParaRPr lang="it-IT" dirty="0" smtClean="0"/>
          </a:p>
          <a:p>
            <a:pPr algn="ctr"/>
            <a:r>
              <a:rPr lang="it-IT" dirty="0" smtClean="0">
                <a:solidFill>
                  <a:srgbClr val="FF0000"/>
                </a:solidFill>
              </a:rPr>
              <a:t>Argomento </a:t>
            </a:r>
            <a:r>
              <a:rPr lang="it-IT" dirty="0" smtClean="0">
                <a:solidFill>
                  <a:srgbClr val="FF0000"/>
                </a:solidFill>
              </a:rPr>
              <a:t>ancora discusso e di </a:t>
            </a:r>
            <a:r>
              <a:rPr lang="it-IT" dirty="0" smtClean="0">
                <a:solidFill>
                  <a:srgbClr val="FF0000"/>
                </a:solidFill>
              </a:rPr>
              <a:t>notevole interesse è </a:t>
            </a:r>
            <a:r>
              <a:rPr lang="it-IT" dirty="0" smtClean="0">
                <a:solidFill>
                  <a:srgbClr val="FF0000"/>
                </a:solidFill>
              </a:rPr>
              <a:t>stabilire se la PMA si associ ad un incremento di incidenza di </a:t>
            </a:r>
            <a:r>
              <a:rPr lang="it-IT" dirty="0" smtClean="0">
                <a:solidFill>
                  <a:srgbClr val="FF0000"/>
                </a:solidFill>
              </a:rPr>
              <a:t>malformazioni </a:t>
            </a:r>
            <a:r>
              <a:rPr lang="it-IT" dirty="0" smtClean="0">
                <a:solidFill>
                  <a:srgbClr val="FF0000"/>
                </a:solidFill>
              </a:rPr>
              <a:t>fetali.</a:t>
            </a:r>
          </a:p>
          <a:p>
            <a:endParaRPr lang="it-IT" dirty="0"/>
          </a:p>
        </p:txBody>
      </p:sp>
      <p:sp>
        <p:nvSpPr>
          <p:cNvPr id="3" name="Titolo 2"/>
          <p:cNvSpPr>
            <a:spLocks noGrp="1"/>
          </p:cNvSpPr>
          <p:nvPr>
            <p:ph type="title"/>
          </p:nvPr>
        </p:nvSpPr>
        <p:spPr>
          <a:solidFill>
            <a:schemeClr val="bg2">
              <a:lumMod val="75000"/>
            </a:schemeClr>
          </a:solidFill>
        </p:spPr>
        <p:txBody>
          <a:bodyPr>
            <a:normAutofit/>
          </a:bodyPr>
          <a:lstStyle/>
          <a:p>
            <a:r>
              <a:rPr lang="it-IT" sz="3600" dirty="0" smtClean="0"/>
              <a:t>    Complicanze ostetriche e PMA</a:t>
            </a:r>
            <a:endParaRPr lang="it-IT"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81329"/>
            <a:ext cx="8229600" cy="4090812"/>
          </a:xfrm>
        </p:spPr>
        <p:style>
          <a:lnRef idx="1">
            <a:schemeClr val="accent2"/>
          </a:lnRef>
          <a:fillRef idx="3">
            <a:schemeClr val="accent2"/>
          </a:fillRef>
          <a:effectRef idx="2">
            <a:schemeClr val="accent2"/>
          </a:effectRef>
          <a:fontRef idx="minor">
            <a:schemeClr val="lt1"/>
          </a:fontRef>
        </p:style>
        <p:txBody>
          <a:bodyPr>
            <a:normAutofit/>
          </a:bodyPr>
          <a:lstStyle/>
          <a:p>
            <a:pPr>
              <a:buNone/>
            </a:pPr>
            <a:r>
              <a:rPr lang="it-IT" sz="1200" dirty="0" smtClean="0">
                <a:hlinkClick r:id="rId3" tooltip="The journal of obstetrics and gynaecology research."/>
              </a:rPr>
              <a:t> J </a:t>
            </a:r>
            <a:r>
              <a:rPr lang="it-IT" sz="1200" dirty="0" err="1" smtClean="0">
                <a:hlinkClick r:id="rId3" tooltip="The journal of obstetrics and gynaecology research."/>
              </a:rPr>
              <a:t>Obstet</a:t>
            </a:r>
            <a:r>
              <a:rPr lang="it-IT" sz="1200" dirty="0" smtClean="0">
                <a:hlinkClick r:id="rId3" tooltip="The journal of obstetrics and gynaecology research."/>
              </a:rPr>
              <a:t> </a:t>
            </a:r>
            <a:r>
              <a:rPr lang="it-IT" sz="1200" dirty="0" err="1" smtClean="0">
                <a:hlinkClick r:id="rId3" tooltip="The journal of obstetrics and gynaecology research."/>
              </a:rPr>
              <a:t>Gynaecol</a:t>
            </a:r>
            <a:r>
              <a:rPr lang="it-IT" sz="1200" dirty="0" smtClean="0">
                <a:hlinkClick r:id="rId3" tooltip="The journal of obstetrics and gynaecology research."/>
              </a:rPr>
              <a:t> </a:t>
            </a:r>
            <a:r>
              <a:rPr lang="it-IT" sz="1200" dirty="0" err="1" smtClean="0">
                <a:hlinkClick r:id="rId3" tooltip="The journal of obstetrics and gynaecology research."/>
              </a:rPr>
              <a:t>Res</a:t>
            </a:r>
            <a:r>
              <a:rPr lang="it-IT" sz="1200" dirty="0" smtClean="0">
                <a:hlinkClick r:id="rId3" tooltip="The journal of obstetrics and gynaecology research."/>
              </a:rPr>
              <a:t>.</a:t>
            </a:r>
            <a:r>
              <a:rPr lang="it-IT" sz="1200" dirty="0" smtClean="0"/>
              <a:t> 2015 </a:t>
            </a:r>
            <a:r>
              <a:rPr lang="it-IT" sz="1200" dirty="0" err="1" smtClean="0"/>
              <a:t>Oct</a:t>
            </a:r>
            <a:r>
              <a:rPr lang="it-IT" sz="1200" dirty="0" smtClean="0"/>
              <a:t>;41(10):1514-9. </a:t>
            </a:r>
            <a:r>
              <a:rPr lang="it-IT" sz="1200" dirty="0" err="1" smtClean="0"/>
              <a:t>doi</a:t>
            </a:r>
            <a:r>
              <a:rPr lang="it-IT" sz="1200" dirty="0" smtClean="0"/>
              <a:t>: 10.1111/</a:t>
            </a:r>
            <a:r>
              <a:rPr lang="it-IT" sz="1200" dirty="0" err="1" smtClean="0"/>
              <a:t>jog</a:t>
            </a:r>
            <a:r>
              <a:rPr lang="it-IT" sz="1200" dirty="0" smtClean="0"/>
              <a:t>.12752. </a:t>
            </a:r>
            <a:r>
              <a:rPr lang="it-IT" sz="1200" dirty="0" err="1" smtClean="0"/>
              <a:t>Epub</a:t>
            </a:r>
            <a:r>
              <a:rPr lang="it-IT" sz="1200" dirty="0" smtClean="0"/>
              <a:t> 2015 </a:t>
            </a:r>
            <a:r>
              <a:rPr lang="it-IT" sz="1200" dirty="0" err="1" smtClean="0"/>
              <a:t>Jul</a:t>
            </a:r>
            <a:r>
              <a:rPr lang="it-IT" sz="1200" dirty="0" smtClean="0"/>
              <a:t> 14.</a:t>
            </a:r>
          </a:p>
          <a:p>
            <a:pPr>
              <a:buNone/>
            </a:pPr>
            <a:r>
              <a:rPr lang="it-IT" b="1" dirty="0" smtClean="0"/>
              <a:t>Prenatal screening at 11-13+6 </a:t>
            </a:r>
            <a:r>
              <a:rPr lang="it-IT" b="1" dirty="0" err="1" smtClean="0"/>
              <a:t>weeks</a:t>
            </a:r>
            <a:r>
              <a:rPr lang="it-IT" b="1" dirty="0" smtClean="0"/>
              <a:t> in </a:t>
            </a:r>
            <a:r>
              <a:rPr lang="it-IT" b="1" dirty="0" err="1" smtClean="0"/>
              <a:t>assisted</a:t>
            </a:r>
            <a:r>
              <a:rPr lang="it-IT" b="1" dirty="0" smtClean="0"/>
              <a:t> </a:t>
            </a:r>
            <a:r>
              <a:rPr lang="it-IT" b="1" dirty="0" err="1" smtClean="0"/>
              <a:t>reproductive</a:t>
            </a:r>
            <a:r>
              <a:rPr lang="it-IT" b="1" dirty="0" smtClean="0"/>
              <a:t> </a:t>
            </a:r>
            <a:r>
              <a:rPr lang="it-IT" b="1" dirty="0" err="1" smtClean="0"/>
              <a:t>technology</a:t>
            </a:r>
            <a:r>
              <a:rPr lang="it-IT" b="1" dirty="0" smtClean="0"/>
              <a:t> singleton </a:t>
            </a:r>
            <a:r>
              <a:rPr lang="it-IT" b="1" dirty="0" err="1" smtClean="0"/>
              <a:t>pregnancies</a:t>
            </a:r>
            <a:r>
              <a:rPr lang="it-IT" b="1" dirty="0" smtClean="0"/>
              <a:t> and </a:t>
            </a:r>
            <a:r>
              <a:rPr lang="it-IT" b="1" dirty="0" err="1" smtClean="0"/>
              <a:t>those</a:t>
            </a:r>
            <a:r>
              <a:rPr lang="it-IT" b="1" dirty="0" smtClean="0"/>
              <a:t> </a:t>
            </a:r>
            <a:r>
              <a:rPr lang="it-IT" b="1" dirty="0" err="1" smtClean="0"/>
              <a:t>conceived</a:t>
            </a:r>
            <a:r>
              <a:rPr lang="it-IT" b="1" dirty="0" smtClean="0"/>
              <a:t> </a:t>
            </a:r>
            <a:r>
              <a:rPr lang="it-IT" b="1" dirty="0" err="1" smtClean="0"/>
              <a:t>naturally</a:t>
            </a:r>
            <a:r>
              <a:rPr lang="it-IT" b="1" dirty="0" smtClean="0"/>
              <a:t>.</a:t>
            </a:r>
          </a:p>
          <a:p>
            <a:pPr>
              <a:buNone/>
            </a:pPr>
            <a:r>
              <a:rPr lang="it-IT" sz="1200" dirty="0" smtClean="0">
                <a:hlinkClick r:id="rId4"/>
              </a:rPr>
              <a:t>Gong M</a:t>
            </a:r>
            <a:r>
              <a:rPr lang="it-IT" sz="1200" baseline="30000" dirty="0" smtClean="0"/>
              <a:t>1</a:t>
            </a:r>
            <a:r>
              <a:rPr lang="it-IT" sz="1200" dirty="0" smtClean="0"/>
              <a:t>, </a:t>
            </a:r>
            <a:r>
              <a:rPr lang="it-IT" sz="1200" dirty="0" err="1" smtClean="0">
                <a:hlinkClick r:id="rId5"/>
              </a:rPr>
              <a:t>Shi</a:t>
            </a:r>
            <a:r>
              <a:rPr lang="it-IT" sz="1200" dirty="0" smtClean="0">
                <a:hlinkClick r:id="rId5"/>
              </a:rPr>
              <a:t> H</a:t>
            </a:r>
            <a:r>
              <a:rPr lang="it-IT" sz="1200" baseline="30000" dirty="0" smtClean="0"/>
              <a:t>2</a:t>
            </a:r>
            <a:r>
              <a:rPr lang="it-IT" sz="1200" dirty="0" smtClean="0"/>
              <a:t>, </a:t>
            </a:r>
            <a:r>
              <a:rPr lang="it-IT" sz="1200" dirty="0" err="1" smtClean="0">
                <a:hlinkClick r:id="rId6"/>
              </a:rPr>
              <a:t>Zhang</a:t>
            </a:r>
            <a:r>
              <a:rPr lang="it-IT" sz="1200" dirty="0" smtClean="0">
                <a:hlinkClick r:id="rId6"/>
              </a:rPr>
              <a:t> YG</a:t>
            </a:r>
            <a:r>
              <a:rPr lang="it-IT" sz="1200" baseline="30000" dirty="0" smtClean="0"/>
              <a:t>2</a:t>
            </a:r>
            <a:r>
              <a:rPr lang="it-IT" sz="1200" dirty="0" smtClean="0"/>
              <a:t>, </a:t>
            </a:r>
            <a:r>
              <a:rPr lang="it-IT" sz="1200" dirty="0" smtClean="0">
                <a:hlinkClick r:id="rId7"/>
              </a:rPr>
              <a:t>Ming L</a:t>
            </a:r>
            <a:r>
              <a:rPr lang="it-IT" sz="1200" baseline="30000" dirty="0" smtClean="0"/>
              <a:t>1</a:t>
            </a:r>
          </a:p>
          <a:p>
            <a:pPr>
              <a:buNone/>
            </a:pPr>
            <a:endParaRPr lang="it-IT" sz="1200" baseline="30000" dirty="0" smtClean="0"/>
          </a:p>
          <a:p>
            <a:pPr>
              <a:buNone/>
            </a:pPr>
            <a:endParaRPr lang="it-IT" sz="1200" baseline="30000" dirty="0" smtClean="0"/>
          </a:p>
          <a:p>
            <a:pPr>
              <a:buNone/>
            </a:pPr>
            <a:endParaRPr lang="it-IT" sz="1200" baseline="30000" dirty="0" smtClean="0"/>
          </a:p>
          <a:p>
            <a:pPr>
              <a:buNone/>
            </a:pPr>
            <a:endParaRPr lang="it-IT" sz="1200" baseline="30000" dirty="0" smtClean="0"/>
          </a:p>
          <a:p>
            <a:pPr>
              <a:buNone/>
            </a:pPr>
            <a:r>
              <a:rPr lang="it-IT" sz="2400" dirty="0" smtClean="0"/>
              <a:t>Nonostante  i fattori di </a:t>
            </a:r>
            <a:r>
              <a:rPr lang="it-IT" sz="2400" dirty="0" err="1" smtClean="0"/>
              <a:t>comorbilità</a:t>
            </a:r>
            <a:r>
              <a:rPr lang="it-IT" sz="2400" dirty="0" smtClean="0"/>
              <a:t> associati con le stesse donne </a:t>
            </a:r>
            <a:r>
              <a:rPr lang="it-IT" sz="2400" dirty="0" err="1" smtClean="0"/>
              <a:t>infertili</a:t>
            </a:r>
            <a:r>
              <a:rPr lang="it-IT" sz="2400" dirty="0" smtClean="0"/>
              <a:t>, le tecniche di PMA non sembrano incrementare il rischio di anomalie fetali cromosomiche</a:t>
            </a:r>
          </a:p>
          <a:p>
            <a:pPr>
              <a:buNone/>
            </a:pPr>
            <a:endParaRPr lang="it-IT" sz="1200" dirty="0" smtClean="0"/>
          </a:p>
        </p:txBody>
      </p:sp>
      <p:sp>
        <p:nvSpPr>
          <p:cNvPr id="3" name="Titolo 2"/>
          <p:cNvSpPr>
            <a:spLocks noGrp="1"/>
          </p:cNvSpPr>
          <p:nvPr>
            <p:ph type="title"/>
          </p:nvPr>
        </p:nvSpPr>
        <p:spPr/>
        <p:txBody>
          <a:bodyPr/>
          <a:lstStyle/>
          <a:p>
            <a:pPr algn="ctr"/>
            <a:r>
              <a:rPr lang="it-IT" dirty="0" smtClean="0"/>
              <a:t>Malformazioni Genetiche</a:t>
            </a:r>
            <a:endParaRPr lang="it-IT"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sz="half" idx="1"/>
          </p:nvPr>
        </p:nvSpPr>
        <p:spPr/>
        <p:txBody>
          <a:bodyPr/>
          <a:lstStyle/>
          <a:p>
            <a:endParaRPr lang="it-IT"/>
          </a:p>
        </p:txBody>
      </p:sp>
      <p:graphicFrame>
        <p:nvGraphicFramePr>
          <p:cNvPr id="3074" name="Object 2"/>
          <p:cNvGraphicFramePr>
            <a:graphicFrameLocks noChangeAspect="1"/>
          </p:cNvGraphicFramePr>
          <p:nvPr/>
        </p:nvGraphicFramePr>
        <p:xfrm>
          <a:off x="0" y="71462"/>
          <a:ext cx="9144000" cy="6858000"/>
        </p:xfrm>
        <a:graphic>
          <a:graphicData uri="http://schemas.openxmlformats.org/presentationml/2006/ole">
            <mc:AlternateContent xmlns:mc="http://schemas.openxmlformats.org/markup-compatibility/2006">
              <mc:Choice xmlns:v="urn:schemas-microsoft-com:vml" Requires="v">
                <p:oleObj spid="_x0000_s3098" name="Presentazione" r:id="rId3" imgW="1985908" imgH="1489013" progId="PowerPoint.Show.8">
                  <p:embed/>
                </p:oleObj>
              </mc:Choice>
              <mc:Fallback>
                <p:oleObj name="Presentazione" r:id="rId3" imgW="1985908" imgH="1489013" progId="PowerPoint.Show.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146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268760"/>
            <a:ext cx="8229600" cy="4446257"/>
          </a:xfrm>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pPr algn="just">
              <a:buNone/>
            </a:pPr>
            <a:r>
              <a:rPr lang="en-US" dirty="0" smtClean="0"/>
              <a:t> </a:t>
            </a:r>
          </a:p>
          <a:p>
            <a:pPr algn="just">
              <a:buNone/>
            </a:pPr>
            <a:r>
              <a:rPr lang="it-IT" sz="2800" dirty="0" smtClean="0">
                <a:solidFill>
                  <a:schemeClr val="tx1"/>
                </a:solidFill>
              </a:rPr>
              <a:t>Non è stato trovato un aumento della </a:t>
            </a:r>
            <a:r>
              <a:rPr lang="it-IT" sz="2800" dirty="0" smtClean="0">
                <a:solidFill>
                  <a:schemeClr val="tx1"/>
                </a:solidFill>
              </a:rPr>
              <a:t>prevalenza, </a:t>
            </a:r>
            <a:r>
              <a:rPr lang="it-IT" sz="2800" dirty="0" smtClean="0">
                <a:solidFill>
                  <a:schemeClr val="tx1"/>
                </a:solidFill>
              </a:rPr>
              <a:t>statisticamente </a:t>
            </a:r>
            <a:r>
              <a:rPr lang="it-IT" sz="2800" dirty="0" smtClean="0">
                <a:solidFill>
                  <a:schemeClr val="tx1"/>
                </a:solidFill>
              </a:rPr>
              <a:t>significativo, </a:t>
            </a:r>
            <a:r>
              <a:rPr lang="it-IT" sz="2800" dirty="0" smtClean="0">
                <a:solidFill>
                  <a:schemeClr val="tx1"/>
                </a:solidFill>
              </a:rPr>
              <a:t>per malformazioni fetali non genetiche nelle gravidanze da PMA in cui è stata effettuata una ICSI vs quelle in cui è stata effettuata una FIVET, dopo aver effettuato una stratificazione per le caratteristiche materne. Questo dato va a corroborare i risultati di altre due </a:t>
            </a:r>
            <a:r>
              <a:rPr lang="it-IT" sz="2800" dirty="0" err="1" smtClean="0">
                <a:solidFill>
                  <a:schemeClr val="tx1"/>
                </a:solidFill>
              </a:rPr>
              <a:t>metanalisi</a:t>
            </a:r>
            <a:r>
              <a:rPr lang="it-IT" sz="2800" dirty="0" smtClean="0">
                <a:solidFill>
                  <a:schemeClr val="tx1"/>
                </a:solidFill>
              </a:rPr>
              <a:t> pubblicate nel 2012 e nel 2013.</a:t>
            </a:r>
          </a:p>
          <a:p>
            <a:pPr algn="just">
              <a:buNone/>
            </a:pPr>
            <a:endParaRPr lang="it-IT" dirty="0" smtClean="0"/>
          </a:p>
          <a:p>
            <a:r>
              <a:rPr lang="en-US" sz="1400" dirty="0" err="1" smtClean="0"/>
              <a:t>Wen</a:t>
            </a:r>
            <a:r>
              <a:rPr lang="en-US" sz="1400" dirty="0" smtClean="0"/>
              <a:t>  J, Jiang  J, Ding  C,  et al. </a:t>
            </a:r>
            <a:r>
              <a:rPr lang="en-US" dirty="0" smtClean="0"/>
              <a:t> </a:t>
            </a:r>
            <a:r>
              <a:rPr lang="en-US" b="1" dirty="0" smtClean="0"/>
              <a:t>Birth defects in children conceived by in vitro fertilization and </a:t>
            </a:r>
            <a:r>
              <a:rPr lang="en-US" b="1" dirty="0" err="1" smtClean="0"/>
              <a:t>intracytoplasmic</a:t>
            </a:r>
            <a:r>
              <a:rPr lang="en-US" b="1" dirty="0" smtClean="0"/>
              <a:t> sperm injection: a meta-analysis</a:t>
            </a:r>
            <a:r>
              <a:rPr lang="en-US" dirty="0" smtClean="0"/>
              <a:t>. </a:t>
            </a:r>
            <a:r>
              <a:rPr lang="en-US" sz="1400" i="1" dirty="0" err="1" smtClean="0">
                <a:solidFill>
                  <a:srgbClr val="FFC000"/>
                </a:solidFill>
              </a:rPr>
              <a:t>Fertil</a:t>
            </a:r>
            <a:r>
              <a:rPr lang="en-US" sz="1400" i="1" dirty="0" smtClean="0">
                <a:solidFill>
                  <a:srgbClr val="FFC000"/>
                </a:solidFill>
              </a:rPr>
              <a:t> </a:t>
            </a:r>
            <a:r>
              <a:rPr lang="en-US" sz="1400" i="1" dirty="0" err="1" smtClean="0">
                <a:solidFill>
                  <a:srgbClr val="FFC000"/>
                </a:solidFill>
              </a:rPr>
              <a:t>Steril</a:t>
            </a:r>
            <a:r>
              <a:rPr lang="en-US" sz="1400" dirty="0" smtClean="0">
                <a:solidFill>
                  <a:srgbClr val="FFC000"/>
                </a:solidFill>
              </a:rPr>
              <a:t>. 2012;97(6):1331-7.</a:t>
            </a:r>
            <a:endParaRPr lang="it-IT" sz="1400" dirty="0" smtClean="0">
              <a:solidFill>
                <a:srgbClr val="FFC000"/>
              </a:solidFill>
            </a:endParaRPr>
          </a:p>
          <a:p>
            <a:endParaRPr lang="en-US" sz="1400" dirty="0" smtClean="0"/>
          </a:p>
          <a:p>
            <a:endParaRPr lang="en-US" sz="1400" dirty="0" smtClean="0"/>
          </a:p>
          <a:p>
            <a:r>
              <a:rPr lang="en-US" sz="1400" dirty="0" smtClean="0"/>
              <a:t>Hansen  M, </a:t>
            </a:r>
            <a:r>
              <a:rPr lang="en-US" sz="1400" dirty="0" err="1" smtClean="0"/>
              <a:t>Kurinczuk</a:t>
            </a:r>
            <a:r>
              <a:rPr lang="en-US" sz="1400" dirty="0" smtClean="0"/>
              <a:t>  JJ, Milne  E, de Klerk  N, Bower  C. </a:t>
            </a:r>
            <a:r>
              <a:rPr lang="en-US" dirty="0" smtClean="0"/>
              <a:t> </a:t>
            </a:r>
            <a:r>
              <a:rPr lang="en-US" b="1" dirty="0" smtClean="0"/>
              <a:t>Assisted reproductive technology and birth defects: a systematic review and meta-analysis</a:t>
            </a:r>
            <a:r>
              <a:rPr lang="en-US" dirty="0" smtClean="0"/>
              <a:t>. </a:t>
            </a:r>
            <a:r>
              <a:rPr lang="it-IT" sz="1400" i="1" dirty="0" err="1" smtClean="0">
                <a:solidFill>
                  <a:srgbClr val="FFC000"/>
                </a:solidFill>
              </a:rPr>
              <a:t>Hum</a:t>
            </a:r>
            <a:r>
              <a:rPr lang="it-IT" sz="1400" i="1" dirty="0" smtClean="0">
                <a:solidFill>
                  <a:srgbClr val="FFC000"/>
                </a:solidFill>
              </a:rPr>
              <a:t> </a:t>
            </a:r>
            <a:r>
              <a:rPr lang="it-IT" sz="1400" i="1" dirty="0" err="1" smtClean="0">
                <a:solidFill>
                  <a:srgbClr val="FFC000"/>
                </a:solidFill>
              </a:rPr>
              <a:t>Reprod</a:t>
            </a:r>
            <a:r>
              <a:rPr lang="it-IT" sz="1400" i="1" dirty="0" smtClean="0">
                <a:solidFill>
                  <a:srgbClr val="FFC000"/>
                </a:solidFill>
              </a:rPr>
              <a:t> Update</a:t>
            </a:r>
            <a:r>
              <a:rPr lang="it-IT" sz="1400" dirty="0" smtClean="0">
                <a:solidFill>
                  <a:srgbClr val="FFC000"/>
                </a:solidFill>
              </a:rPr>
              <a:t>. 2013;19(4):330-353</a:t>
            </a:r>
            <a:endParaRPr lang="it-IT" sz="1400" dirty="0">
              <a:solidFill>
                <a:srgbClr val="FFC000"/>
              </a:solidFill>
            </a:endParaRPr>
          </a:p>
        </p:txBody>
      </p:sp>
      <p:sp>
        <p:nvSpPr>
          <p:cNvPr id="3" name="Titolo 2"/>
          <p:cNvSpPr>
            <a:spLocks noGrp="1"/>
          </p:cNvSpPr>
          <p:nvPr>
            <p:ph type="title"/>
          </p:nvPr>
        </p:nvSpPr>
        <p:spPr/>
        <p:txBody>
          <a:bodyPr/>
          <a:lstStyle/>
          <a:p>
            <a:pPr algn="ctr"/>
            <a:r>
              <a:rPr lang="it-IT" dirty="0" smtClean="0"/>
              <a:t>ICSI   vs    IVF</a:t>
            </a:r>
            <a:endParaRPr lang="it-IT"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81329"/>
            <a:ext cx="8229600" cy="3947936"/>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20000"/>
          </a:bodyPr>
          <a:lstStyle/>
          <a:p>
            <a:r>
              <a:rPr lang="en-US" sz="1200" dirty="0" smtClean="0">
                <a:hlinkClick r:id="rId3" tooltip="Human reproduction (Oxford, England)."/>
              </a:rPr>
              <a:t>Hum </a:t>
            </a:r>
            <a:r>
              <a:rPr lang="en-US" sz="1200" dirty="0" err="1" smtClean="0">
                <a:hlinkClick r:id="rId3" tooltip="Human reproduction (Oxford, England)."/>
              </a:rPr>
              <a:t>Reprod</a:t>
            </a:r>
            <a:r>
              <a:rPr lang="en-US" sz="1200" dirty="0" smtClean="0">
                <a:hlinkClick r:id="rId3" tooltip="Human reproduction (Oxford, England)."/>
              </a:rPr>
              <a:t>.</a:t>
            </a:r>
            <a:r>
              <a:rPr lang="en-US" sz="1200" dirty="0" smtClean="0"/>
              <a:t> 2017 Jan;32(1):125-132. </a:t>
            </a:r>
            <a:r>
              <a:rPr lang="en-US" sz="1200" dirty="0" err="1" smtClean="0"/>
              <a:t>Epub</a:t>
            </a:r>
            <a:r>
              <a:rPr lang="en-US" sz="1200" dirty="0" smtClean="0"/>
              <a:t> 2016 Nov 7.</a:t>
            </a:r>
            <a:endParaRPr lang="it-IT" sz="1200" dirty="0" smtClean="0"/>
          </a:p>
          <a:p>
            <a:pPr lvl="1">
              <a:buNone/>
            </a:pPr>
            <a:r>
              <a:rPr lang="en-US" b="1" dirty="0" smtClean="0">
                <a:solidFill>
                  <a:schemeClr val="bg1"/>
                </a:solidFill>
              </a:rPr>
              <a:t>No increased risk of major congenital anomalies or adverse pregnancy or neonatal outcomes following </a:t>
            </a:r>
            <a:r>
              <a:rPr lang="en-US" b="1" dirty="0" err="1" smtClean="0">
                <a:solidFill>
                  <a:schemeClr val="bg1"/>
                </a:solidFill>
              </a:rPr>
              <a:t>letrozole</a:t>
            </a:r>
            <a:r>
              <a:rPr lang="en-US" b="1" dirty="0" smtClean="0">
                <a:solidFill>
                  <a:schemeClr val="bg1"/>
                </a:solidFill>
              </a:rPr>
              <a:t> use in assisted reproductive </a:t>
            </a:r>
            <a:r>
              <a:rPr lang="en-US" b="1" dirty="0" err="1" smtClean="0">
                <a:solidFill>
                  <a:schemeClr val="bg1"/>
                </a:solidFill>
              </a:rPr>
              <a:t>technology.</a:t>
            </a:r>
            <a:r>
              <a:rPr lang="en-US" sz="800" b="1" dirty="0" err="1" smtClean="0">
                <a:solidFill>
                  <a:schemeClr val="bg1"/>
                </a:solidFill>
                <a:hlinkClick r:id="rId4"/>
              </a:rPr>
              <a:t>Tatsumi</a:t>
            </a:r>
            <a:r>
              <a:rPr lang="en-US" sz="800" b="1" dirty="0" smtClean="0">
                <a:solidFill>
                  <a:schemeClr val="bg1"/>
                </a:solidFill>
                <a:hlinkClick r:id="rId4"/>
              </a:rPr>
              <a:t> </a:t>
            </a:r>
            <a:r>
              <a:rPr lang="en-US" sz="800" dirty="0" smtClean="0">
                <a:hlinkClick r:id="rId4"/>
              </a:rPr>
              <a:t>T</a:t>
            </a:r>
            <a:r>
              <a:rPr lang="en-US" sz="800" baseline="30000" dirty="0" smtClean="0"/>
              <a:t>1,2</a:t>
            </a:r>
            <a:r>
              <a:rPr lang="en-US" sz="800" dirty="0" smtClean="0"/>
              <a:t>, </a:t>
            </a:r>
            <a:r>
              <a:rPr lang="en-US" sz="800" dirty="0" err="1" smtClean="0">
                <a:hlinkClick r:id="rId5"/>
              </a:rPr>
              <a:t>Jwa</a:t>
            </a:r>
            <a:r>
              <a:rPr lang="en-US" sz="800" dirty="0" smtClean="0">
                <a:hlinkClick r:id="rId5"/>
              </a:rPr>
              <a:t> SC</a:t>
            </a:r>
            <a:r>
              <a:rPr lang="en-US" sz="800" baseline="30000" dirty="0" smtClean="0"/>
              <a:t>3,4</a:t>
            </a:r>
            <a:r>
              <a:rPr lang="en-US" sz="800" dirty="0" smtClean="0"/>
              <a:t>, </a:t>
            </a:r>
            <a:r>
              <a:rPr lang="en-US" sz="800" dirty="0" err="1" smtClean="0">
                <a:hlinkClick r:id="rId6"/>
              </a:rPr>
              <a:t>Kuwahara</a:t>
            </a:r>
            <a:r>
              <a:rPr lang="en-US" sz="800" dirty="0" smtClean="0">
                <a:hlinkClick r:id="rId6"/>
              </a:rPr>
              <a:t> A</a:t>
            </a:r>
            <a:r>
              <a:rPr lang="en-US" sz="800" baseline="30000" dirty="0" smtClean="0"/>
              <a:t>5</a:t>
            </a:r>
            <a:r>
              <a:rPr lang="en-US" sz="800" dirty="0" smtClean="0"/>
              <a:t>, </a:t>
            </a:r>
            <a:r>
              <a:rPr lang="en-US" sz="800" dirty="0" err="1" smtClean="0">
                <a:hlinkClick r:id="rId7"/>
              </a:rPr>
              <a:t>Irahara</a:t>
            </a:r>
            <a:r>
              <a:rPr lang="en-US" sz="800" dirty="0" smtClean="0">
                <a:hlinkClick r:id="rId7"/>
              </a:rPr>
              <a:t> M</a:t>
            </a:r>
            <a:r>
              <a:rPr lang="en-US" sz="800" baseline="30000" dirty="0" smtClean="0"/>
              <a:t>5</a:t>
            </a:r>
            <a:r>
              <a:rPr lang="en-US" sz="800" dirty="0" smtClean="0"/>
              <a:t>, </a:t>
            </a:r>
            <a:r>
              <a:rPr lang="en-US" sz="800" dirty="0" smtClean="0">
                <a:hlinkClick r:id="rId8"/>
              </a:rPr>
              <a:t>Kubota T</a:t>
            </a:r>
            <a:r>
              <a:rPr lang="en-US" sz="800" baseline="30000" dirty="0" smtClean="0"/>
              <a:t>2</a:t>
            </a:r>
            <a:r>
              <a:rPr lang="en-US" sz="800" dirty="0" smtClean="0"/>
              <a:t>, </a:t>
            </a:r>
            <a:r>
              <a:rPr lang="en-US" sz="800" dirty="0" smtClean="0">
                <a:hlinkClick r:id="rId9"/>
              </a:rPr>
              <a:t>Saito H</a:t>
            </a:r>
            <a:r>
              <a:rPr lang="en-US" sz="800" baseline="30000" dirty="0" smtClean="0"/>
              <a:t>1</a:t>
            </a:r>
            <a:endParaRPr lang="it-IT" sz="800" dirty="0" smtClean="0"/>
          </a:p>
          <a:p>
            <a:pPr>
              <a:buNone/>
            </a:pPr>
            <a:r>
              <a:rPr lang="en-US" sz="1900" dirty="0" smtClean="0"/>
              <a:t> </a:t>
            </a:r>
            <a:endParaRPr lang="it-IT" sz="1900" dirty="0" smtClean="0"/>
          </a:p>
          <a:p>
            <a:pPr algn="just"/>
            <a:endParaRPr lang="it-IT" dirty="0" smtClean="0"/>
          </a:p>
          <a:p>
            <a:pPr algn="just"/>
            <a:r>
              <a:rPr lang="it-IT" dirty="0" smtClean="0"/>
              <a:t>I risultati suggeriscono che i protocolli  di stimolazione che utilizzano </a:t>
            </a:r>
            <a:r>
              <a:rPr lang="it-IT" dirty="0" err="1" smtClean="0"/>
              <a:t>letrozolo</a:t>
            </a:r>
            <a:r>
              <a:rPr lang="it-IT" dirty="0" smtClean="0"/>
              <a:t>  riducono il rischio di aborti, non incrementano il rischio per malformazioni fetali e non influiscono sull’</a:t>
            </a:r>
            <a:r>
              <a:rPr lang="it-IT" dirty="0" err="1" smtClean="0"/>
              <a:t>outcome</a:t>
            </a:r>
            <a:r>
              <a:rPr lang="it-IT" dirty="0" smtClean="0"/>
              <a:t> materno fetale rispetto alle gravidanze spontanee.</a:t>
            </a:r>
          </a:p>
          <a:p>
            <a:endParaRPr lang="it-IT" dirty="0"/>
          </a:p>
        </p:txBody>
      </p:sp>
      <p:sp>
        <p:nvSpPr>
          <p:cNvPr id="3" name="Titolo 2"/>
          <p:cNvSpPr>
            <a:spLocks noGrp="1"/>
          </p:cNvSpPr>
          <p:nvPr>
            <p:ph type="title"/>
          </p:nvPr>
        </p:nvSpPr>
        <p:spPr/>
        <p:txBody>
          <a:bodyPr/>
          <a:lstStyle/>
          <a:p>
            <a:pPr algn="ctr"/>
            <a:r>
              <a:rPr lang="it-IT" dirty="0" smtClean="0"/>
              <a:t>Differenti Protocolli</a:t>
            </a:r>
            <a:endParaRPr lang="it-IT"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2"/>
          </p:nvPr>
        </p:nvSpPr>
        <p:spPr/>
        <p:txBody>
          <a:bodyPr/>
          <a:lstStyle/>
          <a:p>
            <a:endParaRPr lang="it-IT"/>
          </a:p>
        </p:txBody>
      </p:sp>
      <p:sp>
        <p:nvSpPr>
          <p:cNvPr id="4" name="Segnaposto contenuto 3"/>
          <p:cNvSpPr>
            <a:spLocks noGrp="1"/>
          </p:cNvSpPr>
          <p:nvPr>
            <p:ph sz="half" idx="1"/>
          </p:nvPr>
        </p:nvSpPr>
        <p:spPr/>
        <p:txBody>
          <a:bodyPr/>
          <a:lstStyle/>
          <a:p>
            <a:endParaRPr lang="it-IT"/>
          </a:p>
        </p:txBody>
      </p:sp>
      <p:graphicFrame>
        <p:nvGraphicFramePr>
          <p:cNvPr id="409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122" name="Presentazione" r:id="rId3" imgW="3131874" imgH="2350164" progId="PowerPoint.Show.8">
                  <p:embed/>
                </p:oleObj>
              </mc:Choice>
              <mc:Fallback>
                <p:oleObj name="Presentazione" r:id="rId3" imgW="3131874" imgH="2350164" progId="PowerPoint.Show.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28736"/>
            <a:ext cx="8229600" cy="4000529"/>
          </a:xfrm>
          <a:solidFill>
            <a:srgbClr val="FFFF00"/>
          </a:solidFill>
        </p:spPr>
        <p:style>
          <a:lnRef idx="1">
            <a:schemeClr val="accent4"/>
          </a:lnRef>
          <a:fillRef idx="2">
            <a:schemeClr val="accent4"/>
          </a:fillRef>
          <a:effectRef idx="1">
            <a:schemeClr val="accent4"/>
          </a:effectRef>
          <a:fontRef idx="minor">
            <a:schemeClr val="dk1"/>
          </a:fontRef>
        </p:style>
        <p:txBody>
          <a:bodyPr/>
          <a:lstStyle/>
          <a:p>
            <a:endParaRPr lang="it-IT" dirty="0"/>
          </a:p>
        </p:txBody>
      </p:sp>
      <p:sp>
        <p:nvSpPr>
          <p:cNvPr id="3" name="Titolo 2"/>
          <p:cNvSpPr>
            <a:spLocks noGrp="1"/>
          </p:cNvSpPr>
          <p:nvPr>
            <p:ph type="title"/>
          </p:nvPr>
        </p:nvSpPr>
        <p:spPr/>
        <p:txBody>
          <a:bodyPr/>
          <a:lstStyle/>
          <a:p>
            <a:endParaRPr lang="it-IT"/>
          </a:p>
        </p:txBody>
      </p:sp>
      <p:sp>
        <p:nvSpPr>
          <p:cNvPr id="4" name="Rettangolo 3"/>
          <p:cNvSpPr/>
          <p:nvPr/>
        </p:nvSpPr>
        <p:spPr>
          <a:xfrm>
            <a:off x="928662" y="1714488"/>
            <a:ext cx="3286148" cy="5000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ar-SA" dirty="0" smtClean="0"/>
              <a:t>assisted hatching </a:t>
            </a:r>
            <a:endParaRPr lang="it-IT" dirty="0"/>
          </a:p>
        </p:txBody>
      </p:sp>
      <p:sp>
        <p:nvSpPr>
          <p:cNvPr id="5" name="Rettangolo 4"/>
          <p:cNvSpPr/>
          <p:nvPr/>
        </p:nvSpPr>
        <p:spPr>
          <a:xfrm>
            <a:off x="5000628" y="1714488"/>
            <a:ext cx="3357586" cy="5000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dirty="0" smtClean="0"/>
              <a:t>Disordini ovulatori</a:t>
            </a:r>
            <a:endParaRPr lang="it-IT" dirty="0"/>
          </a:p>
        </p:txBody>
      </p:sp>
      <p:sp>
        <p:nvSpPr>
          <p:cNvPr id="6" name="Rettangolo 5"/>
          <p:cNvSpPr/>
          <p:nvPr/>
        </p:nvSpPr>
        <p:spPr>
          <a:xfrm>
            <a:off x="2786050" y="2571744"/>
            <a:ext cx="3500462" cy="8572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dirty="0" smtClean="0"/>
              <a:t>Incremento della prevalenza di difetti fetali</a:t>
            </a:r>
            <a:endParaRPr lang="it-IT" dirty="0"/>
          </a:p>
        </p:txBody>
      </p:sp>
      <p:sp>
        <p:nvSpPr>
          <p:cNvPr id="12" name="Freccia circolare a sinistra 11"/>
          <p:cNvSpPr/>
          <p:nvPr/>
        </p:nvSpPr>
        <p:spPr>
          <a:xfrm>
            <a:off x="6715140" y="2357430"/>
            <a:ext cx="731520" cy="64294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Freccia circolare a destra 12"/>
          <p:cNvSpPr/>
          <p:nvPr/>
        </p:nvSpPr>
        <p:spPr>
          <a:xfrm>
            <a:off x="1785918" y="2357430"/>
            <a:ext cx="731520" cy="71438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4" name="Rettangolo 13"/>
          <p:cNvSpPr/>
          <p:nvPr/>
        </p:nvSpPr>
        <p:spPr>
          <a:xfrm>
            <a:off x="785786" y="3714752"/>
            <a:ext cx="3000396" cy="7143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dirty="0" smtClean="0"/>
              <a:t>Pazienti con una scarsa prognosi</a:t>
            </a:r>
            <a:endParaRPr lang="it-IT" dirty="0"/>
          </a:p>
        </p:txBody>
      </p:sp>
      <p:sp>
        <p:nvSpPr>
          <p:cNvPr id="15" name="Rettangolo 14"/>
          <p:cNvSpPr/>
          <p:nvPr/>
        </p:nvSpPr>
        <p:spPr>
          <a:xfrm>
            <a:off x="5357818" y="3714752"/>
            <a:ext cx="3071834" cy="7143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dirty="0" smtClean="0"/>
              <a:t>PCOS</a:t>
            </a:r>
            <a:endParaRPr lang="it-IT" dirty="0"/>
          </a:p>
        </p:txBody>
      </p:sp>
      <p:sp>
        <p:nvSpPr>
          <p:cNvPr id="16" name="Rettangolo 15"/>
          <p:cNvSpPr/>
          <p:nvPr/>
        </p:nvSpPr>
        <p:spPr>
          <a:xfrm>
            <a:off x="2928926" y="4714884"/>
            <a:ext cx="3714776" cy="5000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it-IT" dirty="0" smtClean="0"/>
              <a:t>Altri rischi sottostanti per difetti fetali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grpId="1" nodeType="clickEffect">
                                  <p:stCondLst>
                                    <p:cond delay="0"/>
                                  </p:stCondLst>
                                  <p:childTnLst>
                                    <p:animScale>
                                      <p:cBhvr>
                                        <p:cTn id="54"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13" grpId="0" animBg="1"/>
      <p:bldP spid="14" grpId="0" animBg="1"/>
      <p:bldP spid="15" grpId="0" animBg="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81329"/>
            <a:ext cx="8229600" cy="4376564"/>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pPr>
              <a:buNone/>
            </a:pPr>
            <a:r>
              <a:rPr lang="en-US" sz="1200" dirty="0" smtClean="0">
                <a:hlinkClick r:id="rId3" tooltip="PloS one."/>
              </a:rPr>
              <a:t> </a:t>
            </a:r>
            <a:r>
              <a:rPr lang="en-US" sz="1200" dirty="0" err="1" smtClean="0">
                <a:hlinkClick r:id="rId3" tooltip="PloS one."/>
              </a:rPr>
              <a:t>PLoS</a:t>
            </a:r>
            <a:r>
              <a:rPr lang="en-US" sz="1200" dirty="0" smtClean="0">
                <a:hlinkClick r:id="rId3" tooltip="PloS one."/>
              </a:rPr>
              <a:t> One.</a:t>
            </a:r>
            <a:r>
              <a:rPr lang="en-US" sz="1200" dirty="0" smtClean="0"/>
              <a:t> 2015 Dec 28;10(12):e0145585. </a:t>
            </a:r>
            <a:r>
              <a:rPr lang="en-US" sz="1200" dirty="0" err="1" smtClean="0"/>
              <a:t>doi</a:t>
            </a:r>
            <a:r>
              <a:rPr lang="en-US" sz="1200" dirty="0" smtClean="0"/>
              <a:t>: 10.1371/journal.pone.0145585. </a:t>
            </a:r>
            <a:r>
              <a:rPr lang="en-US" sz="1200" dirty="0" err="1" smtClean="0"/>
              <a:t>eCollection</a:t>
            </a:r>
            <a:endParaRPr lang="en-US" sz="1200" dirty="0" smtClean="0"/>
          </a:p>
          <a:p>
            <a:pPr>
              <a:buNone/>
            </a:pPr>
            <a:r>
              <a:rPr lang="en-US" sz="2800" b="1" dirty="0" smtClean="0"/>
              <a:t>Epigenetic Alterations in Density </a:t>
            </a:r>
            <a:r>
              <a:rPr lang="en-US" sz="2800" b="1" dirty="0" err="1" smtClean="0"/>
              <a:t>Selecte</a:t>
            </a:r>
            <a:endParaRPr lang="en-US" sz="2800" b="1" dirty="0" smtClean="0"/>
          </a:p>
          <a:p>
            <a:pPr>
              <a:buNone/>
            </a:pPr>
            <a:r>
              <a:rPr lang="en-US" sz="2800" b="1" dirty="0" smtClean="0"/>
              <a:t>Human Spermatozoa for Assisted</a:t>
            </a:r>
          </a:p>
          <a:p>
            <a:pPr>
              <a:buNone/>
            </a:pPr>
            <a:r>
              <a:rPr lang="en-US" sz="2800" b="1" dirty="0" err="1" smtClean="0"/>
              <a:t>Reproduction.</a:t>
            </a:r>
            <a:r>
              <a:rPr lang="en-US" sz="1200" dirty="0" err="1" smtClean="0">
                <a:hlinkClick r:id="rId4"/>
              </a:rPr>
              <a:t>Yu</a:t>
            </a:r>
            <a:r>
              <a:rPr lang="en-US" sz="2800" dirty="0" smtClean="0">
                <a:hlinkClick r:id="rId4"/>
              </a:rPr>
              <a:t> </a:t>
            </a:r>
            <a:r>
              <a:rPr lang="en-US" sz="1200" dirty="0" smtClean="0">
                <a:hlinkClick r:id="rId4"/>
              </a:rPr>
              <a:t>B</a:t>
            </a:r>
            <a:r>
              <a:rPr lang="en-US" sz="1200" baseline="30000" dirty="0" smtClean="0"/>
              <a:t>1,2</a:t>
            </a:r>
            <a:r>
              <a:rPr lang="en-US" sz="1200" dirty="0" smtClean="0"/>
              <a:t>, </a:t>
            </a:r>
            <a:r>
              <a:rPr lang="en-US" sz="1200" dirty="0" smtClean="0">
                <a:hlinkClick r:id="rId5"/>
              </a:rPr>
              <a:t>Zhou H</a:t>
            </a:r>
            <a:r>
              <a:rPr lang="en-US" sz="1200" baseline="30000" dirty="0" smtClean="0"/>
              <a:t>1,2</a:t>
            </a:r>
            <a:r>
              <a:rPr lang="en-US" sz="1200" dirty="0" smtClean="0"/>
              <a:t>, </a:t>
            </a:r>
            <a:r>
              <a:rPr lang="en-US" sz="1200" dirty="0" smtClean="0">
                <a:hlinkClick r:id="rId6"/>
              </a:rPr>
              <a:t>Liu M</a:t>
            </a:r>
            <a:r>
              <a:rPr lang="en-US" sz="1200" baseline="30000" dirty="0" smtClean="0"/>
              <a:t>1,2</a:t>
            </a:r>
            <a:r>
              <a:rPr lang="en-US" sz="1200" dirty="0" smtClean="0"/>
              <a:t>, </a:t>
            </a:r>
            <a:r>
              <a:rPr lang="en-US" sz="1200" dirty="0" err="1" smtClean="0">
                <a:hlinkClick r:id="rId7"/>
              </a:rPr>
              <a:t>Zheng</a:t>
            </a:r>
            <a:r>
              <a:rPr lang="en-US" sz="1200" dirty="0" smtClean="0">
                <a:hlinkClick r:id="rId7"/>
              </a:rPr>
              <a:t> T</a:t>
            </a:r>
            <a:r>
              <a:rPr lang="en-US" sz="1200" baseline="30000" dirty="0" smtClean="0"/>
              <a:t>1,2</a:t>
            </a:r>
            <a:r>
              <a:rPr lang="en-US" sz="1200" dirty="0" smtClean="0"/>
              <a:t>, </a:t>
            </a:r>
            <a:r>
              <a:rPr lang="en-US" sz="1200" dirty="0" smtClean="0">
                <a:hlinkClick r:id="rId8"/>
              </a:rPr>
              <a:t>Jiang L</a:t>
            </a:r>
            <a:r>
              <a:rPr lang="en-US" sz="1200" baseline="30000" dirty="0" smtClean="0"/>
              <a:t>1,2</a:t>
            </a:r>
            <a:r>
              <a:rPr lang="en-US" sz="1200" dirty="0" smtClean="0"/>
              <a:t>, </a:t>
            </a:r>
            <a:r>
              <a:rPr lang="en-US" sz="1200" dirty="0" smtClean="0">
                <a:hlinkClick r:id="rId9"/>
              </a:rPr>
              <a:t>Zhao M</a:t>
            </a:r>
            <a:r>
              <a:rPr lang="en-US" sz="1200" baseline="30000" dirty="0" smtClean="0"/>
              <a:t>3,4,5</a:t>
            </a:r>
            <a:r>
              <a:rPr lang="en-US" sz="1200" dirty="0" smtClean="0"/>
              <a:t>, </a:t>
            </a:r>
            <a:r>
              <a:rPr lang="en-US" sz="1200" dirty="0" err="1" smtClean="0">
                <a:hlinkClick r:id="rId10"/>
              </a:rPr>
              <a:t>Xu</a:t>
            </a:r>
            <a:r>
              <a:rPr lang="en-US" sz="1200" dirty="0" smtClean="0">
                <a:hlinkClick r:id="rId10"/>
              </a:rPr>
              <a:t> X</a:t>
            </a:r>
            <a:r>
              <a:rPr lang="en-US" sz="1200" baseline="30000" dirty="0" smtClean="0"/>
              <a:t>3,4,5</a:t>
            </a:r>
            <a:r>
              <a:rPr lang="en-US" sz="1200" dirty="0" smtClean="0"/>
              <a:t>, </a:t>
            </a:r>
            <a:r>
              <a:rPr lang="en-US" sz="1200" dirty="0" smtClean="0">
                <a:hlinkClick r:id="rId11"/>
              </a:rPr>
              <a:t>Huang Z</a:t>
            </a:r>
            <a:r>
              <a:rPr lang="en-US" sz="1200" baseline="30000" dirty="0" smtClean="0"/>
              <a:t>3,4,5</a:t>
            </a:r>
          </a:p>
          <a:p>
            <a:pPr>
              <a:buNone/>
            </a:pPr>
            <a:endParaRPr lang="it-IT" dirty="0" smtClean="0"/>
          </a:p>
          <a:p>
            <a:pPr algn="just">
              <a:buNone/>
            </a:pPr>
            <a:r>
              <a:rPr lang="it-IT" sz="2400" dirty="0" smtClean="0">
                <a:latin typeface="Times New Roman" pitchFamily="18" charset="0"/>
                <a:cs typeface="Times New Roman" pitchFamily="18" charset="0"/>
              </a:rPr>
              <a:t>Evidenze epidemiologiche suggeriscono che le tecniche di PMA si associno ad alcune alterazioni epigenetiche come la sindrome di </a:t>
            </a:r>
            <a:r>
              <a:rPr lang="en-US" sz="2400" dirty="0" smtClean="0">
                <a:latin typeface="Times New Roman" pitchFamily="18" charset="0"/>
                <a:cs typeface="Times New Roman" pitchFamily="18" charset="0"/>
              </a:rPr>
              <a:t>Beckwith-</a:t>
            </a:r>
            <a:r>
              <a:rPr lang="en-US" sz="2400" dirty="0" err="1" smtClean="0">
                <a:latin typeface="Times New Roman" pitchFamily="18" charset="0"/>
                <a:cs typeface="Times New Roman" pitchFamily="18" charset="0"/>
              </a:rPr>
              <a:t>Wiedemann</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(BWS) o la </a:t>
            </a:r>
            <a:r>
              <a:rPr lang="en-US" sz="2400" dirty="0" err="1" smtClean="0">
                <a:latin typeface="Times New Roman" pitchFamily="18" charset="0"/>
                <a:cs typeface="Times New Roman" pitchFamily="18" charset="0"/>
              </a:rPr>
              <a:t>sindrome</a:t>
            </a:r>
            <a:r>
              <a:rPr lang="en-US" sz="2400" dirty="0" smtClean="0">
                <a:latin typeface="Times New Roman" pitchFamily="18" charset="0"/>
                <a:cs typeface="Times New Roman" pitchFamily="18" charset="0"/>
              </a:rPr>
              <a:t> di Silver-Russell (SRS). </a:t>
            </a:r>
            <a:r>
              <a:rPr lang="en-US" sz="2400" dirty="0" err="1" smtClean="0">
                <a:latin typeface="Times New Roman" pitchFamily="18" charset="0"/>
                <a:cs typeface="Times New Roman" pitchFamily="18" charset="0"/>
              </a:rPr>
              <a:t>L’epigenetica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svolge</a:t>
            </a:r>
            <a:r>
              <a:rPr lang="en-US" sz="2400" dirty="0" smtClean="0">
                <a:latin typeface="Times New Roman" pitchFamily="18" charset="0"/>
                <a:cs typeface="Times New Roman" pitchFamily="18" charset="0"/>
              </a:rPr>
              <a:t> un </a:t>
            </a:r>
            <a:r>
              <a:rPr lang="en-US" sz="2400" dirty="0" err="1" smtClean="0">
                <a:latin typeface="Times New Roman" pitchFamily="18" charset="0"/>
                <a:cs typeface="Times New Roman" pitchFamily="18" charset="0"/>
              </a:rPr>
              <a:t>ruolo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chiave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nello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sviluppo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embrionario</a:t>
            </a:r>
            <a:r>
              <a:rPr lang="en-US" sz="2400" dirty="0" smtClean="0">
                <a:latin typeface="Times New Roman" pitchFamily="18" charset="0"/>
                <a:cs typeface="Times New Roman" pitchFamily="18" charset="0"/>
              </a:rPr>
              <a:t> e </a:t>
            </a:r>
            <a:r>
              <a:rPr lang="en-US" sz="2400" dirty="0" err="1" smtClean="0">
                <a:latin typeface="Times New Roman" pitchFamily="18" charset="0"/>
                <a:cs typeface="Times New Roman" pitchFamily="18" charset="0"/>
              </a:rPr>
              <a:t>nelle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caratteristiche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dello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sviluppo</a:t>
            </a:r>
            <a:r>
              <a:rPr lang="en-US" sz="2400" dirty="0" smtClean="0">
                <a:latin typeface="Times New Roman" pitchFamily="18" charset="0"/>
                <a:cs typeface="Times New Roman" pitchFamily="18" charset="0"/>
              </a:rPr>
              <a:t> infantile</a:t>
            </a:r>
            <a:r>
              <a:rPr lang="it-IT" sz="2400" dirty="0" smtClean="0">
                <a:latin typeface="Times New Roman" pitchFamily="18" charset="0"/>
                <a:cs typeface="Times New Roman" pitchFamily="18" charset="0"/>
              </a:rPr>
              <a:t>.</a:t>
            </a:r>
          </a:p>
          <a:p>
            <a:pPr>
              <a:buNone/>
            </a:pPr>
            <a:r>
              <a:rPr lang="it-IT" sz="2400" dirty="0" err="1" smtClean="0">
                <a:solidFill>
                  <a:srgbClr val="002060"/>
                </a:solidFill>
                <a:latin typeface="Aharoni" pitchFamily="2" charset="-79"/>
                <a:cs typeface="Aharoni" pitchFamily="2" charset="-79"/>
              </a:rPr>
              <a:t>Cio’</a:t>
            </a:r>
            <a:r>
              <a:rPr lang="it-IT" sz="2400" dirty="0" smtClean="0">
                <a:solidFill>
                  <a:srgbClr val="002060"/>
                </a:solidFill>
                <a:latin typeface="Aharoni" pitchFamily="2" charset="-79"/>
                <a:cs typeface="Aharoni" pitchFamily="2" charset="-79"/>
              </a:rPr>
              <a:t> </a:t>
            </a:r>
            <a:r>
              <a:rPr lang="it-IT" sz="2400" dirty="0" smtClean="0">
                <a:solidFill>
                  <a:srgbClr val="002060"/>
                </a:solidFill>
                <a:latin typeface="Aharoni" pitchFamily="2" charset="-79"/>
                <a:cs typeface="Aharoni" pitchFamily="2" charset="-79"/>
              </a:rPr>
              <a:t>nonostante il rischio assoluto di alterazioni da imprinting dopo tecniche di PMA </a:t>
            </a:r>
            <a:r>
              <a:rPr lang="it-IT" sz="2400" dirty="0" err="1" smtClean="0">
                <a:solidFill>
                  <a:srgbClr val="002060"/>
                </a:solidFill>
                <a:latin typeface="Aharoni" pitchFamily="2" charset="-79"/>
                <a:cs typeface="Aharoni" pitchFamily="2" charset="-79"/>
              </a:rPr>
              <a:t>e’</a:t>
            </a:r>
            <a:r>
              <a:rPr lang="it-IT" sz="2400" dirty="0" smtClean="0">
                <a:solidFill>
                  <a:srgbClr val="002060"/>
                </a:solidFill>
                <a:latin typeface="Aharoni" pitchFamily="2" charset="-79"/>
                <a:cs typeface="Aharoni" pitchFamily="2" charset="-79"/>
              </a:rPr>
              <a:t> </a:t>
            </a:r>
            <a:r>
              <a:rPr lang="it-IT" sz="2400" dirty="0" smtClean="0">
                <a:solidFill>
                  <a:srgbClr val="002060"/>
                </a:solidFill>
                <a:latin typeface="Aharoni" pitchFamily="2" charset="-79"/>
                <a:cs typeface="Aharoni" pitchFamily="2" charset="-79"/>
              </a:rPr>
              <a:t>inferiore all’</a:t>
            </a:r>
            <a:r>
              <a:rPr lang="it-IT" sz="3000" dirty="0" smtClean="0">
                <a:solidFill>
                  <a:srgbClr val="002060"/>
                </a:solidFill>
                <a:latin typeface="Aharoni" pitchFamily="2" charset="-79"/>
                <a:cs typeface="Aharoni" pitchFamily="2" charset="-79"/>
              </a:rPr>
              <a:t>1%.</a:t>
            </a:r>
          </a:p>
          <a:p>
            <a:endParaRPr lang="it-IT" dirty="0" smtClean="0"/>
          </a:p>
          <a:p>
            <a:endParaRPr lang="it-IT" dirty="0"/>
          </a:p>
        </p:txBody>
      </p:sp>
      <p:sp>
        <p:nvSpPr>
          <p:cNvPr id="3" name="Titolo 2"/>
          <p:cNvSpPr>
            <a:spLocks noGrp="1"/>
          </p:cNvSpPr>
          <p:nvPr>
            <p:ph type="title"/>
          </p:nvPr>
        </p:nvSpPr>
        <p:spPr/>
        <p:txBody>
          <a:bodyPr/>
          <a:lstStyle/>
          <a:p>
            <a:pPr algn="ctr"/>
            <a:r>
              <a:rPr lang="it-IT" dirty="0" smtClean="0"/>
              <a:t>Imprinting </a:t>
            </a:r>
            <a:r>
              <a:rPr lang="it-IT" dirty="0" err="1" smtClean="0"/>
              <a:t>disorders</a:t>
            </a:r>
            <a:endParaRPr lang="it-IT"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88640"/>
            <a:ext cx="8229600" cy="1143000"/>
          </a:xfrm>
        </p:spPr>
        <p:style>
          <a:lnRef idx="1">
            <a:schemeClr val="accent1"/>
          </a:lnRef>
          <a:fillRef idx="2">
            <a:schemeClr val="accent1"/>
          </a:fillRef>
          <a:effectRef idx="1">
            <a:schemeClr val="accent1"/>
          </a:effectRef>
          <a:fontRef idx="minor">
            <a:schemeClr val="dk1"/>
          </a:fontRef>
        </p:style>
        <p:txBody>
          <a:bodyPr/>
          <a:lstStyle/>
          <a:p>
            <a:pPr algn="ctr"/>
            <a:r>
              <a:rPr lang="it-IT" dirty="0" smtClean="0"/>
              <a:t>Imprinting </a:t>
            </a:r>
            <a:r>
              <a:rPr lang="it-IT" dirty="0" err="1" smtClean="0"/>
              <a:t>disorders</a:t>
            </a:r>
            <a:endParaRPr lang="it-IT" dirty="0"/>
          </a:p>
        </p:txBody>
      </p:sp>
      <p:sp>
        <p:nvSpPr>
          <p:cNvPr id="3" name="Segnaposto testo 2"/>
          <p:cNvSpPr>
            <a:spLocks noGrp="1"/>
          </p:cNvSpPr>
          <p:nvPr>
            <p:ph type="body" idx="1"/>
          </p:nvPr>
        </p:nvSpPr>
        <p:spPr>
          <a:xfrm>
            <a:off x="467544" y="5229200"/>
            <a:ext cx="8003232" cy="1484784"/>
          </a:xfrm>
          <a:ln/>
        </p:spPr>
        <p:style>
          <a:lnRef idx="1">
            <a:schemeClr val="accent2"/>
          </a:lnRef>
          <a:fillRef idx="2">
            <a:schemeClr val="accent2"/>
          </a:fillRef>
          <a:effectRef idx="1">
            <a:schemeClr val="accent2"/>
          </a:effectRef>
          <a:fontRef idx="minor">
            <a:schemeClr val="dk1"/>
          </a:fontRef>
        </p:style>
        <p:txBody>
          <a:bodyPr>
            <a:normAutofit/>
          </a:bodyPr>
          <a:lstStyle/>
          <a:p>
            <a:endParaRPr lang="en-US" sz="1300" dirty="0" smtClean="0">
              <a:solidFill>
                <a:schemeClr val="tx1"/>
              </a:solidFill>
              <a:hlinkClick r:id="rId3" tooltip="Current opinion in obstetrics &amp; gynecology."/>
            </a:endParaRPr>
          </a:p>
          <a:p>
            <a:r>
              <a:rPr lang="en-US" sz="1300" dirty="0" err="1" smtClean="0">
                <a:solidFill>
                  <a:schemeClr val="tx1"/>
                </a:solidFill>
                <a:hlinkClick r:id="rId3" tooltip="Current opinion in obstetrics &amp; gynecology."/>
              </a:rPr>
              <a:t>Curr</a:t>
            </a:r>
            <a:r>
              <a:rPr lang="en-US" sz="1300" dirty="0" smtClean="0">
                <a:solidFill>
                  <a:schemeClr val="tx1"/>
                </a:solidFill>
                <a:hlinkClick r:id="rId3" tooltip="Current opinion in obstetrics &amp; gynecology."/>
              </a:rPr>
              <a:t> </a:t>
            </a:r>
            <a:r>
              <a:rPr lang="en-US" sz="1300" dirty="0" err="1" smtClean="0">
                <a:solidFill>
                  <a:schemeClr val="tx1"/>
                </a:solidFill>
                <a:hlinkClick r:id="rId3" tooltip="Current opinion in obstetrics &amp; gynecology."/>
              </a:rPr>
              <a:t>Opin</a:t>
            </a:r>
            <a:r>
              <a:rPr lang="en-US" sz="1300" dirty="0" smtClean="0">
                <a:solidFill>
                  <a:schemeClr val="tx1"/>
                </a:solidFill>
                <a:hlinkClick r:id="rId3" tooltip="Current opinion in obstetrics &amp; gynecology."/>
              </a:rPr>
              <a:t> </a:t>
            </a:r>
            <a:r>
              <a:rPr lang="en-US" sz="1300" dirty="0" err="1" smtClean="0">
                <a:solidFill>
                  <a:schemeClr val="tx1"/>
                </a:solidFill>
                <a:hlinkClick r:id="rId3" tooltip="Current opinion in obstetrics &amp; gynecology."/>
              </a:rPr>
              <a:t>Obstet</a:t>
            </a:r>
            <a:r>
              <a:rPr lang="en-US" sz="1300" dirty="0" smtClean="0">
                <a:solidFill>
                  <a:schemeClr val="tx1"/>
                </a:solidFill>
                <a:hlinkClick r:id="rId3" tooltip="Current opinion in obstetrics &amp; gynecology."/>
              </a:rPr>
              <a:t> Gynecol.</a:t>
            </a:r>
            <a:r>
              <a:rPr lang="en-US" sz="1300" dirty="0" smtClean="0">
                <a:solidFill>
                  <a:schemeClr val="tx1"/>
                </a:solidFill>
              </a:rPr>
              <a:t> 2014 Jun;26(3):210-21. </a:t>
            </a:r>
            <a:r>
              <a:rPr lang="en-US" sz="1300" dirty="0" err="1" smtClean="0">
                <a:solidFill>
                  <a:schemeClr val="tx1"/>
                </a:solidFill>
              </a:rPr>
              <a:t>doi</a:t>
            </a:r>
            <a:r>
              <a:rPr lang="en-US" sz="1300" dirty="0" smtClean="0">
                <a:solidFill>
                  <a:schemeClr val="tx1"/>
                </a:solidFill>
              </a:rPr>
              <a:t>: 10.1097/GCO.0000000000000071</a:t>
            </a:r>
            <a:r>
              <a:rPr lang="en-US" sz="2200" dirty="0" smtClean="0">
                <a:solidFill>
                  <a:schemeClr val="tx1"/>
                </a:solidFill>
              </a:rPr>
              <a:t>. </a:t>
            </a:r>
            <a:r>
              <a:rPr lang="en-US" sz="2200" b="1" dirty="0" smtClean="0">
                <a:solidFill>
                  <a:schemeClr val="tx1"/>
                </a:solidFill>
              </a:rPr>
              <a:t>The impact of assisted reproductive technologies on genomic imprinting and imprinting </a:t>
            </a:r>
            <a:r>
              <a:rPr lang="en-US" b="1" dirty="0" err="1" smtClean="0">
                <a:solidFill>
                  <a:schemeClr val="tx1"/>
                </a:solidFill>
              </a:rPr>
              <a:t>disorders.</a:t>
            </a:r>
            <a:r>
              <a:rPr lang="en-US" sz="1300" dirty="0" err="1" smtClean="0">
                <a:solidFill>
                  <a:schemeClr val="tx1"/>
                </a:solidFill>
                <a:hlinkClick r:id="rId4"/>
              </a:rPr>
              <a:t>Uyar</a:t>
            </a:r>
            <a:r>
              <a:rPr lang="en-US" sz="1300" dirty="0" smtClean="0">
                <a:solidFill>
                  <a:schemeClr val="tx1"/>
                </a:solidFill>
                <a:hlinkClick r:id="rId4"/>
              </a:rPr>
              <a:t> A</a:t>
            </a:r>
            <a:r>
              <a:rPr lang="en-US" sz="1300" baseline="30000" dirty="0" smtClean="0">
                <a:solidFill>
                  <a:schemeClr val="tx1"/>
                </a:solidFill>
              </a:rPr>
              <a:t>1</a:t>
            </a:r>
            <a:r>
              <a:rPr lang="en-US" sz="1300" dirty="0" smtClean="0">
                <a:solidFill>
                  <a:schemeClr val="tx1"/>
                </a:solidFill>
              </a:rPr>
              <a:t>, </a:t>
            </a:r>
            <a:r>
              <a:rPr lang="en-US" sz="1300" dirty="0" err="1" smtClean="0">
                <a:solidFill>
                  <a:schemeClr val="tx1"/>
                </a:solidFill>
                <a:hlinkClick r:id="rId5"/>
              </a:rPr>
              <a:t>Seli</a:t>
            </a:r>
            <a:r>
              <a:rPr lang="en-US" sz="1300" dirty="0" smtClean="0">
                <a:solidFill>
                  <a:schemeClr val="tx1"/>
                </a:solidFill>
                <a:hlinkClick r:id="rId5"/>
              </a:rPr>
              <a:t> E</a:t>
            </a:r>
            <a:r>
              <a:rPr lang="en-US" sz="1300" dirty="0" smtClean="0">
                <a:solidFill>
                  <a:schemeClr val="tx1"/>
                </a:solidFill>
              </a:rPr>
              <a:t>.</a:t>
            </a:r>
            <a:endParaRPr lang="it-IT" sz="1300" dirty="0" smtClean="0">
              <a:solidFill>
                <a:schemeClr val="tx1"/>
              </a:solidFill>
            </a:endParaRPr>
          </a:p>
          <a:p>
            <a:endParaRPr lang="it-IT" dirty="0"/>
          </a:p>
        </p:txBody>
      </p:sp>
      <p:pic>
        <p:nvPicPr>
          <p:cNvPr id="7" name="Segnaposto contenuto 6" descr="nihms493224f4.gif"/>
          <p:cNvPicPr>
            <a:picLocks noGrp="1" noChangeAspect="1"/>
          </p:cNvPicPr>
          <p:nvPr>
            <p:ph sz="quarter" idx="2"/>
          </p:nvPr>
        </p:nvPicPr>
        <p:blipFill>
          <a:blip r:embed="rId6" cstate="print"/>
          <a:stretch>
            <a:fillRect/>
          </a:stretch>
        </p:blipFill>
        <p:spPr>
          <a:xfrm>
            <a:off x="2339752" y="1484784"/>
            <a:ext cx="3744416" cy="3744415"/>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77500" lnSpcReduction="20000"/>
          </a:bodyPr>
          <a:lstStyle/>
          <a:p>
            <a:r>
              <a:rPr lang="it-IT" sz="2800" dirty="0" smtClean="0"/>
              <a:t>L'</a:t>
            </a:r>
            <a:r>
              <a:rPr lang="it-IT" sz="2800" b="1" dirty="0" smtClean="0"/>
              <a:t>imprinting genomico</a:t>
            </a:r>
            <a:r>
              <a:rPr lang="it-IT" sz="2800" dirty="0" smtClean="0"/>
              <a:t> o </a:t>
            </a:r>
            <a:r>
              <a:rPr lang="it-IT" sz="2800" i="1" dirty="0" smtClean="0"/>
              <a:t>imprinting genetico</a:t>
            </a:r>
            <a:r>
              <a:rPr lang="it-IT" sz="2800" dirty="0" smtClean="0"/>
              <a:t> indica una modulazione della espressione di una parte del materiale genetico: Tale modifica può riguardare l'uno o l'altro dei </a:t>
            </a:r>
            <a:r>
              <a:rPr lang="it-IT" sz="2800" dirty="0" smtClean="0"/>
              <a:t> </a:t>
            </a:r>
            <a:r>
              <a:rPr lang="it-IT" sz="2800" dirty="0" smtClean="0"/>
              <a:t>corredi parentali. Si tratta di un meccanismo di regolazione genica che riguarda circa un centinaio di geni conosciuti, molti di questi hanno un ruolo rilevante nel differenziamento e nello sviluppo.</a:t>
            </a:r>
          </a:p>
          <a:p>
            <a:endParaRPr lang="it-IT" sz="2800" dirty="0" smtClean="0"/>
          </a:p>
          <a:p>
            <a:r>
              <a:rPr lang="it-IT" sz="2800" dirty="0" smtClean="0"/>
              <a:t>Nella spermatogenesi parliamo di imprinting paterno, mentre nell'oogenesi di tipo materno. La differente metilazione di un determinato locus genico costituisce una sorta di "impronta", la quale impone l'espressione di uno solo dei due alleli di quel determinato locus genico, ossia quello della madre o quello del padre.</a:t>
            </a:r>
          </a:p>
          <a:p>
            <a:endParaRPr lang="it-IT" dirty="0"/>
          </a:p>
        </p:txBody>
      </p:sp>
      <p:sp>
        <p:nvSpPr>
          <p:cNvPr id="3" name="Titolo 2"/>
          <p:cNvSpPr>
            <a:spLocks noGrp="1"/>
          </p:cNvSpPr>
          <p:nvPr>
            <p:ph type="title"/>
          </p:nvPr>
        </p:nvSpPr>
        <p:spPr/>
        <p:txBody>
          <a:bodyPr/>
          <a:lstStyle/>
          <a:p>
            <a:r>
              <a:rPr lang="it-IT" dirty="0" smtClean="0"/>
              <a:t>      Imprinting genomico</a:t>
            </a:r>
            <a:endParaRPr lang="it-IT"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       Imprinting genomico</a:t>
            </a:r>
            <a:endParaRPr lang="it-IT" dirty="0"/>
          </a:p>
        </p:txBody>
      </p:sp>
      <p:sp>
        <p:nvSpPr>
          <p:cNvPr id="5" name="Segnaposto contenuto 4"/>
          <p:cNvSpPr>
            <a:spLocks noGrp="1"/>
          </p:cNvSpPr>
          <p:nvPr>
            <p:ph sz="quarter" idx="2"/>
          </p:nvPr>
        </p:nvSpPr>
        <p:spPr>
          <a:xfrm>
            <a:off x="457200" y="1444294"/>
            <a:ext cx="4040188" cy="5801130"/>
          </a:xfrm>
        </p:spPr>
        <p:txBody>
          <a:bodyPr>
            <a:normAutofit fontScale="62500" lnSpcReduction="20000"/>
          </a:bodyPr>
          <a:lstStyle/>
          <a:p>
            <a:r>
              <a:rPr lang="it-IT" dirty="0" smtClean="0"/>
              <a:t>Alla fecondazione lo zigote perde la metilazione in quasi tutto il genoma, i geni sottoposti ad imprinting vengono esclusi da questo fenomeno,in quanto la metilazione in questo caso è impiegata per segnalare la provenienza parentale del gene. In seguito, prima dell'impianto della blastocisti avviene una prima fase di metilazione. Durante la formazione dei tessuti embrionali si ha una metilazione attiva e durante il differenziamento delle gonadi c'è un pattern di metilazione specifico per lo sviluppo dell'ovaio o del testicolo. Questo processo è detto anche riprogrammazione epigenetica</a:t>
            </a:r>
            <a:r>
              <a:rPr lang="it-IT" dirty="0" smtClean="0"/>
              <a:t>.</a:t>
            </a:r>
          </a:p>
          <a:p>
            <a:endParaRPr lang="it-IT" dirty="0" smtClean="0"/>
          </a:p>
          <a:p>
            <a:pPr>
              <a:buNone/>
            </a:pPr>
            <a:r>
              <a:rPr lang="it-IT" dirty="0" smtClean="0"/>
              <a:t>    Un </a:t>
            </a:r>
            <a:r>
              <a:rPr lang="it-IT" dirty="0" smtClean="0"/>
              <a:t>errato imprinting genomico rende peculiari alcune malattie che risultano quindi ereditabili solo se la mutazione occorre sul gene paterno o materno in casi rispettivamente di imprinting materno e paterno. A titolo d'esempio bisogna citare la </a:t>
            </a:r>
            <a:r>
              <a:rPr lang="it-IT" dirty="0" smtClean="0">
                <a:hlinkClick r:id="rId2" tooltip="Sindrome di Prader-Willi"/>
              </a:rPr>
              <a:t>sindrome di </a:t>
            </a:r>
            <a:r>
              <a:rPr lang="it-IT" dirty="0" err="1" smtClean="0">
                <a:hlinkClick r:id="rId2" tooltip="Sindrome di Prader-Willi"/>
              </a:rPr>
              <a:t>Prader-Willi</a:t>
            </a:r>
            <a:r>
              <a:rPr lang="it-IT" dirty="0" smtClean="0"/>
              <a:t>, la </a:t>
            </a:r>
            <a:r>
              <a:rPr lang="it-IT" dirty="0" smtClean="0">
                <a:hlinkClick r:id="rId3" tooltip="Sindrome di Angelman"/>
              </a:rPr>
              <a:t>sindrome di </a:t>
            </a:r>
            <a:r>
              <a:rPr lang="it-IT" dirty="0" err="1" smtClean="0">
                <a:hlinkClick r:id="rId3" tooltip="Sindrome di Angelman"/>
              </a:rPr>
              <a:t>Angelman</a:t>
            </a:r>
            <a:r>
              <a:rPr lang="it-IT" dirty="0" smtClean="0"/>
              <a:t> e la </a:t>
            </a:r>
            <a:r>
              <a:rPr lang="it-IT" dirty="0" smtClean="0">
                <a:hlinkClick r:id="rId4" tooltip="Sindrome di Russell-Silver"/>
              </a:rPr>
              <a:t>sindrome di </a:t>
            </a:r>
            <a:r>
              <a:rPr lang="it-IT" dirty="0" err="1" smtClean="0">
                <a:hlinkClick r:id="rId4" tooltip="Sindrome di Russell-Silver"/>
              </a:rPr>
              <a:t>Russel-Silver</a:t>
            </a:r>
            <a:endParaRPr lang="it-IT" dirty="0" smtClean="0"/>
          </a:p>
          <a:p>
            <a:endParaRPr lang="it-IT" dirty="0"/>
          </a:p>
        </p:txBody>
      </p:sp>
      <p:pic>
        <p:nvPicPr>
          <p:cNvPr id="7" name="Segnaposto contenuto 7" descr="nihms603922f1.gif"/>
          <p:cNvPicPr>
            <a:picLocks noGrp="1" noChangeAspect="1"/>
          </p:cNvPicPr>
          <p:nvPr>
            <p:ph sz="quarter" idx="4"/>
          </p:nvPr>
        </p:nvPicPr>
        <p:blipFill>
          <a:blip r:embed="rId5" cstate="print"/>
          <a:stretch>
            <a:fillRect/>
          </a:stretch>
        </p:blipFill>
        <p:spPr>
          <a:xfrm>
            <a:off x="4572000" y="1412776"/>
            <a:ext cx="4104456" cy="396044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solidFill>
            <a:schemeClr val="accent3">
              <a:lumMod val="20000"/>
              <a:lumOff val="80000"/>
            </a:schemeClr>
          </a:solidFill>
        </p:spPr>
        <p:txBody>
          <a:bodyPr>
            <a:normAutofit/>
          </a:bodyPr>
          <a:lstStyle/>
          <a:p>
            <a:r>
              <a:rPr lang="it-IT" dirty="0" smtClean="0"/>
              <a:t>Le Anomalie Congenite possono essere definite come anomalie strutturali o funzionali ( es. disordini metabolici)  che si verificano nel corso dello sviluppo intrauterino e che possono essere identificati in epoca prenatale, alla nascita, o talvolta  a posteriori nell’infanzia, come i disturbi dell’udito.</a:t>
            </a:r>
          </a:p>
          <a:p>
            <a:endParaRPr lang="it-IT" dirty="0"/>
          </a:p>
        </p:txBody>
      </p:sp>
      <p:sp>
        <p:nvSpPr>
          <p:cNvPr id="3" name="Titolo 2"/>
          <p:cNvSpPr>
            <a:spLocks noGrp="1"/>
          </p:cNvSpPr>
          <p:nvPr>
            <p:ph type="title"/>
          </p:nvPr>
        </p:nvSpPr>
        <p:spPr>
          <a:solidFill>
            <a:schemeClr val="bg2">
              <a:lumMod val="90000"/>
            </a:schemeClr>
          </a:solidFill>
        </p:spPr>
        <p:txBody>
          <a:bodyPr>
            <a:normAutofit/>
          </a:bodyPr>
          <a:lstStyle/>
          <a:p>
            <a:r>
              <a:rPr lang="it-IT" sz="3200" dirty="0" smtClean="0">
                <a:cs typeface="Times New Roman" pitchFamily="18" charset="0"/>
              </a:rPr>
              <a:t>W.H.O.  Definizione di Anomalie Congenite</a:t>
            </a:r>
            <a:endParaRPr lang="it-IT" sz="3200" dirty="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81329"/>
            <a:ext cx="8229600" cy="4233687"/>
          </a:xfrm>
        </p:spPr>
        <p:style>
          <a:lnRef idx="1">
            <a:schemeClr val="accent1"/>
          </a:lnRef>
          <a:fillRef idx="2">
            <a:schemeClr val="accent1"/>
          </a:fillRef>
          <a:effectRef idx="1">
            <a:schemeClr val="accent1"/>
          </a:effectRef>
          <a:fontRef idx="minor">
            <a:schemeClr val="dk1"/>
          </a:fontRef>
        </p:style>
        <p:txBody>
          <a:bodyPr>
            <a:normAutofit/>
          </a:bodyPr>
          <a:lstStyle/>
          <a:p>
            <a:pPr>
              <a:buNone/>
            </a:pPr>
            <a:r>
              <a:rPr lang="en-US" sz="1300" dirty="0" smtClean="0">
                <a:hlinkClick r:id="rId3" tooltip="Early human development."/>
              </a:rPr>
              <a:t>Early Hum Dev.</a:t>
            </a:r>
            <a:r>
              <a:rPr lang="en-US" sz="1300" dirty="0" smtClean="0"/>
              <a:t> 2010 Sep;86(9):547-50. </a:t>
            </a:r>
            <a:r>
              <a:rPr lang="en-US" sz="1300" dirty="0" err="1" smtClean="0"/>
              <a:t>doi</a:t>
            </a:r>
            <a:r>
              <a:rPr lang="en-US" sz="1300" dirty="0" smtClean="0"/>
              <a:t>: 10.1016/j.earlhumdev.2010.06.015. </a:t>
            </a:r>
            <a:r>
              <a:rPr lang="en-US" sz="1300" dirty="0" err="1" smtClean="0"/>
              <a:t>Epub</a:t>
            </a:r>
            <a:r>
              <a:rPr lang="en-US" sz="1300" dirty="0" smtClean="0"/>
              <a:t> 2010 Jul 31.Male </a:t>
            </a:r>
          </a:p>
          <a:p>
            <a:pPr>
              <a:buNone/>
            </a:pPr>
            <a:r>
              <a:rPr lang="en-US" sz="2200" b="1" dirty="0" smtClean="0"/>
              <a:t>Reproductive tract abnormalities: more common after assisted </a:t>
            </a:r>
            <a:r>
              <a:rPr lang="en-US" sz="2200" b="1" dirty="0" err="1" smtClean="0"/>
              <a:t>reproduction?</a:t>
            </a:r>
            <a:r>
              <a:rPr lang="en-US" sz="1300" dirty="0" err="1" smtClean="0">
                <a:hlinkClick r:id="rId4"/>
              </a:rPr>
              <a:t>Funke</a:t>
            </a:r>
            <a:r>
              <a:rPr lang="en-US" sz="1300" dirty="0" smtClean="0">
                <a:hlinkClick r:id="rId4"/>
              </a:rPr>
              <a:t> S</a:t>
            </a:r>
            <a:r>
              <a:rPr lang="en-US" sz="1300" baseline="30000" dirty="0" smtClean="0"/>
              <a:t>1</a:t>
            </a:r>
            <a:r>
              <a:rPr lang="en-US" sz="1300" dirty="0" smtClean="0"/>
              <a:t>, </a:t>
            </a:r>
            <a:r>
              <a:rPr lang="en-US" sz="1300" dirty="0" err="1" smtClean="0">
                <a:hlinkClick r:id="rId5"/>
              </a:rPr>
              <a:t>Flach</a:t>
            </a:r>
            <a:r>
              <a:rPr lang="en-US" sz="1300" dirty="0" smtClean="0">
                <a:hlinkClick r:id="rId5"/>
              </a:rPr>
              <a:t> E</a:t>
            </a:r>
            <a:r>
              <a:rPr lang="en-US" sz="1300" dirty="0" smtClean="0"/>
              <a:t>, </a:t>
            </a:r>
            <a:r>
              <a:rPr lang="en-US" sz="1300" dirty="0" smtClean="0">
                <a:hlinkClick r:id="rId6"/>
              </a:rPr>
              <a:t>Kiss I</a:t>
            </a:r>
            <a:r>
              <a:rPr lang="en-US" sz="1300" dirty="0" smtClean="0"/>
              <a:t>, </a:t>
            </a:r>
            <a:r>
              <a:rPr lang="en-US" sz="1300" dirty="0" err="1" smtClean="0">
                <a:hlinkClick r:id="rId7"/>
              </a:rPr>
              <a:t>Sándor</a:t>
            </a:r>
            <a:r>
              <a:rPr lang="en-US" sz="1300" dirty="0" smtClean="0">
                <a:hlinkClick r:id="rId7"/>
              </a:rPr>
              <a:t> J</a:t>
            </a:r>
            <a:r>
              <a:rPr lang="en-US" sz="1300" dirty="0" smtClean="0"/>
              <a:t>, </a:t>
            </a:r>
            <a:r>
              <a:rPr lang="en-US" sz="1300" dirty="0" smtClean="0">
                <a:hlinkClick r:id="rId8"/>
              </a:rPr>
              <a:t>Vida G</a:t>
            </a:r>
            <a:r>
              <a:rPr lang="en-US" sz="1300" dirty="0" smtClean="0"/>
              <a:t>, </a:t>
            </a:r>
            <a:r>
              <a:rPr lang="en-US" sz="1300" dirty="0" err="1" smtClean="0">
                <a:hlinkClick r:id="rId9"/>
              </a:rPr>
              <a:t>Bódis</a:t>
            </a:r>
            <a:r>
              <a:rPr lang="en-US" sz="1300" dirty="0" smtClean="0">
                <a:hlinkClick r:id="rId9"/>
              </a:rPr>
              <a:t> J</a:t>
            </a:r>
            <a:r>
              <a:rPr lang="en-US" sz="1300" dirty="0" smtClean="0"/>
              <a:t>, </a:t>
            </a:r>
            <a:r>
              <a:rPr lang="en-US" sz="1300" dirty="0" err="1" smtClean="0">
                <a:hlinkClick r:id="rId10"/>
              </a:rPr>
              <a:t>Ertl</a:t>
            </a:r>
            <a:r>
              <a:rPr lang="en-US" sz="1300" dirty="0" smtClean="0">
                <a:hlinkClick r:id="rId10"/>
              </a:rPr>
              <a:t> T</a:t>
            </a:r>
            <a:r>
              <a:rPr lang="it-IT" sz="1300" dirty="0" smtClean="0"/>
              <a:t> </a:t>
            </a:r>
          </a:p>
          <a:p>
            <a:endParaRPr lang="en-US" sz="1600" dirty="0" smtClean="0">
              <a:hlinkClick r:id="rId11" tooltip="Minerva ginecologica."/>
            </a:endParaRPr>
          </a:p>
          <a:p>
            <a:endParaRPr lang="en-US" sz="1600" dirty="0" smtClean="0">
              <a:hlinkClick r:id="rId11" tooltip="Minerva ginecologica."/>
            </a:endParaRPr>
          </a:p>
          <a:p>
            <a:pPr>
              <a:buNone/>
            </a:pPr>
            <a:r>
              <a:rPr lang="en-US" sz="1300" dirty="0" smtClean="0">
                <a:hlinkClick r:id="rId11" tooltip="Minerva ginecologica."/>
              </a:rPr>
              <a:t>Minerva </a:t>
            </a:r>
            <a:r>
              <a:rPr lang="en-US" sz="1300" dirty="0" err="1" smtClean="0">
                <a:hlinkClick r:id="rId11" tooltip="Minerva ginecologica."/>
              </a:rPr>
              <a:t>Ginecol</a:t>
            </a:r>
            <a:r>
              <a:rPr lang="en-US" sz="1300" dirty="0" smtClean="0">
                <a:hlinkClick r:id="rId11" tooltip="Minerva ginecologica."/>
              </a:rPr>
              <a:t>.</a:t>
            </a:r>
            <a:r>
              <a:rPr lang="en-US" sz="1300" dirty="0" smtClean="0"/>
              <a:t> 2014 Oct;66(5):431-41. </a:t>
            </a:r>
            <a:r>
              <a:rPr lang="en-US" sz="2000" b="1" dirty="0" smtClean="0"/>
              <a:t>Long-term Outcomes in children conceived with assisted reproductive technologies.</a:t>
            </a:r>
            <a:r>
              <a:rPr lang="it-IT" sz="1300" dirty="0" err="1" smtClean="0">
                <a:hlinkClick r:id="rId12"/>
              </a:rPr>
              <a:t>Eisenberg</a:t>
            </a:r>
            <a:r>
              <a:rPr lang="it-IT" sz="1300" dirty="0" smtClean="0">
                <a:hlinkClick r:id="rId12"/>
              </a:rPr>
              <a:t> E</a:t>
            </a:r>
            <a:r>
              <a:rPr lang="it-IT" sz="1300" baseline="30000" dirty="0" smtClean="0"/>
              <a:t>1</a:t>
            </a:r>
            <a:endParaRPr lang="it-IT" sz="1300" dirty="0" smtClean="0"/>
          </a:p>
          <a:p>
            <a:endParaRPr lang="en-US" sz="2100" dirty="0" smtClean="0">
              <a:latin typeface="Times New Roman" pitchFamily="18" charset="0"/>
              <a:cs typeface="Times New Roman" pitchFamily="18" charset="0"/>
            </a:endParaRPr>
          </a:p>
          <a:p>
            <a:r>
              <a:rPr lang="en-US" sz="2600" dirty="0" err="1" smtClean="0">
                <a:solidFill>
                  <a:schemeClr val="accent2"/>
                </a:solidFill>
                <a:latin typeface="Times New Roman" pitchFamily="18" charset="0"/>
                <a:cs typeface="Times New Roman" pitchFamily="18" charset="0"/>
              </a:rPr>
              <a:t>Evidenze</a:t>
            </a:r>
            <a:r>
              <a:rPr lang="en-US" sz="2600" dirty="0" smtClean="0">
                <a:solidFill>
                  <a:schemeClr val="accent2"/>
                </a:solidFill>
                <a:latin typeface="Times New Roman" pitchFamily="18" charset="0"/>
                <a:cs typeface="Times New Roman" pitchFamily="18" charset="0"/>
              </a:rPr>
              <a:t> </a:t>
            </a:r>
            <a:r>
              <a:rPr lang="en-US" sz="2600" dirty="0" err="1" smtClean="0">
                <a:solidFill>
                  <a:schemeClr val="accent2"/>
                </a:solidFill>
                <a:latin typeface="Times New Roman" pitchFamily="18" charset="0"/>
                <a:cs typeface="Times New Roman" pitchFamily="18" charset="0"/>
              </a:rPr>
              <a:t>scientifiche</a:t>
            </a:r>
            <a:r>
              <a:rPr lang="en-US" sz="2600" dirty="0" smtClean="0">
                <a:solidFill>
                  <a:schemeClr val="accent2"/>
                </a:solidFill>
                <a:latin typeface="Times New Roman" pitchFamily="18" charset="0"/>
                <a:cs typeface="Times New Roman" pitchFamily="18" charset="0"/>
              </a:rPr>
              <a:t> </a:t>
            </a:r>
            <a:r>
              <a:rPr lang="en-US" sz="2600" dirty="0" err="1" smtClean="0">
                <a:solidFill>
                  <a:schemeClr val="accent2"/>
                </a:solidFill>
                <a:latin typeface="Times New Roman" pitchFamily="18" charset="0"/>
                <a:cs typeface="Times New Roman" pitchFamily="18" charset="0"/>
              </a:rPr>
              <a:t>suggeriscono</a:t>
            </a:r>
            <a:r>
              <a:rPr lang="en-US" sz="2600" dirty="0" smtClean="0">
                <a:solidFill>
                  <a:schemeClr val="accent2"/>
                </a:solidFill>
                <a:latin typeface="Times New Roman" pitchFamily="18" charset="0"/>
                <a:cs typeface="Times New Roman" pitchFamily="18" charset="0"/>
              </a:rPr>
              <a:t> un </a:t>
            </a:r>
            <a:r>
              <a:rPr lang="en-US" sz="2600" dirty="0" err="1" smtClean="0">
                <a:solidFill>
                  <a:schemeClr val="accent2"/>
                </a:solidFill>
                <a:latin typeface="Times New Roman" pitchFamily="18" charset="0"/>
                <a:cs typeface="Times New Roman" pitchFamily="18" charset="0"/>
              </a:rPr>
              <a:t>incremento</a:t>
            </a:r>
            <a:r>
              <a:rPr lang="en-US" sz="2600" dirty="0" smtClean="0">
                <a:solidFill>
                  <a:schemeClr val="accent2"/>
                </a:solidFill>
                <a:latin typeface="Times New Roman" pitchFamily="18" charset="0"/>
                <a:cs typeface="Times New Roman" pitchFamily="18" charset="0"/>
              </a:rPr>
              <a:t> </a:t>
            </a:r>
            <a:r>
              <a:rPr lang="en-US" sz="2600" dirty="0" err="1" smtClean="0">
                <a:solidFill>
                  <a:schemeClr val="accent2"/>
                </a:solidFill>
                <a:latin typeface="Times New Roman" pitchFamily="18" charset="0"/>
                <a:cs typeface="Times New Roman" pitchFamily="18" charset="0"/>
              </a:rPr>
              <a:t>di</a:t>
            </a:r>
            <a:r>
              <a:rPr lang="en-US" sz="2600" dirty="0" smtClean="0">
                <a:solidFill>
                  <a:schemeClr val="accent2"/>
                </a:solidFill>
                <a:latin typeface="Times New Roman" pitchFamily="18" charset="0"/>
                <a:cs typeface="Times New Roman" pitchFamily="18" charset="0"/>
              </a:rPr>
              <a:t> </a:t>
            </a:r>
            <a:r>
              <a:rPr lang="en-US" sz="2600" dirty="0" err="1" smtClean="0">
                <a:solidFill>
                  <a:schemeClr val="accent2"/>
                </a:solidFill>
                <a:latin typeface="Times New Roman" pitchFamily="18" charset="0"/>
                <a:cs typeface="Times New Roman" pitchFamily="18" charset="0"/>
              </a:rPr>
              <a:t>rischio</a:t>
            </a:r>
            <a:r>
              <a:rPr lang="en-US" sz="2600" dirty="0" smtClean="0">
                <a:solidFill>
                  <a:schemeClr val="accent2"/>
                </a:solidFill>
                <a:latin typeface="Times New Roman" pitchFamily="18" charset="0"/>
                <a:cs typeface="Times New Roman" pitchFamily="18" charset="0"/>
              </a:rPr>
              <a:t> </a:t>
            </a:r>
            <a:r>
              <a:rPr lang="en-US" sz="2600" dirty="0" err="1" smtClean="0">
                <a:solidFill>
                  <a:schemeClr val="accent2"/>
                </a:solidFill>
                <a:latin typeface="Times New Roman" pitchFamily="18" charset="0"/>
                <a:cs typeface="Times New Roman" pitchFamily="18" charset="0"/>
              </a:rPr>
              <a:t>nei</a:t>
            </a:r>
            <a:r>
              <a:rPr lang="en-US" sz="2600" dirty="0" smtClean="0">
                <a:solidFill>
                  <a:schemeClr val="accent2"/>
                </a:solidFill>
                <a:latin typeface="Times New Roman" pitchFamily="18" charset="0"/>
                <a:cs typeface="Times New Roman" pitchFamily="18" charset="0"/>
              </a:rPr>
              <a:t> </a:t>
            </a:r>
            <a:r>
              <a:rPr lang="en-US" sz="2600" dirty="0" err="1" smtClean="0">
                <a:solidFill>
                  <a:schemeClr val="accent2"/>
                </a:solidFill>
                <a:latin typeface="Times New Roman" pitchFamily="18" charset="0"/>
                <a:cs typeface="Times New Roman" pitchFamily="18" charset="0"/>
              </a:rPr>
              <a:t>feti</a:t>
            </a:r>
            <a:r>
              <a:rPr lang="en-US" sz="2600" dirty="0" smtClean="0">
                <a:solidFill>
                  <a:schemeClr val="accent2"/>
                </a:solidFill>
                <a:latin typeface="Times New Roman" pitchFamily="18" charset="0"/>
                <a:cs typeface="Times New Roman" pitchFamily="18" charset="0"/>
              </a:rPr>
              <a:t> </a:t>
            </a:r>
            <a:r>
              <a:rPr lang="en-US" sz="2600" dirty="0" err="1" smtClean="0">
                <a:solidFill>
                  <a:schemeClr val="accent2"/>
                </a:solidFill>
                <a:latin typeface="Times New Roman" pitchFamily="18" charset="0"/>
                <a:cs typeface="Times New Roman" pitchFamily="18" charset="0"/>
              </a:rPr>
              <a:t>maschi</a:t>
            </a:r>
            <a:r>
              <a:rPr lang="en-US" sz="2600" dirty="0" smtClean="0">
                <a:solidFill>
                  <a:schemeClr val="accent2"/>
                </a:solidFill>
                <a:latin typeface="Times New Roman" pitchFamily="18" charset="0"/>
                <a:cs typeface="Times New Roman" pitchFamily="18" charset="0"/>
              </a:rPr>
              <a:t> </a:t>
            </a:r>
            <a:r>
              <a:rPr lang="en-US" sz="2600" dirty="0" err="1" smtClean="0">
                <a:solidFill>
                  <a:schemeClr val="accent2"/>
                </a:solidFill>
                <a:latin typeface="Times New Roman" pitchFamily="18" charset="0"/>
                <a:cs typeface="Times New Roman" pitchFamily="18" charset="0"/>
              </a:rPr>
              <a:t>concepiti</a:t>
            </a:r>
            <a:r>
              <a:rPr lang="en-US" sz="2600" dirty="0" smtClean="0">
                <a:solidFill>
                  <a:schemeClr val="accent2"/>
                </a:solidFill>
                <a:latin typeface="Times New Roman" pitchFamily="18" charset="0"/>
                <a:cs typeface="Times New Roman" pitchFamily="18" charset="0"/>
              </a:rPr>
              <a:t> </a:t>
            </a:r>
            <a:r>
              <a:rPr lang="en-US" sz="2600" dirty="0" err="1" smtClean="0">
                <a:solidFill>
                  <a:schemeClr val="accent2"/>
                </a:solidFill>
                <a:latin typeface="Times New Roman" pitchFamily="18" charset="0"/>
                <a:cs typeface="Times New Roman" pitchFamily="18" charset="0"/>
              </a:rPr>
              <a:t>da</a:t>
            </a:r>
            <a:r>
              <a:rPr lang="en-US" sz="2600" dirty="0" smtClean="0">
                <a:solidFill>
                  <a:schemeClr val="accent2"/>
                </a:solidFill>
                <a:latin typeface="Times New Roman" pitchFamily="18" charset="0"/>
                <a:cs typeface="Times New Roman" pitchFamily="18" charset="0"/>
              </a:rPr>
              <a:t> ICSI </a:t>
            </a:r>
            <a:r>
              <a:rPr lang="en-US" sz="2600" dirty="0" err="1" smtClean="0">
                <a:solidFill>
                  <a:schemeClr val="accent2"/>
                </a:solidFill>
                <a:latin typeface="Times New Roman" pitchFamily="18" charset="0"/>
                <a:cs typeface="Times New Roman" pitchFamily="18" charset="0"/>
              </a:rPr>
              <a:t>di</a:t>
            </a:r>
            <a:r>
              <a:rPr lang="en-US" sz="2600" dirty="0" smtClean="0">
                <a:solidFill>
                  <a:schemeClr val="accent2"/>
                </a:solidFill>
                <a:latin typeface="Times New Roman" pitchFamily="18" charset="0"/>
                <a:cs typeface="Times New Roman" pitchFamily="18" charset="0"/>
              </a:rPr>
              <a:t> </a:t>
            </a:r>
            <a:r>
              <a:rPr lang="en-US" sz="2600" dirty="0" err="1" smtClean="0">
                <a:solidFill>
                  <a:schemeClr val="accent2"/>
                </a:solidFill>
                <a:latin typeface="Times New Roman" pitchFamily="18" charset="0"/>
                <a:cs typeface="Times New Roman" pitchFamily="18" charset="0"/>
              </a:rPr>
              <a:t>alcune</a:t>
            </a:r>
            <a:r>
              <a:rPr lang="en-US" sz="2600" dirty="0" smtClean="0">
                <a:solidFill>
                  <a:schemeClr val="accent2"/>
                </a:solidFill>
                <a:latin typeface="Times New Roman" pitchFamily="18" charset="0"/>
                <a:cs typeface="Times New Roman" pitchFamily="18" charset="0"/>
              </a:rPr>
              <a:t> </a:t>
            </a:r>
            <a:r>
              <a:rPr lang="en-US" sz="2600" dirty="0" err="1" smtClean="0">
                <a:solidFill>
                  <a:schemeClr val="accent2"/>
                </a:solidFill>
                <a:latin typeface="Times New Roman" pitchFamily="18" charset="0"/>
                <a:cs typeface="Times New Roman" pitchFamily="18" charset="0"/>
              </a:rPr>
              <a:t>anomalie</a:t>
            </a:r>
            <a:r>
              <a:rPr lang="en-US" sz="2600" dirty="0" smtClean="0">
                <a:solidFill>
                  <a:schemeClr val="accent2"/>
                </a:solidFill>
                <a:latin typeface="Times New Roman" pitchFamily="18" charset="0"/>
                <a:cs typeface="Times New Roman" pitchFamily="18" charset="0"/>
              </a:rPr>
              <a:t> </a:t>
            </a:r>
            <a:r>
              <a:rPr lang="en-US" sz="2600" dirty="0" err="1" smtClean="0">
                <a:solidFill>
                  <a:schemeClr val="accent2"/>
                </a:solidFill>
                <a:latin typeface="Times New Roman" pitchFamily="18" charset="0"/>
                <a:cs typeface="Times New Roman" pitchFamily="18" charset="0"/>
              </a:rPr>
              <a:t>genitourinarie</a:t>
            </a:r>
            <a:r>
              <a:rPr lang="en-US" sz="2600" dirty="0" smtClean="0">
                <a:solidFill>
                  <a:schemeClr val="accent2"/>
                </a:solidFill>
                <a:latin typeface="Times New Roman" pitchFamily="18" charset="0"/>
                <a:cs typeface="Times New Roman" pitchFamily="18" charset="0"/>
              </a:rPr>
              <a:t> come </a:t>
            </a:r>
            <a:r>
              <a:rPr lang="en-US" sz="2600" dirty="0" err="1" smtClean="0">
                <a:solidFill>
                  <a:schemeClr val="accent2"/>
                </a:solidFill>
                <a:latin typeface="Times New Roman" pitchFamily="18" charset="0"/>
                <a:cs typeface="Times New Roman" pitchFamily="18" charset="0"/>
              </a:rPr>
              <a:t>l’ipospadia</a:t>
            </a:r>
            <a:r>
              <a:rPr lang="en-US" sz="2600" dirty="0" smtClean="0">
                <a:solidFill>
                  <a:schemeClr val="accent2"/>
                </a:solidFill>
                <a:latin typeface="Times New Roman" pitchFamily="18" charset="0"/>
                <a:cs typeface="Times New Roman" pitchFamily="18" charset="0"/>
              </a:rPr>
              <a:t>. </a:t>
            </a:r>
            <a:endParaRPr lang="it-IT" sz="2600" dirty="0" smtClean="0">
              <a:solidFill>
                <a:schemeClr val="accent2"/>
              </a:solidFill>
              <a:latin typeface="Times New Roman" pitchFamily="18" charset="0"/>
              <a:cs typeface="Times New Roman" pitchFamily="18" charset="0"/>
            </a:endParaRPr>
          </a:p>
          <a:p>
            <a:endParaRPr lang="it-IT" dirty="0"/>
          </a:p>
        </p:txBody>
      </p:sp>
      <p:sp>
        <p:nvSpPr>
          <p:cNvPr id="3" name="Titolo 2"/>
          <p:cNvSpPr>
            <a:spLocks noGrp="1"/>
          </p:cNvSpPr>
          <p:nvPr>
            <p:ph type="title"/>
          </p:nvPr>
        </p:nvSpPr>
        <p:spPr/>
        <p:txBody>
          <a:bodyPr>
            <a:normAutofit/>
          </a:bodyPr>
          <a:lstStyle/>
          <a:p>
            <a:pPr algn="ctr"/>
            <a:r>
              <a:rPr lang="it-IT" dirty="0" smtClean="0"/>
              <a:t> Malformazioni genitourinarie</a:t>
            </a:r>
            <a:endParaRPr lang="it-IT"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style>
          <a:lnRef idx="1">
            <a:schemeClr val="dk1"/>
          </a:lnRef>
          <a:fillRef idx="3">
            <a:schemeClr val="dk1"/>
          </a:fillRef>
          <a:effectRef idx="2">
            <a:schemeClr val="dk1"/>
          </a:effectRef>
          <a:fontRef idx="minor">
            <a:schemeClr val="lt1"/>
          </a:fontRef>
        </p:style>
        <p:txBody>
          <a:bodyPr>
            <a:normAutofit/>
          </a:bodyPr>
          <a:lstStyle/>
          <a:p>
            <a:pPr algn="just">
              <a:buNone/>
            </a:pPr>
            <a:r>
              <a:rPr lang="en-US" sz="1200" dirty="0" smtClean="0">
                <a:hlinkClick r:id="rId3" tooltip="Human fertility (Cambridge, England)."/>
              </a:rPr>
              <a:t>Hum </a:t>
            </a:r>
            <a:r>
              <a:rPr lang="en-US" sz="1200" dirty="0" err="1" smtClean="0">
                <a:hlinkClick r:id="rId3" tooltip="Human fertility (Cambridge, England)."/>
              </a:rPr>
              <a:t>Fertil</a:t>
            </a:r>
            <a:r>
              <a:rPr lang="en-US" sz="1200" dirty="0" smtClean="0">
                <a:hlinkClick r:id="rId3" tooltip="Human fertility (Cambridge, England)."/>
              </a:rPr>
              <a:t> (</a:t>
            </a:r>
            <a:r>
              <a:rPr lang="en-US" sz="1200" dirty="0" err="1" smtClean="0">
                <a:hlinkClick r:id="rId3" tooltip="Human fertility (Cambridge, England)."/>
              </a:rPr>
              <a:t>Camb</a:t>
            </a:r>
            <a:r>
              <a:rPr lang="en-US" sz="1200" dirty="0" smtClean="0">
                <a:hlinkClick r:id="rId3" tooltip="Human fertility (Cambridge, England)."/>
              </a:rPr>
              <a:t>).</a:t>
            </a:r>
            <a:r>
              <a:rPr lang="en-US" sz="1200" dirty="0" smtClean="0"/>
              <a:t> 2016 Nov 16:1-8. [</a:t>
            </a:r>
            <a:r>
              <a:rPr lang="en-US" sz="1200" dirty="0" err="1" smtClean="0"/>
              <a:t>Epub</a:t>
            </a:r>
            <a:r>
              <a:rPr lang="en-US" sz="1200" dirty="0" smtClean="0"/>
              <a:t> ahead of print]</a:t>
            </a:r>
          </a:p>
          <a:p>
            <a:pPr algn="just">
              <a:buNone/>
            </a:pPr>
            <a:r>
              <a:rPr lang="en-US" b="1" dirty="0" smtClean="0"/>
              <a:t>Reproductive technologies and the risk of congenital heart defects.</a:t>
            </a:r>
          </a:p>
          <a:p>
            <a:pPr algn="just">
              <a:buNone/>
            </a:pPr>
            <a:r>
              <a:rPr lang="en-US" sz="1200" dirty="0" err="1" smtClean="0">
                <a:hlinkClick r:id="rId4"/>
              </a:rPr>
              <a:t>Iwashima</a:t>
            </a:r>
            <a:r>
              <a:rPr lang="en-US" sz="1200" dirty="0" smtClean="0">
                <a:hlinkClick r:id="rId4"/>
              </a:rPr>
              <a:t> S</a:t>
            </a:r>
            <a:r>
              <a:rPr lang="en-US" sz="1200" baseline="30000" dirty="0" smtClean="0"/>
              <a:t>1</a:t>
            </a:r>
            <a:r>
              <a:rPr lang="en-US" sz="1200" dirty="0" smtClean="0"/>
              <a:t>, </a:t>
            </a:r>
            <a:r>
              <a:rPr lang="en-US" sz="1200" dirty="0" smtClean="0">
                <a:hlinkClick r:id="rId5"/>
              </a:rPr>
              <a:t>Ishikawa T</a:t>
            </a:r>
            <a:r>
              <a:rPr lang="en-US" sz="1200" baseline="30000" dirty="0" smtClean="0"/>
              <a:t>2</a:t>
            </a:r>
            <a:r>
              <a:rPr lang="en-US" sz="1200" dirty="0" smtClean="0"/>
              <a:t>, </a:t>
            </a:r>
            <a:r>
              <a:rPr lang="en-US" sz="1200" dirty="0" err="1" smtClean="0">
                <a:hlinkClick r:id="rId6"/>
              </a:rPr>
              <a:t>Itoh</a:t>
            </a:r>
            <a:r>
              <a:rPr lang="en-US" sz="1200" dirty="0" smtClean="0">
                <a:hlinkClick r:id="rId6"/>
              </a:rPr>
              <a:t> H</a:t>
            </a:r>
            <a:r>
              <a:rPr lang="en-US" sz="1200" baseline="30000" dirty="0" smtClean="0"/>
              <a:t>3</a:t>
            </a:r>
            <a:r>
              <a:rPr lang="en-US" sz="1200" dirty="0" smtClean="0"/>
              <a:t>.</a:t>
            </a:r>
          </a:p>
          <a:p>
            <a:endParaRPr lang="it-IT" dirty="0" smtClean="0"/>
          </a:p>
          <a:p>
            <a:endParaRPr lang="it-IT" dirty="0" smtClean="0"/>
          </a:p>
          <a:p>
            <a:pPr algn="just">
              <a:buNone/>
            </a:pPr>
            <a:r>
              <a:rPr lang="en-US" dirty="0" smtClean="0"/>
              <a:t>N</a:t>
            </a:r>
            <a:r>
              <a:rPr lang="it-IT" dirty="0" smtClean="0"/>
              <a:t>on ci sono evidenze di un incremento di rischio di cardiopatie congenite (CHD) associato all’utilizzo di tecniche di PMA</a:t>
            </a:r>
            <a:r>
              <a:rPr lang="en-US" dirty="0" smtClean="0"/>
              <a:t>.</a:t>
            </a:r>
            <a:endParaRPr lang="it-IT" dirty="0"/>
          </a:p>
        </p:txBody>
      </p:sp>
      <p:sp>
        <p:nvSpPr>
          <p:cNvPr id="3" name="Titolo 2"/>
          <p:cNvSpPr>
            <a:spLocks noGrp="1"/>
          </p:cNvSpPr>
          <p:nvPr>
            <p:ph type="title"/>
          </p:nvPr>
        </p:nvSpPr>
        <p:spPr/>
        <p:txBody>
          <a:bodyPr/>
          <a:lstStyle/>
          <a:p>
            <a:pPr algn="ctr"/>
            <a:r>
              <a:rPr lang="it-IT" dirty="0" smtClean="0"/>
              <a:t>CHD e PMA</a:t>
            </a:r>
            <a:endParaRPr lang="it-IT"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81328"/>
            <a:ext cx="8229600" cy="4019373"/>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pPr>
              <a:buNone/>
            </a:pPr>
            <a:r>
              <a:rPr lang="it-IT" dirty="0" smtClean="0">
                <a:hlinkClick r:id="rId2" tooltip="Orphanet journal of rare diseases."/>
              </a:rPr>
              <a:t> </a:t>
            </a:r>
            <a:r>
              <a:rPr lang="it-IT" sz="1200" dirty="0" err="1" smtClean="0">
                <a:hlinkClick r:id="rId2" tooltip="Orphanet journal of rare diseases."/>
              </a:rPr>
              <a:t>Orphanet</a:t>
            </a:r>
            <a:r>
              <a:rPr lang="it-IT" sz="1200" dirty="0" smtClean="0">
                <a:hlinkClick r:id="rId2" tooltip="Orphanet journal of rare diseases."/>
              </a:rPr>
              <a:t> J Rare </a:t>
            </a:r>
            <a:r>
              <a:rPr lang="it-IT" sz="1200" dirty="0" err="1" smtClean="0">
                <a:hlinkClick r:id="rId2" tooltip="Orphanet journal of rare diseases."/>
              </a:rPr>
              <a:t>Dis</a:t>
            </a:r>
            <a:r>
              <a:rPr lang="it-IT" sz="1200" dirty="0" smtClean="0">
                <a:hlinkClick r:id="rId2" tooltip="Orphanet journal of rare diseases."/>
              </a:rPr>
              <a:t>.</a:t>
            </a:r>
            <a:r>
              <a:rPr lang="it-IT" sz="1200" dirty="0" smtClean="0"/>
              <a:t> 2014 </a:t>
            </a:r>
            <a:r>
              <a:rPr lang="it-IT" sz="1200" dirty="0" err="1" smtClean="0"/>
              <a:t>Feb</a:t>
            </a:r>
            <a:r>
              <a:rPr lang="it-IT" sz="1200" dirty="0" smtClean="0"/>
              <a:t> 20;9:27. </a:t>
            </a:r>
            <a:r>
              <a:rPr lang="it-IT" sz="1200" dirty="0" err="1" smtClean="0"/>
              <a:t>doi</a:t>
            </a:r>
            <a:r>
              <a:rPr lang="it-IT" sz="1200" dirty="0" smtClean="0"/>
              <a:t>: 10.1186/1750-1172-9-27.</a:t>
            </a:r>
          </a:p>
          <a:p>
            <a:pPr>
              <a:buNone/>
            </a:pPr>
            <a:r>
              <a:rPr lang="it-IT" sz="2400" b="1" dirty="0" err="1" smtClean="0"/>
              <a:t>Assessing</a:t>
            </a:r>
            <a:r>
              <a:rPr lang="it-IT" sz="2400" b="1" dirty="0" smtClean="0"/>
              <a:t> the </a:t>
            </a:r>
            <a:r>
              <a:rPr lang="it-IT" sz="2400" b="1" dirty="0" err="1" smtClean="0"/>
              <a:t>role</a:t>
            </a:r>
            <a:r>
              <a:rPr lang="it-IT" sz="2400" b="1" dirty="0" smtClean="0"/>
              <a:t> </a:t>
            </a:r>
            <a:r>
              <a:rPr lang="it-IT" sz="2400" b="1" dirty="0" err="1" smtClean="0"/>
              <a:t>of</a:t>
            </a:r>
            <a:r>
              <a:rPr lang="it-IT" sz="2400" b="1" dirty="0" smtClean="0"/>
              <a:t> multiple </a:t>
            </a:r>
            <a:r>
              <a:rPr lang="it-IT" sz="2400" b="1" dirty="0" err="1" smtClean="0"/>
              <a:t>pregnancies</a:t>
            </a:r>
            <a:r>
              <a:rPr lang="it-IT" sz="2400" b="1" dirty="0" smtClean="0"/>
              <a:t> in the </a:t>
            </a:r>
            <a:r>
              <a:rPr lang="it-IT" sz="2400" b="1" dirty="0" err="1" smtClean="0"/>
              <a:t>association</a:t>
            </a:r>
            <a:r>
              <a:rPr lang="it-IT" sz="2400" b="1" dirty="0" smtClean="0"/>
              <a:t> </a:t>
            </a:r>
            <a:r>
              <a:rPr lang="it-IT" sz="2400" b="1" dirty="0" err="1" smtClean="0"/>
              <a:t>between</a:t>
            </a:r>
            <a:r>
              <a:rPr lang="it-IT" sz="2400" b="1" dirty="0" smtClean="0"/>
              <a:t> </a:t>
            </a:r>
            <a:r>
              <a:rPr lang="it-IT" sz="2400" b="1" dirty="0" err="1" smtClean="0"/>
              <a:t>tetralogy</a:t>
            </a:r>
            <a:r>
              <a:rPr lang="it-IT" sz="2400" b="1" dirty="0" smtClean="0"/>
              <a:t> </a:t>
            </a:r>
            <a:r>
              <a:rPr lang="it-IT" sz="2400" b="1" dirty="0" err="1" smtClean="0"/>
              <a:t>of</a:t>
            </a:r>
            <a:r>
              <a:rPr lang="it-IT" sz="2400" b="1" dirty="0" smtClean="0"/>
              <a:t> </a:t>
            </a:r>
            <a:r>
              <a:rPr lang="it-IT" sz="2400" b="1" dirty="0" err="1" smtClean="0"/>
              <a:t>Fallot</a:t>
            </a:r>
            <a:r>
              <a:rPr lang="it-IT" sz="2400" b="1" dirty="0" smtClean="0"/>
              <a:t> and </a:t>
            </a:r>
            <a:r>
              <a:rPr lang="it-IT" sz="2400" b="1" dirty="0" err="1" smtClean="0"/>
              <a:t>assisted</a:t>
            </a:r>
            <a:r>
              <a:rPr lang="it-IT" sz="2400" b="1" dirty="0" smtClean="0"/>
              <a:t> </a:t>
            </a:r>
            <a:r>
              <a:rPr lang="it-IT" sz="2400" b="1" dirty="0" err="1" smtClean="0"/>
              <a:t>reproductive</a:t>
            </a:r>
            <a:r>
              <a:rPr lang="it-IT" sz="2400" b="1" dirty="0" smtClean="0"/>
              <a:t> </a:t>
            </a:r>
            <a:r>
              <a:rPr lang="it-IT" sz="2400" b="1" dirty="0" err="1" smtClean="0"/>
              <a:t>techniques</a:t>
            </a:r>
            <a:r>
              <a:rPr lang="it-IT" sz="2400" b="1" dirty="0" smtClean="0"/>
              <a:t>: a </a:t>
            </a:r>
            <a:r>
              <a:rPr lang="it-IT" sz="2400" b="1" dirty="0" err="1" smtClean="0"/>
              <a:t>path-analysis</a:t>
            </a:r>
            <a:r>
              <a:rPr lang="it-IT" sz="2400" b="1" dirty="0" smtClean="0"/>
              <a:t> </a:t>
            </a:r>
            <a:r>
              <a:rPr lang="it-IT" sz="2400" b="1" dirty="0" err="1" smtClean="0"/>
              <a:t>approach</a:t>
            </a:r>
            <a:r>
              <a:rPr lang="it-IT" sz="2400" b="1" dirty="0" smtClean="0"/>
              <a:t>.</a:t>
            </a:r>
          </a:p>
          <a:p>
            <a:pPr>
              <a:buNone/>
            </a:pPr>
            <a:r>
              <a:rPr lang="it-IT" sz="1300" dirty="0" err="1" smtClean="0">
                <a:hlinkClick r:id="rId3"/>
              </a:rPr>
              <a:t>Tararbit</a:t>
            </a:r>
            <a:r>
              <a:rPr lang="it-IT" sz="1300" dirty="0" smtClean="0">
                <a:hlinkClick r:id="rId3"/>
              </a:rPr>
              <a:t> K</a:t>
            </a:r>
            <a:r>
              <a:rPr lang="it-IT" sz="1300" baseline="30000" dirty="0" smtClean="0"/>
              <a:t>1</a:t>
            </a:r>
            <a:r>
              <a:rPr lang="it-IT" sz="1300" dirty="0" smtClean="0"/>
              <a:t>, </a:t>
            </a:r>
            <a:r>
              <a:rPr lang="it-IT" sz="1300" dirty="0" err="1" smtClean="0">
                <a:hlinkClick r:id="rId4"/>
              </a:rPr>
              <a:t>Lelong</a:t>
            </a:r>
            <a:r>
              <a:rPr lang="it-IT" sz="1300" dirty="0" smtClean="0">
                <a:hlinkClick r:id="rId4"/>
              </a:rPr>
              <a:t> N</a:t>
            </a:r>
            <a:r>
              <a:rPr lang="it-IT" sz="1300" dirty="0" smtClean="0"/>
              <a:t>, </a:t>
            </a:r>
            <a:r>
              <a:rPr lang="it-IT" sz="1300" dirty="0" err="1" smtClean="0">
                <a:hlinkClick r:id="rId5"/>
              </a:rPr>
              <a:t>Houyel</a:t>
            </a:r>
            <a:r>
              <a:rPr lang="it-IT" sz="1300" dirty="0" smtClean="0">
                <a:hlinkClick r:id="rId5"/>
              </a:rPr>
              <a:t> L</a:t>
            </a:r>
            <a:r>
              <a:rPr lang="it-IT" sz="1300" dirty="0" smtClean="0"/>
              <a:t>, </a:t>
            </a:r>
            <a:r>
              <a:rPr lang="it-IT" sz="1300" dirty="0" err="1" smtClean="0">
                <a:hlinkClick r:id="rId6"/>
              </a:rPr>
              <a:t>Bonnet</a:t>
            </a:r>
            <a:r>
              <a:rPr lang="it-IT" sz="1300" dirty="0" smtClean="0">
                <a:hlinkClick r:id="rId6"/>
              </a:rPr>
              <a:t> D</a:t>
            </a:r>
            <a:r>
              <a:rPr lang="it-IT" sz="1300" dirty="0" smtClean="0"/>
              <a:t>, </a:t>
            </a:r>
            <a:r>
              <a:rPr lang="it-IT" sz="1300" dirty="0" err="1" smtClean="0">
                <a:hlinkClick r:id="rId7"/>
              </a:rPr>
              <a:t>Goffinet</a:t>
            </a:r>
            <a:r>
              <a:rPr lang="it-IT" sz="1300" dirty="0" smtClean="0">
                <a:hlinkClick r:id="rId7"/>
              </a:rPr>
              <a:t> F</a:t>
            </a:r>
            <a:r>
              <a:rPr lang="it-IT" sz="1300" dirty="0" smtClean="0"/>
              <a:t>, </a:t>
            </a:r>
            <a:r>
              <a:rPr lang="it-IT" sz="1300" dirty="0" err="1" smtClean="0">
                <a:hlinkClick r:id="rId8"/>
              </a:rPr>
              <a:t>Khoshnood</a:t>
            </a:r>
            <a:r>
              <a:rPr lang="it-IT" sz="1300" dirty="0" smtClean="0">
                <a:hlinkClick r:id="rId8"/>
              </a:rPr>
              <a:t> B</a:t>
            </a:r>
            <a:r>
              <a:rPr lang="it-IT" sz="1300" dirty="0" smtClean="0"/>
              <a:t>; </a:t>
            </a:r>
            <a:r>
              <a:rPr lang="it-IT" sz="1300" dirty="0" smtClean="0">
                <a:hlinkClick r:id="rId9"/>
              </a:rPr>
              <a:t>EPICARD </a:t>
            </a:r>
            <a:r>
              <a:rPr lang="it-IT" sz="1300" dirty="0" err="1" smtClean="0">
                <a:hlinkClick r:id="rId9"/>
              </a:rPr>
              <a:t>Study</a:t>
            </a:r>
            <a:r>
              <a:rPr lang="it-IT" sz="1300" dirty="0" smtClean="0">
                <a:hlinkClick r:id="rId9"/>
              </a:rPr>
              <a:t> Group</a:t>
            </a:r>
            <a:endParaRPr lang="it-IT" sz="1300" dirty="0" smtClean="0"/>
          </a:p>
          <a:p>
            <a:pPr>
              <a:buNone/>
            </a:pPr>
            <a:endParaRPr lang="it-IT" sz="1300" dirty="0" smtClean="0"/>
          </a:p>
          <a:p>
            <a:pPr>
              <a:buNone/>
            </a:pPr>
            <a:r>
              <a:rPr lang="en-US" sz="2400" dirty="0" err="1" smtClean="0">
                <a:solidFill>
                  <a:srgbClr val="FFFF00"/>
                </a:solidFill>
              </a:rPr>
              <a:t>L’incremento</a:t>
            </a:r>
            <a:r>
              <a:rPr lang="en-US" sz="2400" dirty="0" smtClean="0">
                <a:solidFill>
                  <a:srgbClr val="FFFF00"/>
                </a:solidFill>
              </a:rPr>
              <a:t> del </a:t>
            </a:r>
            <a:r>
              <a:rPr lang="en-US" sz="2400" dirty="0" err="1" smtClean="0">
                <a:solidFill>
                  <a:srgbClr val="FFFF00"/>
                </a:solidFill>
              </a:rPr>
              <a:t>rischio</a:t>
            </a:r>
            <a:r>
              <a:rPr lang="en-US" sz="2400" dirty="0" smtClean="0">
                <a:solidFill>
                  <a:srgbClr val="FFFF00"/>
                </a:solidFill>
              </a:rPr>
              <a:t> </a:t>
            </a:r>
            <a:r>
              <a:rPr lang="en-US" sz="2400" dirty="0" err="1" smtClean="0">
                <a:solidFill>
                  <a:srgbClr val="FFFF00"/>
                </a:solidFill>
              </a:rPr>
              <a:t>di</a:t>
            </a:r>
            <a:r>
              <a:rPr lang="en-US" sz="2400" dirty="0" smtClean="0">
                <a:solidFill>
                  <a:srgbClr val="FFFF00"/>
                </a:solidFill>
              </a:rPr>
              <a:t> </a:t>
            </a:r>
            <a:r>
              <a:rPr lang="en-US" sz="2400" dirty="0" err="1" smtClean="0">
                <a:solidFill>
                  <a:srgbClr val="FFFF00"/>
                </a:solidFill>
              </a:rPr>
              <a:t>tetralogia</a:t>
            </a:r>
            <a:r>
              <a:rPr lang="en-US" sz="2400" dirty="0" smtClean="0">
                <a:solidFill>
                  <a:srgbClr val="FFFF00"/>
                </a:solidFill>
              </a:rPr>
              <a:t> </a:t>
            </a:r>
            <a:r>
              <a:rPr lang="en-US" sz="2400" dirty="0" err="1" smtClean="0">
                <a:solidFill>
                  <a:srgbClr val="FFFF00"/>
                </a:solidFill>
              </a:rPr>
              <a:t>di</a:t>
            </a:r>
            <a:r>
              <a:rPr lang="en-US" sz="2400" dirty="0" smtClean="0">
                <a:solidFill>
                  <a:srgbClr val="FFFF00"/>
                </a:solidFill>
              </a:rPr>
              <a:t> </a:t>
            </a:r>
            <a:r>
              <a:rPr lang="en-US" sz="2400" dirty="0" err="1" smtClean="0">
                <a:solidFill>
                  <a:srgbClr val="FFFF00"/>
                </a:solidFill>
              </a:rPr>
              <a:t>Fallot</a:t>
            </a:r>
            <a:r>
              <a:rPr lang="en-US" sz="2400" dirty="0" smtClean="0">
                <a:solidFill>
                  <a:srgbClr val="FFFF00"/>
                </a:solidFill>
              </a:rPr>
              <a:t> </a:t>
            </a:r>
            <a:r>
              <a:rPr lang="en-US" sz="2400" dirty="0" err="1" smtClean="0">
                <a:solidFill>
                  <a:srgbClr val="FFFF00"/>
                </a:solidFill>
              </a:rPr>
              <a:t>associato</a:t>
            </a:r>
            <a:r>
              <a:rPr lang="en-US" sz="2400" dirty="0" smtClean="0">
                <a:solidFill>
                  <a:srgbClr val="FFFF00"/>
                </a:solidFill>
              </a:rPr>
              <a:t> </a:t>
            </a:r>
            <a:r>
              <a:rPr lang="en-US" sz="2400" dirty="0" err="1" smtClean="0">
                <a:solidFill>
                  <a:srgbClr val="FFFF00"/>
                </a:solidFill>
              </a:rPr>
              <a:t>alle</a:t>
            </a:r>
            <a:r>
              <a:rPr lang="en-US" sz="2400" dirty="0" smtClean="0">
                <a:solidFill>
                  <a:srgbClr val="FFFF00"/>
                </a:solidFill>
              </a:rPr>
              <a:t> </a:t>
            </a:r>
            <a:r>
              <a:rPr lang="en-US" sz="2400" dirty="0" err="1" smtClean="0">
                <a:solidFill>
                  <a:srgbClr val="FFFF00"/>
                </a:solidFill>
              </a:rPr>
              <a:t>tecniche</a:t>
            </a:r>
            <a:r>
              <a:rPr lang="en-US" sz="2400" dirty="0" smtClean="0">
                <a:solidFill>
                  <a:srgbClr val="FFFF00"/>
                </a:solidFill>
              </a:rPr>
              <a:t> </a:t>
            </a:r>
            <a:r>
              <a:rPr lang="en-US" sz="2400" dirty="0" err="1" smtClean="0">
                <a:solidFill>
                  <a:srgbClr val="FFFF00"/>
                </a:solidFill>
              </a:rPr>
              <a:t>di</a:t>
            </a:r>
            <a:r>
              <a:rPr lang="en-US" sz="2400" dirty="0" smtClean="0">
                <a:solidFill>
                  <a:srgbClr val="FFFF00"/>
                </a:solidFill>
              </a:rPr>
              <a:t> PMA è in </a:t>
            </a:r>
            <a:r>
              <a:rPr lang="en-US" sz="2400" dirty="0" err="1" smtClean="0">
                <a:solidFill>
                  <a:srgbClr val="FFFF00"/>
                </a:solidFill>
              </a:rPr>
              <a:t>gran</a:t>
            </a:r>
            <a:r>
              <a:rPr lang="en-US" sz="2400" dirty="0" smtClean="0">
                <a:solidFill>
                  <a:srgbClr val="FFFF00"/>
                </a:solidFill>
              </a:rPr>
              <a:t> parte </a:t>
            </a:r>
            <a:r>
              <a:rPr lang="en-US" sz="2400" dirty="0" err="1" smtClean="0">
                <a:solidFill>
                  <a:srgbClr val="FFFF00"/>
                </a:solidFill>
              </a:rPr>
              <a:t>dovuto</a:t>
            </a:r>
            <a:r>
              <a:rPr lang="en-US" sz="2400" dirty="0" smtClean="0">
                <a:solidFill>
                  <a:srgbClr val="FFFF00"/>
                </a:solidFill>
              </a:rPr>
              <a:t> ad un </a:t>
            </a:r>
            <a:r>
              <a:rPr lang="en-US" sz="2400" dirty="0" err="1" smtClean="0">
                <a:solidFill>
                  <a:srgbClr val="FFFF00"/>
                </a:solidFill>
              </a:rPr>
              <a:t>effetto</a:t>
            </a:r>
            <a:r>
              <a:rPr lang="en-US" sz="2400" dirty="0" smtClean="0">
                <a:solidFill>
                  <a:srgbClr val="FFFF00"/>
                </a:solidFill>
              </a:rPr>
              <a:t> </a:t>
            </a:r>
            <a:r>
              <a:rPr lang="en-US" sz="2400" dirty="0" err="1" smtClean="0">
                <a:solidFill>
                  <a:srgbClr val="FFFF00"/>
                </a:solidFill>
              </a:rPr>
              <a:t>diretto</a:t>
            </a:r>
            <a:r>
              <a:rPr lang="en-US" sz="2400" dirty="0" smtClean="0">
                <a:solidFill>
                  <a:srgbClr val="FFFF00"/>
                </a:solidFill>
              </a:rPr>
              <a:t>; solo in minima parte la </a:t>
            </a:r>
            <a:r>
              <a:rPr lang="en-US" sz="2400" dirty="0" err="1" smtClean="0">
                <a:solidFill>
                  <a:srgbClr val="FFFF00"/>
                </a:solidFill>
              </a:rPr>
              <a:t>relazione</a:t>
            </a:r>
            <a:r>
              <a:rPr lang="en-US" sz="2400" dirty="0" smtClean="0">
                <a:solidFill>
                  <a:srgbClr val="FFFF00"/>
                </a:solidFill>
              </a:rPr>
              <a:t> </a:t>
            </a:r>
            <a:r>
              <a:rPr lang="en-US" sz="2400" dirty="0" err="1" smtClean="0">
                <a:solidFill>
                  <a:srgbClr val="FFFF00"/>
                </a:solidFill>
              </a:rPr>
              <a:t>causale</a:t>
            </a:r>
            <a:r>
              <a:rPr lang="en-US" sz="2400" dirty="0" smtClean="0">
                <a:solidFill>
                  <a:srgbClr val="FFFF00"/>
                </a:solidFill>
              </a:rPr>
              <a:t> è </a:t>
            </a:r>
            <a:r>
              <a:rPr lang="en-US" sz="2400" dirty="0" err="1" smtClean="0">
                <a:solidFill>
                  <a:srgbClr val="FFFF00"/>
                </a:solidFill>
              </a:rPr>
              <a:t>mediata</a:t>
            </a:r>
            <a:r>
              <a:rPr lang="en-US" sz="2400" dirty="0" smtClean="0">
                <a:solidFill>
                  <a:srgbClr val="FFFF00"/>
                </a:solidFill>
              </a:rPr>
              <a:t> </a:t>
            </a:r>
            <a:r>
              <a:rPr lang="en-US" sz="2400" dirty="0" err="1" smtClean="0">
                <a:solidFill>
                  <a:srgbClr val="FFFF00"/>
                </a:solidFill>
              </a:rPr>
              <a:t>dalle</a:t>
            </a:r>
            <a:r>
              <a:rPr lang="en-US" sz="2400" dirty="0" smtClean="0">
                <a:solidFill>
                  <a:srgbClr val="FFFF00"/>
                </a:solidFill>
              </a:rPr>
              <a:t> </a:t>
            </a:r>
            <a:r>
              <a:rPr lang="en-US" sz="2400" dirty="0" err="1" smtClean="0">
                <a:solidFill>
                  <a:srgbClr val="FFFF00"/>
                </a:solidFill>
              </a:rPr>
              <a:t>gravidanze</a:t>
            </a:r>
            <a:r>
              <a:rPr lang="en-US" sz="2400" dirty="0" smtClean="0">
                <a:solidFill>
                  <a:srgbClr val="FFFF00"/>
                </a:solidFill>
              </a:rPr>
              <a:t> multiple</a:t>
            </a:r>
            <a:r>
              <a:rPr lang="en-US" sz="1400" dirty="0" smtClean="0">
                <a:solidFill>
                  <a:srgbClr val="FFFF00"/>
                </a:solidFill>
              </a:rPr>
              <a:t>.</a:t>
            </a:r>
            <a:endParaRPr lang="it-IT" sz="1300" dirty="0" smtClean="0"/>
          </a:p>
          <a:p>
            <a:endParaRPr lang="it-IT" dirty="0"/>
          </a:p>
        </p:txBody>
      </p:sp>
      <p:sp>
        <p:nvSpPr>
          <p:cNvPr id="3" name="Titolo 2"/>
          <p:cNvSpPr>
            <a:spLocks noGrp="1"/>
          </p:cNvSpPr>
          <p:nvPr>
            <p:ph type="title"/>
          </p:nvPr>
        </p:nvSpPr>
        <p:spPr/>
        <p:txBody>
          <a:bodyPr/>
          <a:lstStyle/>
          <a:p>
            <a:r>
              <a:rPr lang="it-IT" dirty="0" smtClean="0"/>
              <a:t>            CHD e PMA</a:t>
            </a:r>
            <a:endParaRPr lang="it-IT"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style>
          <a:lnRef idx="2">
            <a:schemeClr val="dk1">
              <a:shade val="50000"/>
            </a:schemeClr>
          </a:lnRef>
          <a:fillRef idx="1">
            <a:schemeClr val="dk1"/>
          </a:fillRef>
          <a:effectRef idx="0">
            <a:schemeClr val="dk1"/>
          </a:effectRef>
          <a:fontRef idx="minor">
            <a:schemeClr val="lt1"/>
          </a:fontRef>
        </p:style>
        <p:txBody>
          <a:bodyPr>
            <a:normAutofit/>
          </a:bodyPr>
          <a:lstStyle/>
          <a:p>
            <a:pPr>
              <a:buNone/>
            </a:pPr>
            <a:r>
              <a:rPr lang="it-IT" sz="2000" dirty="0" smtClean="0">
                <a:solidFill>
                  <a:srgbClr val="FFFF00"/>
                </a:solidFill>
              </a:rPr>
              <a:t>Non è possibile stabilire in modo definitivo se l’associazione tra tetralogia di </a:t>
            </a:r>
            <a:r>
              <a:rPr lang="it-IT" sz="2000" dirty="0" err="1" smtClean="0">
                <a:solidFill>
                  <a:srgbClr val="FFFF00"/>
                </a:solidFill>
              </a:rPr>
              <a:t>Fallot</a:t>
            </a:r>
            <a:r>
              <a:rPr lang="it-IT" sz="2000" dirty="0" smtClean="0">
                <a:solidFill>
                  <a:srgbClr val="FFFF00"/>
                </a:solidFill>
              </a:rPr>
              <a:t> e tecniche di PMA sia consequenziale alla tecnica stessa o se sia un effetto indiretto degli stessi problemi di infertilità sottostanti. Non è stata trovata nessun’altra malformazione cardiaca specifica  associabile alla PMA.</a:t>
            </a:r>
          </a:p>
          <a:p>
            <a:pPr>
              <a:buNone/>
            </a:pPr>
            <a:endParaRPr lang="it-IT" sz="1400" dirty="0" smtClean="0">
              <a:hlinkClick r:id="rId3" tooltip="Human reproduction (Oxford, England)."/>
            </a:endParaRPr>
          </a:p>
          <a:p>
            <a:pPr>
              <a:buNone/>
            </a:pPr>
            <a:r>
              <a:rPr lang="it-IT" sz="1400" dirty="0" err="1" smtClean="0">
                <a:hlinkClick r:id="rId3" tooltip="Human reproduction (Oxford, England)."/>
              </a:rPr>
              <a:t>Hum</a:t>
            </a:r>
            <a:r>
              <a:rPr lang="it-IT" sz="1400" dirty="0" smtClean="0">
                <a:hlinkClick r:id="rId3" tooltip="Human reproduction (Oxford, England)."/>
              </a:rPr>
              <a:t> </a:t>
            </a:r>
            <a:r>
              <a:rPr lang="it-IT" sz="1400" dirty="0" err="1" smtClean="0">
                <a:hlinkClick r:id="rId3" tooltip="Human reproduction (Oxford, England)."/>
              </a:rPr>
              <a:t>Reprod</a:t>
            </a:r>
            <a:r>
              <a:rPr lang="it-IT" sz="1400" dirty="0" smtClean="0">
                <a:hlinkClick r:id="rId3" tooltip="Human reproduction (Oxford, England)."/>
              </a:rPr>
              <a:t>.</a:t>
            </a:r>
            <a:r>
              <a:rPr lang="it-IT" sz="1400" dirty="0" smtClean="0"/>
              <a:t> 2013 </a:t>
            </a:r>
            <a:r>
              <a:rPr lang="it-IT" sz="1400" dirty="0" err="1" smtClean="0"/>
              <a:t>Feb</a:t>
            </a:r>
            <a:r>
              <a:rPr lang="it-IT" sz="1400" dirty="0" smtClean="0"/>
              <a:t>;28(2):367-74. </a:t>
            </a:r>
            <a:r>
              <a:rPr lang="it-IT" sz="1400" dirty="0" err="1" smtClean="0"/>
              <a:t>doi</a:t>
            </a:r>
            <a:r>
              <a:rPr lang="it-IT" sz="1400" dirty="0" smtClean="0"/>
              <a:t>: 10.1093/</a:t>
            </a:r>
            <a:r>
              <a:rPr lang="it-IT" sz="1400" dirty="0" err="1" smtClean="0"/>
              <a:t>humrep</a:t>
            </a:r>
            <a:r>
              <a:rPr lang="it-IT" sz="1400" dirty="0" smtClean="0"/>
              <a:t>/des400. </a:t>
            </a:r>
            <a:r>
              <a:rPr lang="it-IT" sz="1400" dirty="0" err="1" smtClean="0"/>
              <a:t>Epub</a:t>
            </a:r>
            <a:r>
              <a:rPr lang="it-IT" sz="1400" dirty="0" smtClean="0"/>
              <a:t> 2012 </a:t>
            </a:r>
            <a:r>
              <a:rPr lang="it-IT" sz="1400" dirty="0" err="1" smtClean="0"/>
              <a:t>Nov</a:t>
            </a:r>
            <a:r>
              <a:rPr lang="it-IT" sz="1400" dirty="0" smtClean="0"/>
              <a:t> 22</a:t>
            </a:r>
            <a:r>
              <a:rPr lang="it-IT" dirty="0" smtClean="0"/>
              <a:t>.</a:t>
            </a:r>
          </a:p>
          <a:p>
            <a:pPr>
              <a:buNone/>
            </a:pPr>
            <a:r>
              <a:rPr lang="it-IT" sz="2400" b="1" dirty="0" smtClean="0"/>
              <a:t>The </a:t>
            </a:r>
            <a:r>
              <a:rPr lang="it-IT" sz="2400" b="1" dirty="0" err="1" smtClean="0"/>
              <a:t>risk</a:t>
            </a:r>
            <a:r>
              <a:rPr lang="it-IT" sz="2400" b="1" dirty="0" smtClean="0"/>
              <a:t> </a:t>
            </a:r>
            <a:r>
              <a:rPr lang="it-IT" sz="2400" b="1" dirty="0" err="1" smtClean="0"/>
              <a:t>for</a:t>
            </a:r>
            <a:r>
              <a:rPr lang="it-IT" sz="2400" b="1" dirty="0" smtClean="0"/>
              <a:t> </a:t>
            </a:r>
            <a:r>
              <a:rPr lang="it-IT" sz="2400" b="1" dirty="0" err="1" smtClean="0"/>
              <a:t>four</a:t>
            </a:r>
            <a:r>
              <a:rPr lang="it-IT" sz="2400" b="1" dirty="0" smtClean="0"/>
              <a:t> </a:t>
            </a:r>
            <a:r>
              <a:rPr lang="it-IT" sz="2400" b="1" dirty="0" err="1" smtClean="0"/>
              <a:t>specific</a:t>
            </a:r>
            <a:r>
              <a:rPr lang="it-IT" sz="2400" b="1" dirty="0" smtClean="0"/>
              <a:t> </a:t>
            </a:r>
            <a:r>
              <a:rPr lang="it-IT" sz="2400" b="1" dirty="0" err="1" smtClean="0"/>
              <a:t>congenital</a:t>
            </a:r>
            <a:r>
              <a:rPr lang="it-IT" sz="2400" b="1" dirty="0" smtClean="0"/>
              <a:t> </a:t>
            </a:r>
            <a:r>
              <a:rPr lang="it-IT" sz="2400" b="1" dirty="0" err="1" smtClean="0"/>
              <a:t>heart</a:t>
            </a:r>
            <a:r>
              <a:rPr lang="it-IT" sz="2400" b="1" dirty="0" smtClean="0"/>
              <a:t> </a:t>
            </a:r>
            <a:r>
              <a:rPr lang="it-IT" sz="2400" b="1" dirty="0" err="1" smtClean="0"/>
              <a:t>defects</a:t>
            </a:r>
            <a:r>
              <a:rPr lang="it-IT" sz="2400" b="1" dirty="0" smtClean="0"/>
              <a:t> </a:t>
            </a:r>
            <a:r>
              <a:rPr lang="it-IT" sz="2400" b="1" dirty="0" err="1" smtClean="0"/>
              <a:t>associated</a:t>
            </a:r>
            <a:r>
              <a:rPr lang="it-IT" sz="2400" b="1" dirty="0" smtClean="0"/>
              <a:t> </a:t>
            </a:r>
            <a:r>
              <a:rPr lang="it-IT" sz="2400" b="1" dirty="0" err="1" smtClean="0"/>
              <a:t>with</a:t>
            </a:r>
            <a:r>
              <a:rPr lang="it-IT" sz="2400" b="1" dirty="0" smtClean="0"/>
              <a:t> </a:t>
            </a:r>
            <a:r>
              <a:rPr lang="it-IT" sz="2400" b="1" dirty="0" err="1" smtClean="0"/>
              <a:t>assisted</a:t>
            </a:r>
            <a:r>
              <a:rPr lang="it-IT" sz="2400" b="1" dirty="0" smtClean="0"/>
              <a:t> </a:t>
            </a:r>
            <a:r>
              <a:rPr lang="it-IT" sz="2400" b="1" dirty="0" err="1" smtClean="0"/>
              <a:t>reproductive</a:t>
            </a:r>
            <a:r>
              <a:rPr lang="it-IT" sz="2400" b="1" dirty="0" smtClean="0"/>
              <a:t> </a:t>
            </a:r>
            <a:r>
              <a:rPr lang="it-IT" sz="2400" b="1" dirty="0" err="1" smtClean="0"/>
              <a:t>techniques</a:t>
            </a:r>
            <a:r>
              <a:rPr lang="it-IT" sz="2400" b="1" dirty="0" smtClean="0"/>
              <a:t>: a </a:t>
            </a:r>
            <a:r>
              <a:rPr lang="it-IT" sz="2400" b="1" dirty="0" err="1" smtClean="0"/>
              <a:t>population-based</a:t>
            </a:r>
            <a:r>
              <a:rPr lang="it-IT" sz="2400" b="1" dirty="0" smtClean="0"/>
              <a:t> </a:t>
            </a:r>
            <a:r>
              <a:rPr lang="it-IT" sz="2400" b="1" dirty="0" err="1" smtClean="0"/>
              <a:t>evaluation</a:t>
            </a:r>
            <a:r>
              <a:rPr lang="it-IT" sz="2400" b="1" dirty="0" smtClean="0"/>
              <a:t>.</a:t>
            </a:r>
          </a:p>
          <a:p>
            <a:pPr>
              <a:buNone/>
            </a:pPr>
            <a:r>
              <a:rPr lang="it-IT" sz="1400" dirty="0" err="1" smtClean="0">
                <a:hlinkClick r:id="rId4"/>
              </a:rPr>
              <a:t>Tararbit</a:t>
            </a:r>
            <a:r>
              <a:rPr lang="it-IT" sz="1400" dirty="0" smtClean="0">
                <a:hlinkClick r:id="rId4"/>
              </a:rPr>
              <a:t> K</a:t>
            </a:r>
            <a:r>
              <a:rPr lang="it-IT" sz="1400" baseline="30000" dirty="0" smtClean="0"/>
              <a:t>1</a:t>
            </a:r>
            <a:r>
              <a:rPr lang="it-IT" sz="1400" dirty="0" smtClean="0"/>
              <a:t>, </a:t>
            </a:r>
            <a:r>
              <a:rPr lang="it-IT" sz="1400" dirty="0" err="1" smtClean="0">
                <a:hlinkClick r:id="rId5"/>
              </a:rPr>
              <a:t>Lelong</a:t>
            </a:r>
            <a:r>
              <a:rPr lang="it-IT" sz="1400" dirty="0" smtClean="0">
                <a:hlinkClick r:id="rId5"/>
              </a:rPr>
              <a:t> N</a:t>
            </a:r>
            <a:r>
              <a:rPr lang="it-IT" sz="1400" dirty="0" smtClean="0"/>
              <a:t>, </a:t>
            </a:r>
            <a:r>
              <a:rPr lang="it-IT" sz="1400" dirty="0" err="1" smtClean="0">
                <a:hlinkClick r:id="rId6"/>
              </a:rPr>
              <a:t>Thieulin</a:t>
            </a:r>
            <a:r>
              <a:rPr lang="it-IT" sz="1400" dirty="0" smtClean="0">
                <a:hlinkClick r:id="rId6"/>
              </a:rPr>
              <a:t> AC</a:t>
            </a:r>
            <a:r>
              <a:rPr lang="it-IT" sz="1400" dirty="0" smtClean="0"/>
              <a:t>, </a:t>
            </a:r>
            <a:r>
              <a:rPr lang="it-IT" sz="1400" dirty="0" err="1" smtClean="0">
                <a:hlinkClick r:id="rId7"/>
              </a:rPr>
              <a:t>Houyel</a:t>
            </a:r>
            <a:r>
              <a:rPr lang="it-IT" sz="1400" dirty="0" smtClean="0">
                <a:hlinkClick r:id="rId7"/>
              </a:rPr>
              <a:t> L</a:t>
            </a:r>
            <a:r>
              <a:rPr lang="it-IT" sz="1400" dirty="0" smtClean="0"/>
              <a:t>, </a:t>
            </a:r>
            <a:r>
              <a:rPr lang="it-IT" sz="1400" dirty="0" err="1" smtClean="0">
                <a:hlinkClick r:id="rId8"/>
              </a:rPr>
              <a:t>Bonnet</a:t>
            </a:r>
            <a:r>
              <a:rPr lang="it-IT" sz="1400" dirty="0" smtClean="0">
                <a:hlinkClick r:id="rId8"/>
              </a:rPr>
              <a:t> D</a:t>
            </a:r>
            <a:r>
              <a:rPr lang="it-IT" sz="1400" dirty="0" smtClean="0"/>
              <a:t>, </a:t>
            </a:r>
            <a:r>
              <a:rPr lang="it-IT" sz="1400" dirty="0" err="1" smtClean="0">
                <a:hlinkClick r:id="rId9"/>
              </a:rPr>
              <a:t>Goffinet</a:t>
            </a:r>
            <a:r>
              <a:rPr lang="it-IT" sz="1400" dirty="0" smtClean="0">
                <a:hlinkClick r:id="rId9"/>
              </a:rPr>
              <a:t> F</a:t>
            </a:r>
            <a:r>
              <a:rPr lang="it-IT" sz="1400" dirty="0" smtClean="0"/>
              <a:t>, </a:t>
            </a:r>
            <a:r>
              <a:rPr lang="it-IT" sz="1400" dirty="0" err="1" smtClean="0">
                <a:hlinkClick r:id="rId10"/>
              </a:rPr>
              <a:t>Khoshnood</a:t>
            </a:r>
            <a:r>
              <a:rPr lang="it-IT" sz="1400" dirty="0" smtClean="0">
                <a:hlinkClick r:id="rId10"/>
              </a:rPr>
              <a:t> B</a:t>
            </a:r>
            <a:r>
              <a:rPr lang="it-IT" sz="1400" dirty="0" smtClean="0"/>
              <a:t>; </a:t>
            </a:r>
            <a:r>
              <a:rPr lang="it-IT" sz="1400" dirty="0" smtClean="0">
                <a:hlinkClick r:id="rId11"/>
              </a:rPr>
              <a:t>EPICARD </a:t>
            </a:r>
            <a:r>
              <a:rPr lang="it-IT" sz="1400" dirty="0" err="1" smtClean="0">
                <a:hlinkClick r:id="rId11"/>
              </a:rPr>
              <a:t>Study</a:t>
            </a:r>
            <a:r>
              <a:rPr lang="it-IT" sz="1400" dirty="0" smtClean="0">
                <a:hlinkClick r:id="rId11"/>
              </a:rPr>
              <a:t> Group</a:t>
            </a:r>
            <a:endParaRPr lang="it-IT" sz="1400" dirty="0" smtClean="0"/>
          </a:p>
          <a:p>
            <a:endParaRPr lang="it-IT" dirty="0"/>
          </a:p>
        </p:txBody>
      </p:sp>
      <p:sp>
        <p:nvSpPr>
          <p:cNvPr id="3" name="Titolo 2"/>
          <p:cNvSpPr>
            <a:spLocks noGrp="1"/>
          </p:cNvSpPr>
          <p:nvPr>
            <p:ph type="title"/>
          </p:nvPr>
        </p:nvSpPr>
        <p:spPr/>
        <p:txBody>
          <a:bodyPr/>
          <a:lstStyle/>
          <a:p>
            <a:r>
              <a:rPr lang="it-IT" dirty="0" smtClean="0"/>
              <a:t>             CHD and PMA</a:t>
            </a:r>
            <a:endParaRPr lang="it-IT"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81329"/>
            <a:ext cx="8229600" cy="4233688"/>
          </a:xfrm>
        </p:spPr>
        <p:txBody>
          <a:bodyPr/>
          <a:lstStyle/>
          <a:p>
            <a:r>
              <a:rPr lang="it-IT" dirty="0" smtClean="0"/>
              <a:t>Nel nostro Centro di Medicina della Riproduzione dell’Ospedale S. M. delle Grazie di Pozzuoli, dal 2013 al 2016 abbiamo ottenuto  120 gravidanze </a:t>
            </a:r>
            <a:r>
              <a:rPr lang="it-IT" dirty="0" smtClean="0"/>
              <a:t>evolutive </a:t>
            </a:r>
            <a:r>
              <a:rPr lang="it-IT" dirty="0" smtClean="0"/>
              <a:t>originate da tecniche di PMA. </a:t>
            </a:r>
            <a:endParaRPr lang="it-IT" dirty="0" smtClean="0"/>
          </a:p>
          <a:p>
            <a:r>
              <a:rPr lang="it-IT" dirty="0" smtClean="0"/>
              <a:t>Tutte </a:t>
            </a:r>
            <a:r>
              <a:rPr lang="it-IT" dirty="0" smtClean="0"/>
              <a:t>le pazienti hanno effettuato test di screening ed eventuali esami  diagnostici invasivi come da protocolli.</a:t>
            </a:r>
            <a:endParaRPr lang="it-IT" dirty="0"/>
          </a:p>
        </p:txBody>
      </p:sp>
      <p:sp>
        <p:nvSpPr>
          <p:cNvPr id="3" name="Titolo 2"/>
          <p:cNvSpPr>
            <a:spLocks noGrp="1"/>
          </p:cNvSpPr>
          <p:nvPr>
            <p:ph type="title"/>
          </p:nvPr>
        </p:nvSpPr>
        <p:spPr/>
        <p:txBody>
          <a:bodyPr/>
          <a:lstStyle/>
          <a:p>
            <a:pPr algn="ctr"/>
            <a:r>
              <a:rPr lang="it-IT" dirty="0" smtClean="0"/>
              <a:t>La nostra esperienza</a:t>
            </a:r>
            <a:endParaRPr lang="it-IT"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81329"/>
            <a:ext cx="8229600" cy="4376564"/>
          </a:xfrm>
        </p:spPr>
        <p:txBody>
          <a:bodyPr>
            <a:normAutofit fontScale="92500" lnSpcReduction="20000"/>
          </a:bodyPr>
          <a:lstStyle/>
          <a:p>
            <a:pPr>
              <a:buNone/>
            </a:pPr>
            <a:r>
              <a:rPr lang="it-IT" dirty="0" smtClean="0"/>
              <a:t>Sono stati  diagnosticati 3 casi di </a:t>
            </a:r>
            <a:r>
              <a:rPr lang="it-IT" dirty="0" smtClean="0"/>
              <a:t>malformazioni </a:t>
            </a:r>
            <a:r>
              <a:rPr lang="it-IT" dirty="0" smtClean="0"/>
              <a:t>fetali:</a:t>
            </a:r>
          </a:p>
          <a:p>
            <a:pPr>
              <a:buFont typeface="Wingdings" pitchFamily="2" charset="2"/>
              <a:buChar char="Ø"/>
            </a:pPr>
            <a:endParaRPr lang="it-IT" dirty="0" smtClean="0"/>
          </a:p>
          <a:p>
            <a:pPr>
              <a:buFont typeface="Wingdings" pitchFamily="2" charset="2"/>
              <a:buChar char="Ø"/>
            </a:pPr>
            <a:r>
              <a:rPr lang="it-IT" dirty="0" smtClean="0"/>
              <a:t>Igroma cistico : villocentesi       Trisomia 18</a:t>
            </a:r>
          </a:p>
          <a:p>
            <a:pPr>
              <a:buFont typeface="Wingdings" pitchFamily="2" charset="2"/>
              <a:buChar char="Ø"/>
            </a:pPr>
            <a:endParaRPr lang="it-IT" dirty="0" smtClean="0"/>
          </a:p>
          <a:p>
            <a:pPr>
              <a:buFont typeface="Wingdings" pitchFamily="2" charset="2"/>
              <a:buChar char="Ø"/>
            </a:pPr>
            <a:r>
              <a:rPr lang="it-IT" dirty="0" smtClean="0"/>
              <a:t>Gravidanza </a:t>
            </a:r>
            <a:r>
              <a:rPr lang="it-IT" dirty="0" err="1" smtClean="0"/>
              <a:t>trigemina</a:t>
            </a:r>
            <a:r>
              <a:rPr lang="it-IT" dirty="0" smtClean="0"/>
              <a:t> </a:t>
            </a:r>
            <a:r>
              <a:rPr lang="it-IT" dirty="0" err="1" smtClean="0"/>
              <a:t>triamniotica</a:t>
            </a:r>
            <a:r>
              <a:rPr lang="it-IT" dirty="0" smtClean="0"/>
              <a:t> </a:t>
            </a:r>
            <a:r>
              <a:rPr lang="it-IT" dirty="0" err="1" smtClean="0"/>
              <a:t>bicoriale</a:t>
            </a:r>
            <a:r>
              <a:rPr lang="it-IT" dirty="0" smtClean="0"/>
              <a:t> con aborto selettivo del feto presente nel sacco amniotico della gravidanza di tipo </a:t>
            </a:r>
            <a:r>
              <a:rPr lang="it-IT" dirty="0" err="1" smtClean="0"/>
              <a:t>bicoriale</a:t>
            </a:r>
            <a:r>
              <a:rPr lang="it-IT" dirty="0" smtClean="0"/>
              <a:t>. </a:t>
            </a:r>
          </a:p>
          <a:p>
            <a:pPr>
              <a:buFont typeface="Wingdings" pitchFamily="2" charset="2"/>
              <a:buChar char="Ø"/>
            </a:pPr>
            <a:r>
              <a:rPr lang="it-IT" dirty="0" smtClean="0"/>
              <a:t>Il feto era affetto da </a:t>
            </a:r>
            <a:r>
              <a:rPr lang="it-IT" dirty="0" err="1" smtClean="0"/>
              <a:t>agenesia</a:t>
            </a:r>
            <a:r>
              <a:rPr lang="it-IT" dirty="0" smtClean="0"/>
              <a:t> tibiale monolaterale.</a:t>
            </a:r>
          </a:p>
          <a:p>
            <a:pPr>
              <a:buFont typeface="Wingdings" pitchFamily="2" charset="2"/>
              <a:buChar char="Ø"/>
            </a:pPr>
            <a:endParaRPr lang="it-IT" dirty="0" smtClean="0"/>
          </a:p>
          <a:p>
            <a:pPr>
              <a:buFont typeface="Wingdings" pitchFamily="2" charset="2"/>
              <a:buChar char="Ø"/>
            </a:pPr>
            <a:r>
              <a:rPr lang="it-IT" dirty="0" smtClean="0"/>
              <a:t>Stenosi aortica di grado lieve-moderato.</a:t>
            </a:r>
          </a:p>
          <a:p>
            <a:endParaRPr lang="it-IT" dirty="0"/>
          </a:p>
        </p:txBody>
      </p:sp>
      <p:sp>
        <p:nvSpPr>
          <p:cNvPr id="3" name="Titolo 2"/>
          <p:cNvSpPr>
            <a:spLocks noGrp="1"/>
          </p:cNvSpPr>
          <p:nvPr>
            <p:ph type="title"/>
          </p:nvPr>
        </p:nvSpPr>
        <p:spPr/>
        <p:txBody>
          <a:bodyPr/>
          <a:lstStyle/>
          <a:p>
            <a:pPr algn="ctr"/>
            <a:r>
              <a:rPr lang="it-IT" dirty="0" smtClean="0"/>
              <a:t>La nostra esperienza</a:t>
            </a:r>
            <a:endParaRPr lang="it-IT" dirty="0"/>
          </a:p>
        </p:txBody>
      </p:sp>
      <p:sp>
        <p:nvSpPr>
          <p:cNvPr id="6" name="Freccia a destra 5"/>
          <p:cNvSpPr/>
          <p:nvPr/>
        </p:nvSpPr>
        <p:spPr>
          <a:xfrm>
            <a:off x="5292080" y="2564904"/>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t>Igroma Cistico ( </a:t>
            </a:r>
            <a:r>
              <a:rPr lang="it-IT" dirty="0" err="1" smtClean="0"/>
              <a:t>Trisomia</a:t>
            </a:r>
            <a:r>
              <a:rPr lang="it-IT" dirty="0" smtClean="0"/>
              <a:t> 18)</a:t>
            </a:r>
            <a:endParaRPr lang="it-IT" dirty="0"/>
          </a:p>
        </p:txBody>
      </p:sp>
      <p:pic>
        <p:nvPicPr>
          <p:cNvPr id="5" name="OTTI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05272" y="1570039"/>
            <a:ext cx="6635080" cy="3875186"/>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t>            Stenosi aortica</a:t>
            </a:r>
            <a:endParaRPr lang="it-IT" dirty="0"/>
          </a:p>
        </p:txBody>
      </p:sp>
      <p:pic>
        <p:nvPicPr>
          <p:cNvPr id="58370" name="Picture 2" descr="H:\ALOKA_US\x160719--100624\20160719\x160719--100624_20160719__0001.JPG"/>
          <p:cNvPicPr>
            <a:picLocks noGrp="1" noChangeAspect="1" noChangeArrowheads="1"/>
          </p:cNvPicPr>
          <p:nvPr>
            <p:ph idx="1"/>
          </p:nvPr>
        </p:nvPicPr>
        <p:blipFill>
          <a:blip r:embed="rId2" cstate="print"/>
          <a:srcRect/>
          <a:stretch>
            <a:fillRect/>
          </a:stretch>
        </p:blipFill>
        <p:spPr bwMode="auto">
          <a:xfrm>
            <a:off x="571472" y="1857364"/>
            <a:ext cx="3857652" cy="3090870"/>
          </a:xfrm>
          <a:prstGeom prst="rect">
            <a:avLst/>
          </a:prstGeom>
          <a:noFill/>
        </p:spPr>
      </p:pic>
      <p:pic>
        <p:nvPicPr>
          <p:cNvPr id="58371" name="Picture 3" descr="H:\ALOKA_US\x160719--100624\20160719\x160719--100624_20160719__0002.JPG"/>
          <p:cNvPicPr>
            <a:picLocks noChangeAspect="1" noChangeArrowheads="1"/>
          </p:cNvPicPr>
          <p:nvPr/>
        </p:nvPicPr>
        <p:blipFill>
          <a:blip r:embed="rId3" cstate="print"/>
          <a:srcRect/>
          <a:stretch>
            <a:fillRect/>
          </a:stretch>
        </p:blipFill>
        <p:spPr bwMode="auto">
          <a:xfrm>
            <a:off x="4643438" y="1857364"/>
            <a:ext cx="4071966" cy="3071834"/>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a:bodyPr>
          <a:lstStyle/>
          <a:p>
            <a:r>
              <a:rPr lang="it-IT" sz="2400" dirty="0" smtClean="0">
                <a:latin typeface="Aharoni" pitchFamily="2" charset="-79"/>
                <a:cs typeface="Aharoni" pitchFamily="2" charset="-79"/>
              </a:rPr>
              <a:t>La letteratura non ha finora prodotto dati univoci in merito all’associazione PMA –Malformazioni </a:t>
            </a:r>
            <a:r>
              <a:rPr lang="it-IT" sz="2400" dirty="0" smtClean="0">
                <a:latin typeface="Aharoni" pitchFamily="2" charset="-79"/>
                <a:cs typeface="Aharoni" pitchFamily="2" charset="-79"/>
              </a:rPr>
              <a:t>fetale</a:t>
            </a:r>
          </a:p>
          <a:p>
            <a:endParaRPr lang="it-IT" sz="2400" dirty="0" smtClean="0">
              <a:latin typeface="Aharoni" pitchFamily="2" charset="-79"/>
              <a:cs typeface="Aharoni" pitchFamily="2" charset="-79"/>
            </a:endParaRPr>
          </a:p>
          <a:p>
            <a:r>
              <a:rPr lang="it-IT" sz="2400" dirty="0" smtClean="0">
                <a:latin typeface="Aharoni" pitchFamily="2" charset="-79"/>
                <a:cs typeface="Aharoni" pitchFamily="2" charset="-79"/>
              </a:rPr>
              <a:t>Le malformazioni </a:t>
            </a:r>
            <a:r>
              <a:rPr lang="it-IT" sz="2400" dirty="0" err="1" smtClean="0">
                <a:latin typeface="Aharoni" pitchFamily="2" charset="-79"/>
                <a:cs typeface="Aharoni" pitchFamily="2" charset="-79"/>
              </a:rPr>
              <a:t>piu’</a:t>
            </a:r>
            <a:r>
              <a:rPr lang="it-IT" sz="2400" dirty="0" smtClean="0">
                <a:latin typeface="Aharoni" pitchFamily="2" charset="-79"/>
                <a:cs typeface="Aharoni" pitchFamily="2" charset="-79"/>
              </a:rPr>
              <a:t> frequentemente associate sono quelle </a:t>
            </a:r>
            <a:r>
              <a:rPr lang="it-IT" sz="2400" dirty="0" err="1" smtClean="0">
                <a:latin typeface="Aharoni" pitchFamily="2" charset="-79"/>
                <a:cs typeface="Aharoni" pitchFamily="2" charset="-79"/>
              </a:rPr>
              <a:t>genito-urinarie,muscoloscheletriche</a:t>
            </a:r>
            <a:r>
              <a:rPr lang="it-IT" sz="2400" dirty="0" smtClean="0">
                <a:latin typeface="Aharoni" pitchFamily="2" charset="-79"/>
                <a:cs typeface="Aharoni" pitchFamily="2" charset="-79"/>
              </a:rPr>
              <a:t> e gastrointestinali</a:t>
            </a:r>
            <a:r>
              <a:rPr lang="it-IT" sz="2400" dirty="0" smtClean="0">
                <a:latin typeface="Aharoni" pitchFamily="2" charset="-79"/>
                <a:cs typeface="Aharoni" pitchFamily="2" charset="-79"/>
              </a:rPr>
              <a:t>.</a:t>
            </a:r>
          </a:p>
          <a:p>
            <a:endParaRPr lang="it-IT" sz="2400" dirty="0" smtClean="0">
              <a:latin typeface="Aharoni" pitchFamily="2" charset="-79"/>
              <a:cs typeface="Aharoni" pitchFamily="2" charset="-79"/>
            </a:endParaRPr>
          </a:p>
          <a:p>
            <a:r>
              <a:rPr lang="it-IT" sz="2400" dirty="0" smtClean="0">
                <a:latin typeface="Aharoni" pitchFamily="2" charset="-79"/>
                <a:cs typeface="Aharoni" pitchFamily="2" charset="-79"/>
              </a:rPr>
              <a:t>La maggiore frequenza </a:t>
            </a:r>
            <a:r>
              <a:rPr lang="it-IT" sz="2400" dirty="0" err="1" smtClean="0">
                <a:latin typeface="Aharoni" pitchFamily="2" charset="-79"/>
                <a:cs typeface="Aharoni" pitchFamily="2" charset="-79"/>
              </a:rPr>
              <a:t>e’</a:t>
            </a:r>
            <a:r>
              <a:rPr lang="it-IT" sz="2400" dirty="0" smtClean="0">
                <a:latin typeface="Aharoni" pitchFamily="2" charset="-79"/>
                <a:cs typeface="Aharoni" pitchFamily="2" charset="-79"/>
              </a:rPr>
              <a:t> </a:t>
            </a:r>
            <a:r>
              <a:rPr lang="it-IT" sz="2400" dirty="0" smtClean="0">
                <a:latin typeface="Aharoni" pitchFamily="2" charset="-79"/>
                <a:cs typeface="Aharoni" pitchFamily="2" charset="-79"/>
              </a:rPr>
              <a:t>legata alla patologia di base della </a:t>
            </a:r>
            <a:r>
              <a:rPr lang="it-IT" sz="2400" dirty="0" smtClean="0">
                <a:latin typeface="Aharoni" pitchFamily="2" charset="-79"/>
                <a:cs typeface="Aharoni" pitchFamily="2" charset="-79"/>
              </a:rPr>
              <a:t>paziente o alla PMA ?</a:t>
            </a:r>
            <a:endParaRPr lang="it-IT" sz="2400" dirty="0">
              <a:latin typeface="Aharoni" pitchFamily="2" charset="-79"/>
              <a:cs typeface="Aharoni" pitchFamily="2" charset="-79"/>
            </a:endParaRPr>
          </a:p>
        </p:txBody>
      </p:sp>
      <p:sp>
        <p:nvSpPr>
          <p:cNvPr id="3" name="Titolo 2"/>
          <p:cNvSpPr>
            <a:spLocks noGrp="1"/>
          </p:cNvSpPr>
          <p:nvPr>
            <p:ph type="title"/>
          </p:nvPr>
        </p:nvSpPr>
        <p:spPr/>
        <p:txBody>
          <a:bodyPr/>
          <a:lstStyle/>
          <a:p>
            <a:r>
              <a:rPr lang="it-IT" dirty="0" smtClean="0"/>
              <a:t>      Take Home </a:t>
            </a:r>
            <a:r>
              <a:rPr lang="it-IT" dirty="0" err="1" smtClean="0"/>
              <a:t>Message</a:t>
            </a:r>
            <a:endParaRPr lang="it-IT"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t>     Grazie per l’attenzione</a:t>
            </a:r>
            <a:endParaRPr lang="it-IT" dirty="0"/>
          </a:p>
        </p:txBody>
      </p:sp>
      <p:pic>
        <p:nvPicPr>
          <p:cNvPr id="58370" name="Picture 2" descr="H:\immagine.jpg"/>
          <p:cNvPicPr>
            <a:picLocks noGrp="1" noChangeAspect="1" noChangeArrowheads="1"/>
          </p:cNvPicPr>
          <p:nvPr>
            <p:ph idx="1"/>
          </p:nvPr>
        </p:nvPicPr>
        <p:blipFill>
          <a:blip r:embed="rId2" cstate="print"/>
          <a:srcRect/>
          <a:stretch>
            <a:fillRect/>
          </a:stretch>
        </p:blipFill>
        <p:spPr bwMode="auto">
          <a:xfrm>
            <a:off x="971600" y="1196752"/>
            <a:ext cx="7416824" cy="496855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404664"/>
            <a:ext cx="7481776" cy="1166948"/>
          </a:xfrm>
          <a:solidFill>
            <a:schemeClr val="bg2">
              <a:lumMod val="90000"/>
            </a:schemeClr>
          </a:solidFill>
        </p:spPr>
        <p:txBody>
          <a:bodyPr/>
          <a:lstStyle/>
          <a:p>
            <a:pPr algn="l"/>
            <a:r>
              <a:rPr lang="it-IT" dirty="0">
                <a:solidFill>
                  <a:schemeClr val="tx1"/>
                </a:solidFill>
              </a:rPr>
              <a:t>Le Anomalie Congenite sono un’importante causa di mortalità neonatale, morbilità e disabilità.</a:t>
            </a:r>
            <a:r>
              <a:rPr lang="it-IT" dirty="0"/>
              <a:t/>
            </a:r>
            <a:br>
              <a:rPr lang="it-IT" dirty="0"/>
            </a:br>
            <a:endParaRPr lang="it-IT" dirty="0"/>
          </a:p>
        </p:txBody>
      </p:sp>
      <p:sp>
        <p:nvSpPr>
          <p:cNvPr id="3" name="Segnaposto testo 2"/>
          <p:cNvSpPr>
            <a:spLocks noGrp="1"/>
          </p:cNvSpPr>
          <p:nvPr>
            <p:ph type="body" idx="2"/>
          </p:nvPr>
        </p:nvSpPr>
        <p:spPr>
          <a:xfrm>
            <a:off x="971600" y="5943600"/>
            <a:ext cx="7422592" cy="628672"/>
          </a:xfrm>
          <a:solidFill>
            <a:schemeClr val="accent3">
              <a:lumMod val="20000"/>
              <a:lumOff val="80000"/>
            </a:schemeClr>
          </a:solidFill>
        </p:spPr>
        <p:txBody>
          <a:bodyPr>
            <a:normAutofit fontScale="92500"/>
          </a:bodyPr>
          <a:lstStyle/>
          <a:p>
            <a:pPr algn="l"/>
            <a:r>
              <a:rPr lang="it-IT" dirty="0"/>
              <a:t>E’ stato stimato che ogni anno in tutto il mondo si </a:t>
            </a:r>
            <a:r>
              <a:rPr lang="it-IT" dirty="0" smtClean="0"/>
              <a:t>verifichino 303 000 </a:t>
            </a:r>
            <a:r>
              <a:rPr lang="it-IT" dirty="0"/>
              <a:t>morti neonatali, entro 4 settimane dalla nascita, dovute ad anomalie </a:t>
            </a:r>
            <a:r>
              <a:rPr lang="it-IT" dirty="0" smtClean="0"/>
              <a:t>congenite.</a:t>
            </a:r>
            <a:endParaRPr lang="it-IT" dirty="0"/>
          </a:p>
        </p:txBody>
      </p:sp>
      <p:pic>
        <p:nvPicPr>
          <p:cNvPr id="5" name="Segnaposto contenuto 4" descr="congenital-abnormalities-chart-2015.gif"/>
          <p:cNvPicPr>
            <a:picLocks noGrp="1" noChangeAspect="1"/>
          </p:cNvPicPr>
          <p:nvPr>
            <p:ph sz="half" idx="1"/>
          </p:nvPr>
        </p:nvPicPr>
        <p:blipFill>
          <a:blip r:embed="rId3" cstate="print"/>
          <a:stretch>
            <a:fillRect/>
          </a:stretch>
        </p:blipFill>
        <p:spPr>
          <a:xfrm>
            <a:off x="1162544" y="1916832"/>
            <a:ext cx="6552728" cy="3816424"/>
          </a:xfrm>
          <a:solidFill>
            <a:schemeClr val="accent3">
              <a:lumMod val="20000"/>
              <a:lumOff val="80000"/>
            </a:schemeClr>
          </a:solid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2"/>
          </p:nvPr>
        </p:nvSpPr>
        <p:spPr/>
        <p:txBody>
          <a:bodyPr/>
          <a:lstStyle/>
          <a:p>
            <a:endParaRPr lang="it-IT"/>
          </a:p>
        </p:txBody>
      </p:sp>
      <p:sp>
        <p:nvSpPr>
          <p:cNvPr id="4" name="Segnaposto contenuto 3"/>
          <p:cNvSpPr>
            <a:spLocks noGrp="1"/>
          </p:cNvSpPr>
          <p:nvPr>
            <p:ph sz="half" idx="1"/>
          </p:nvPr>
        </p:nvSpPr>
        <p:spPr>
          <a:xfrm>
            <a:off x="899592" y="1268760"/>
            <a:ext cx="7479792" cy="4572000"/>
          </a:xfrm>
          <a:solidFill>
            <a:schemeClr val="accent3">
              <a:lumMod val="20000"/>
              <a:lumOff val="80000"/>
            </a:schemeClr>
          </a:solidFill>
        </p:spPr>
        <p:txBody>
          <a:bodyPr>
            <a:normAutofit/>
          </a:bodyPr>
          <a:lstStyle/>
          <a:p>
            <a:r>
              <a:rPr lang="it-IT" sz="2800" dirty="0">
                <a:latin typeface="Times New Roman" panose="02020603050405020304" pitchFamily="18" charset="0"/>
                <a:cs typeface="Times New Roman" panose="02020603050405020304" pitchFamily="18" charset="0"/>
              </a:rPr>
              <a:t>Le </a:t>
            </a:r>
            <a:r>
              <a:rPr lang="it-IT" sz="2800" dirty="0" smtClean="0">
                <a:latin typeface="Times New Roman" panose="02020603050405020304" pitchFamily="18" charset="0"/>
                <a:cs typeface="Times New Roman" panose="02020603050405020304" pitchFamily="18" charset="0"/>
              </a:rPr>
              <a:t>Anomalie </a:t>
            </a:r>
            <a:r>
              <a:rPr lang="it-IT" sz="2800" dirty="0">
                <a:latin typeface="Times New Roman" panose="02020603050405020304" pitchFamily="18" charset="0"/>
                <a:cs typeface="Times New Roman" panose="02020603050405020304" pitchFamily="18" charset="0"/>
              </a:rPr>
              <a:t>congenite possono essere causa di disabilità a lungo termine, </a:t>
            </a:r>
            <a:r>
              <a:rPr lang="it-IT" sz="2800" dirty="0" smtClean="0">
                <a:latin typeface="Times New Roman" panose="02020603050405020304" pitchFamily="18" charset="0"/>
                <a:cs typeface="Times New Roman" panose="02020603050405020304" pitchFamily="18" charset="0"/>
              </a:rPr>
              <a:t>con un </a:t>
            </a:r>
            <a:r>
              <a:rPr lang="it-IT" sz="2800" dirty="0">
                <a:latin typeface="Times New Roman" panose="02020603050405020304" pitchFamily="18" charset="0"/>
                <a:cs typeface="Times New Roman" panose="02020603050405020304" pitchFamily="18" charset="0"/>
              </a:rPr>
              <a:t>considerevole impatto oltre che sull’individuo stesso, sulla sua famiglia, sul sistema sanitario e sulla società. </a:t>
            </a:r>
            <a:endParaRPr lang="it-IT" sz="2800" dirty="0" smtClean="0">
              <a:latin typeface="Times New Roman" pitchFamily="18" charset="0"/>
              <a:cs typeface="Times New Roman" pitchFamily="18" charset="0"/>
            </a:endParaRPr>
          </a:p>
          <a:p>
            <a:endParaRPr lang="it-IT" sz="2800" dirty="0" smtClean="0">
              <a:latin typeface="Times New Roman" pitchFamily="18" charset="0"/>
              <a:cs typeface="Times New Roman" pitchFamily="18" charset="0"/>
            </a:endParaRPr>
          </a:p>
          <a:p>
            <a:r>
              <a:rPr lang="it-IT" sz="2800" dirty="0">
                <a:latin typeface="Times New Roman" panose="02020603050405020304" pitchFamily="18" charset="0"/>
                <a:cs typeface="Times New Roman" panose="02020603050405020304" pitchFamily="18" charset="0"/>
              </a:rPr>
              <a:t>Le Anomalie congenite più frequenti e severe sono i difetti cardiaci, i difetti del Sistema Nervoso e la Sindrome di Down.</a:t>
            </a:r>
          </a:p>
          <a:p>
            <a:endParaRPr lang="it-IT"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4400" y="5519742"/>
            <a:ext cx="7481776" cy="838216"/>
          </a:xfrm>
          <a:solidFill>
            <a:schemeClr val="accent3">
              <a:lumMod val="20000"/>
              <a:lumOff val="80000"/>
            </a:schemeClr>
          </a:solidFill>
        </p:spPr>
        <p:txBody>
          <a:bodyPr/>
          <a:lstStyle/>
          <a:p>
            <a:pPr algn="l"/>
            <a:r>
              <a:rPr lang="it-IT" sz="1600" dirty="0" smtClean="0">
                <a:solidFill>
                  <a:schemeClr val="tx1"/>
                </a:solidFill>
              </a:rPr>
              <a:t>Nonostante siano state identificate cause genetiche, ambientali ed altri fattori di rischio, circa il 50% delle anomalie congenite resta di natura idiopatica.</a:t>
            </a:r>
            <a:endParaRPr lang="it-IT" sz="1600" dirty="0">
              <a:solidFill>
                <a:schemeClr val="tx1"/>
              </a:solidFill>
            </a:endParaRPr>
          </a:p>
        </p:txBody>
      </p:sp>
      <p:sp>
        <p:nvSpPr>
          <p:cNvPr id="3" name="Segnaposto testo 2"/>
          <p:cNvSpPr>
            <a:spLocks noGrp="1"/>
          </p:cNvSpPr>
          <p:nvPr>
            <p:ph type="body" idx="2"/>
          </p:nvPr>
        </p:nvSpPr>
        <p:spPr>
          <a:xfrm>
            <a:off x="857224" y="3857628"/>
            <a:ext cx="7500990" cy="1143008"/>
          </a:xfrm>
          <a:solidFill>
            <a:schemeClr val="accent1">
              <a:lumMod val="40000"/>
              <a:lumOff val="60000"/>
            </a:schemeClr>
          </a:solidFill>
        </p:spPr>
        <p:txBody>
          <a:bodyPr>
            <a:normAutofit fontScale="92500" lnSpcReduction="20000"/>
          </a:bodyPr>
          <a:lstStyle/>
          <a:p>
            <a:pPr algn="l"/>
            <a:r>
              <a:rPr lang="it-IT" sz="3200" dirty="0" smtClean="0"/>
              <a:t>       </a:t>
            </a:r>
          </a:p>
          <a:p>
            <a:pPr algn="l"/>
            <a:r>
              <a:rPr lang="it-IT" sz="3200" dirty="0" smtClean="0"/>
              <a:t>    </a:t>
            </a:r>
            <a:r>
              <a:rPr lang="it-IT" sz="4700" dirty="0" smtClean="0">
                <a:latin typeface="Aharoni" pitchFamily="2" charset="-79"/>
                <a:cs typeface="Aharoni" pitchFamily="2" charset="-79"/>
              </a:rPr>
              <a:t>Cause e fattori di </a:t>
            </a:r>
            <a:r>
              <a:rPr lang="it-IT" sz="4700" dirty="0" smtClean="0">
                <a:latin typeface="Aharoni" pitchFamily="2" charset="-79"/>
                <a:cs typeface="Aharoni" pitchFamily="2" charset="-79"/>
              </a:rPr>
              <a:t>Rischio</a:t>
            </a:r>
          </a:p>
          <a:p>
            <a:pPr algn="l"/>
            <a:endParaRPr lang="it-IT" sz="4700" dirty="0">
              <a:latin typeface="Aharoni" pitchFamily="2" charset="-79"/>
              <a:cs typeface="Aharoni" pitchFamily="2" charset="-79"/>
            </a:endParaRPr>
          </a:p>
        </p:txBody>
      </p:sp>
      <p:sp>
        <p:nvSpPr>
          <p:cNvPr id="4" name="Segnaposto contenuto 3"/>
          <p:cNvSpPr>
            <a:spLocks noGrp="1"/>
          </p:cNvSpPr>
          <p:nvPr>
            <p:ph sz="half" idx="1"/>
          </p:nvPr>
        </p:nvSpPr>
        <p:spPr>
          <a:xfrm>
            <a:off x="914400" y="274320"/>
            <a:ext cx="7479792" cy="3154680"/>
          </a:xfrm>
          <a:solidFill>
            <a:schemeClr val="accent3">
              <a:lumMod val="20000"/>
              <a:lumOff val="80000"/>
            </a:schemeClr>
          </a:solidFill>
        </p:spPr>
        <p:txBody>
          <a:bodyPr>
            <a:normAutofit/>
          </a:bodyPr>
          <a:lstStyle/>
          <a:p>
            <a:r>
              <a:rPr lang="en-US" dirty="0" err="1" smtClean="0">
                <a:latin typeface="Times New Roman" pitchFamily="18" charset="0"/>
                <a:cs typeface="Times New Roman" pitchFamily="18" charset="0"/>
              </a:rPr>
              <a:t>Fattori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genetici</a:t>
            </a:r>
            <a:endParaRPr lang="en-US" dirty="0" smtClean="0">
              <a:latin typeface="Times New Roman" pitchFamily="18" charset="0"/>
              <a:cs typeface="Times New Roman" pitchFamily="18" charset="0"/>
            </a:endParaRPr>
          </a:p>
          <a:p>
            <a:r>
              <a:rPr lang="en-US" dirty="0" err="1" smtClean="0">
                <a:latin typeface="Times New Roman" pitchFamily="18" charset="0"/>
                <a:cs typeface="Times New Roman" pitchFamily="18" charset="0"/>
              </a:rPr>
              <a:t>Fattori</a:t>
            </a:r>
            <a:r>
              <a:rPr lang="en-US" dirty="0" smtClean="0">
                <a:latin typeface="Times New Roman" pitchFamily="18" charset="0"/>
                <a:cs typeface="Times New Roman" pitchFamily="18" charset="0"/>
              </a:rPr>
              <a:t> socio-</a:t>
            </a:r>
            <a:r>
              <a:rPr lang="en-US" dirty="0" err="1" smtClean="0">
                <a:latin typeface="Times New Roman" pitchFamily="18" charset="0"/>
                <a:cs typeface="Times New Roman" pitchFamily="18" charset="0"/>
              </a:rPr>
              <a:t>economici</a:t>
            </a:r>
            <a:r>
              <a:rPr lang="en-US" dirty="0" smtClean="0">
                <a:latin typeface="Times New Roman" pitchFamily="18" charset="0"/>
                <a:cs typeface="Times New Roman" pitchFamily="18" charset="0"/>
              </a:rPr>
              <a:t> e </a:t>
            </a:r>
            <a:r>
              <a:rPr lang="en-US" dirty="0" err="1" smtClean="0">
                <a:latin typeface="Times New Roman" pitchFamily="18" charset="0"/>
                <a:cs typeface="Times New Roman" pitchFamily="18" charset="0"/>
              </a:rPr>
              <a:t>demografici</a:t>
            </a:r>
            <a:endParaRPr lang="en-US" dirty="0" smtClean="0">
              <a:latin typeface="Times New Roman" pitchFamily="18" charset="0"/>
              <a:cs typeface="Times New Roman" pitchFamily="18" charset="0"/>
            </a:endParaRPr>
          </a:p>
          <a:p>
            <a:r>
              <a:rPr lang="en-US" dirty="0" err="1" smtClean="0">
                <a:latin typeface="Times New Roman" pitchFamily="18" charset="0"/>
                <a:cs typeface="Times New Roman" pitchFamily="18" charset="0"/>
              </a:rPr>
              <a:t>Fattori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ambientali</a:t>
            </a:r>
            <a:endParaRPr lang="en-US" dirty="0" smtClean="0">
              <a:latin typeface="Times New Roman" pitchFamily="18" charset="0"/>
              <a:cs typeface="Times New Roman" pitchFamily="18" charset="0"/>
            </a:endParaRPr>
          </a:p>
          <a:p>
            <a:r>
              <a:rPr lang="en-US" dirty="0" err="1" smtClean="0">
                <a:latin typeface="Times New Roman" pitchFamily="18" charset="0"/>
                <a:cs typeface="Times New Roman" pitchFamily="18" charset="0"/>
              </a:rPr>
              <a:t>Infezioni</a:t>
            </a:r>
            <a:endParaRPr lang="en-US" dirty="0" smtClean="0">
              <a:latin typeface="Times New Roman" pitchFamily="18" charset="0"/>
              <a:cs typeface="Times New Roman" pitchFamily="18" charset="0"/>
            </a:endParaRPr>
          </a:p>
          <a:p>
            <a:r>
              <a:rPr lang="en-US" dirty="0" err="1" smtClean="0">
                <a:latin typeface="Times New Roman" pitchFamily="18" charset="0"/>
                <a:cs typeface="Times New Roman" pitchFamily="18" charset="0"/>
              </a:rPr>
              <a:t>Stato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nutrizionale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materno</a:t>
            </a:r>
            <a:endParaRPr lang="it-IT" dirty="0" smtClean="0">
              <a:latin typeface="Times New Roman" pitchFamily="18" charset="0"/>
              <a:cs typeface="Times New Roman" pitchFamily="18" charset="0"/>
            </a:endParaRPr>
          </a:p>
          <a:p>
            <a:endParaRPr lang="it-IT"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368288"/>
            <a:ext cx="8229600" cy="1417638"/>
          </a:xfrm>
        </p:spPr>
        <p:txBody>
          <a:bodyPr>
            <a:noAutofit/>
          </a:bodyPr>
          <a:lstStyle/>
          <a:p>
            <a:r>
              <a:rPr lang="it-IT" sz="1800" dirty="0" smtClean="0"/>
              <a:t>Tab. 3.4.32: Distribuzione percentuale del genere delle gravidanze (singole, gemellari, trigemine o quadruple) ottenute da tecniche applicate nell’anno 2013 </a:t>
            </a:r>
            <a:r>
              <a:rPr lang="it-IT" sz="1800" dirty="0" smtClean="0"/>
              <a:t>in Italia secondo </a:t>
            </a:r>
            <a:r>
              <a:rPr lang="it-IT" sz="1800" dirty="0" smtClean="0"/>
              <a:t>la tipologia del servizio offerto dai centri.</a:t>
            </a:r>
            <a:br>
              <a:rPr lang="it-IT" sz="1800" dirty="0" smtClean="0"/>
            </a:br>
            <a:endParaRPr lang="it-IT" sz="1800" dirty="0"/>
          </a:p>
        </p:txBody>
      </p:sp>
      <p:graphicFrame>
        <p:nvGraphicFramePr>
          <p:cNvPr id="4" name="Tabella 3"/>
          <p:cNvGraphicFramePr>
            <a:graphicFrameLocks noGrp="1"/>
          </p:cNvGraphicFramePr>
          <p:nvPr>
            <p:extLst>
              <p:ext uri="{D42A27DB-BD31-4B8C-83A1-F6EECF244321}">
                <p14:modId xmlns:p14="http://schemas.microsoft.com/office/powerpoint/2010/main" val="2093897010"/>
              </p:ext>
            </p:extLst>
          </p:nvPr>
        </p:nvGraphicFramePr>
        <p:xfrm>
          <a:off x="251520" y="1916832"/>
          <a:ext cx="8712967" cy="3600400"/>
        </p:xfrm>
        <a:graphic>
          <a:graphicData uri="http://schemas.openxmlformats.org/drawingml/2006/table">
            <a:tbl>
              <a:tblPr>
                <a:tableStyleId>{775DCB02-9BB8-47FD-8907-85C794F793BA}</a:tableStyleId>
              </a:tblPr>
              <a:tblGrid>
                <a:gridCol w="1452161"/>
                <a:gridCol w="1452161"/>
                <a:gridCol w="1434274"/>
                <a:gridCol w="1470049"/>
                <a:gridCol w="1452161"/>
                <a:gridCol w="1452161"/>
              </a:tblGrid>
              <a:tr h="15016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it-IT" sz="1800" b="1" kern="1200" dirty="0" smtClean="0">
                          <a:solidFill>
                            <a:schemeClr val="tx1"/>
                          </a:solidFill>
                          <a:latin typeface="+mn-lt"/>
                          <a:ea typeface="+mn-ea"/>
                          <a:cs typeface="+mn-cs"/>
                        </a:rPr>
                        <a:t>Tipologia del servizio</a:t>
                      </a:r>
                    </a:p>
                    <a:p>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it-IT" sz="1600" b="0" kern="1200" dirty="0" smtClean="0">
                          <a:solidFill>
                            <a:schemeClr val="tx1"/>
                          </a:solidFill>
                          <a:latin typeface="+mn-lt"/>
                          <a:ea typeface="+mn-ea"/>
                          <a:cs typeface="+mn-cs"/>
                        </a:rPr>
                        <a:t>Gravidanze</a:t>
                      </a:r>
                    </a:p>
                    <a:p>
                      <a:r>
                        <a:rPr kumimoji="0" lang="it-IT" sz="1600" b="0" kern="1200" dirty="0" smtClean="0">
                          <a:solidFill>
                            <a:schemeClr val="tx1"/>
                          </a:solidFill>
                          <a:latin typeface="+mn-lt"/>
                          <a:ea typeface="+mn-ea"/>
                          <a:cs typeface="+mn-cs"/>
                        </a:rPr>
                        <a:t>totali da</a:t>
                      </a:r>
                    </a:p>
                    <a:p>
                      <a:r>
                        <a:rPr kumimoji="0" lang="it-IT" sz="1600" b="0" kern="1200" dirty="0" smtClean="0">
                          <a:solidFill>
                            <a:schemeClr val="tx1"/>
                          </a:solidFill>
                          <a:latin typeface="+mn-lt"/>
                          <a:ea typeface="+mn-ea"/>
                          <a:cs typeface="+mn-cs"/>
                        </a:rPr>
                        <a:t>tecniche di </a:t>
                      </a:r>
                      <a:r>
                        <a:rPr kumimoji="0" lang="it-IT" sz="1600" b="0" kern="1200" dirty="0" err="1" smtClean="0">
                          <a:solidFill>
                            <a:schemeClr val="tx1"/>
                          </a:solidFill>
                          <a:latin typeface="+mn-lt"/>
                          <a:ea typeface="+mn-ea"/>
                          <a:cs typeface="+mn-cs"/>
                        </a:rPr>
                        <a:t>II</a:t>
                      </a:r>
                      <a:endParaRPr kumimoji="0" lang="it-IT" sz="1600" b="0" kern="1200" dirty="0" smtClean="0">
                        <a:solidFill>
                          <a:schemeClr val="tx1"/>
                        </a:solidFill>
                        <a:latin typeface="+mn-lt"/>
                        <a:ea typeface="+mn-ea"/>
                        <a:cs typeface="+mn-cs"/>
                      </a:endParaRPr>
                    </a:p>
                    <a:p>
                      <a:r>
                        <a:rPr kumimoji="0" lang="it-IT" sz="1600" b="0" kern="1200" dirty="0" smtClean="0">
                          <a:solidFill>
                            <a:schemeClr val="tx1"/>
                          </a:solidFill>
                          <a:latin typeface="+mn-lt"/>
                          <a:ea typeface="+mn-ea"/>
                          <a:cs typeface="+mn-cs"/>
                        </a:rPr>
                        <a:t>e III livello</a:t>
                      </a:r>
                    </a:p>
                    <a:p>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it-IT" sz="1600" b="0" kern="1200" dirty="0" smtClean="0">
                          <a:solidFill>
                            <a:schemeClr val="tx1"/>
                          </a:solidFill>
                          <a:latin typeface="+mn-lt"/>
                          <a:ea typeface="+mn-ea"/>
                          <a:cs typeface="+mn-cs"/>
                        </a:rPr>
                        <a:t>Gravidanze</a:t>
                      </a:r>
                    </a:p>
                    <a:p>
                      <a:r>
                        <a:rPr kumimoji="0" lang="it-IT" sz="1600" b="0" kern="1200" dirty="0" smtClean="0">
                          <a:solidFill>
                            <a:schemeClr val="tx1"/>
                          </a:solidFill>
                          <a:latin typeface="+mn-lt"/>
                          <a:ea typeface="+mn-ea"/>
                          <a:cs typeface="+mn-cs"/>
                        </a:rPr>
                        <a:t>singole</a:t>
                      </a:r>
                    </a:p>
                    <a:p>
                      <a:r>
                        <a:rPr kumimoji="0" lang="it-IT" sz="1600" b="0" kern="1200" dirty="0" smtClean="0">
                          <a:solidFill>
                            <a:schemeClr val="tx1"/>
                          </a:solidFill>
                          <a:latin typeface="+mn-lt"/>
                          <a:ea typeface="+mn-ea"/>
                          <a:cs typeface="+mn-cs"/>
                        </a:rPr>
                        <a:t>%</a:t>
                      </a:r>
                    </a:p>
                    <a:p>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it-IT" sz="1600" b="0" kern="1200" dirty="0" smtClean="0">
                          <a:solidFill>
                            <a:schemeClr val="tx1"/>
                          </a:solidFill>
                          <a:latin typeface="+mn-lt"/>
                          <a:ea typeface="+mn-ea"/>
                          <a:cs typeface="+mn-cs"/>
                        </a:rPr>
                        <a:t>Gravidanze</a:t>
                      </a:r>
                    </a:p>
                    <a:p>
                      <a:r>
                        <a:rPr kumimoji="0" lang="it-IT" sz="1600" b="0" kern="1200" dirty="0" smtClean="0">
                          <a:solidFill>
                            <a:schemeClr val="tx1"/>
                          </a:solidFill>
                          <a:latin typeface="+mn-lt"/>
                          <a:ea typeface="+mn-ea"/>
                          <a:cs typeface="+mn-cs"/>
                        </a:rPr>
                        <a:t>gemellari</a:t>
                      </a:r>
                    </a:p>
                    <a:p>
                      <a:r>
                        <a:rPr kumimoji="0" lang="it-IT" sz="1600" b="0" kern="1200" dirty="0" smtClean="0">
                          <a:solidFill>
                            <a:schemeClr val="tx1"/>
                          </a:solidFill>
                          <a:latin typeface="+mn-lt"/>
                          <a:ea typeface="+mn-ea"/>
                          <a:cs typeface="+mn-cs"/>
                        </a:rPr>
                        <a:t>%</a:t>
                      </a:r>
                    </a:p>
                    <a:p>
                      <a:endParaRPr lang="it-IT"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it-IT" sz="1600" b="0" kern="1200" dirty="0" smtClean="0">
                          <a:solidFill>
                            <a:schemeClr val="tx1"/>
                          </a:solidFill>
                          <a:latin typeface="+mn-lt"/>
                          <a:ea typeface="+mn-ea"/>
                          <a:cs typeface="+mn-cs"/>
                        </a:rPr>
                        <a:t>Gravidanze</a:t>
                      </a:r>
                    </a:p>
                    <a:p>
                      <a:r>
                        <a:rPr kumimoji="0" lang="it-IT" sz="1600" b="0" kern="1200" dirty="0" err="1" smtClean="0">
                          <a:solidFill>
                            <a:schemeClr val="tx1"/>
                          </a:solidFill>
                          <a:latin typeface="+mn-lt"/>
                          <a:ea typeface="+mn-ea"/>
                          <a:cs typeface="+mn-cs"/>
                        </a:rPr>
                        <a:t>trigemine</a:t>
                      </a:r>
                      <a:endParaRPr kumimoji="0" lang="it-IT" sz="1600" b="0" kern="1200" dirty="0" smtClean="0">
                        <a:solidFill>
                          <a:schemeClr val="tx1"/>
                        </a:solidFill>
                        <a:latin typeface="+mn-lt"/>
                        <a:ea typeface="+mn-ea"/>
                        <a:cs typeface="+mn-cs"/>
                      </a:endParaRPr>
                    </a:p>
                    <a:p>
                      <a:r>
                        <a:rPr kumimoji="0" lang="it-IT" sz="1600" b="0" kern="1200" dirty="0" smtClean="0">
                          <a:solidFill>
                            <a:schemeClr val="tx1"/>
                          </a:solidFill>
                          <a:latin typeface="+mn-lt"/>
                          <a:ea typeface="+mn-ea"/>
                          <a:cs typeface="+mn-cs"/>
                        </a:rPr>
                        <a:t>%</a:t>
                      </a:r>
                    </a:p>
                    <a:p>
                      <a:endParaRPr lang="it-IT" sz="1600" b="0" dirty="0">
                        <a:ln>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it-IT" sz="1600" b="0" kern="1200" dirty="0" smtClean="0">
                          <a:solidFill>
                            <a:schemeClr val="tx1"/>
                          </a:solidFill>
                          <a:latin typeface="+mn-lt"/>
                          <a:ea typeface="+mn-ea"/>
                          <a:cs typeface="+mn-cs"/>
                        </a:rPr>
                        <a:t>Gravidanze</a:t>
                      </a:r>
                    </a:p>
                    <a:p>
                      <a:r>
                        <a:rPr kumimoji="0" lang="it-IT" sz="1600" b="0" kern="1200" dirty="0" smtClean="0">
                          <a:solidFill>
                            <a:schemeClr val="tx1"/>
                          </a:solidFill>
                          <a:latin typeface="+mn-lt"/>
                          <a:ea typeface="+mn-ea"/>
                          <a:cs typeface="+mn-cs"/>
                        </a:rPr>
                        <a:t>quadruple</a:t>
                      </a:r>
                    </a:p>
                    <a:p>
                      <a:r>
                        <a:rPr kumimoji="0" lang="it-IT" sz="1600" b="0" kern="1200" dirty="0" smtClean="0">
                          <a:solidFill>
                            <a:schemeClr val="tx1"/>
                          </a:solidFill>
                          <a:latin typeface="+mn-lt"/>
                          <a:ea typeface="+mn-ea"/>
                          <a:cs typeface="+mn-cs"/>
                        </a:rPr>
                        <a:t>%</a:t>
                      </a:r>
                    </a:p>
                    <a:p>
                      <a:endParaRPr lang="it-IT"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6133">
                <a:tc>
                  <a:txBody>
                    <a:bodyPr/>
                    <a:lstStyle/>
                    <a:p>
                      <a:r>
                        <a:rPr kumimoji="0" lang="it-IT" sz="1800" kern="1200" dirty="0" smtClean="0">
                          <a:solidFill>
                            <a:schemeClr val="dk1"/>
                          </a:solidFill>
                          <a:latin typeface="+mn-lt"/>
                          <a:ea typeface="+mn-ea"/>
                          <a:cs typeface="+mn-cs"/>
                        </a:rPr>
                        <a:t>Pubblico </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4302</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80.7</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17,5</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1.7</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0.1</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90332">
                <a:tc>
                  <a:txBody>
                    <a:bodyPr/>
                    <a:lstStyle/>
                    <a:p>
                      <a:r>
                        <a:rPr kumimoji="0" lang="it-IT" sz="1800" kern="1200" dirty="0" smtClean="0">
                          <a:solidFill>
                            <a:schemeClr val="dk1"/>
                          </a:solidFill>
                          <a:latin typeface="+mn-lt"/>
                          <a:ea typeface="+mn-ea"/>
                          <a:cs typeface="+mn-cs"/>
                        </a:rPr>
                        <a:t>Privato convenzionato </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3470</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79.6</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19.3</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1.1</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0.03</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6133">
                <a:tc>
                  <a:txBody>
                    <a:bodyPr/>
                    <a:lstStyle/>
                    <a:p>
                      <a:r>
                        <a:rPr kumimoji="0" lang="it-IT" sz="1800" kern="1200" dirty="0" smtClean="0">
                          <a:solidFill>
                            <a:schemeClr val="dk1"/>
                          </a:solidFill>
                          <a:latin typeface="+mn-lt"/>
                          <a:ea typeface="+mn-ea"/>
                          <a:cs typeface="+mn-cs"/>
                        </a:rPr>
                        <a:t>Privato </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5003</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80.9</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17.5</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1.5</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0.02</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52850">
                <a:tc>
                  <a:txBody>
                    <a:bodyPr/>
                    <a:lstStyle/>
                    <a:p>
                      <a:r>
                        <a:rPr lang="it-IT" b="1" dirty="0" smtClean="0"/>
                        <a:t>Totale</a:t>
                      </a:r>
                      <a:endParaRPr lang="it-IT"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12775</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80.5</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18,0</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1.4</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dirty="0" smtClean="0"/>
                        <a:t>0.05</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049" name="Rectangle 1"/>
          <p:cNvSpPr>
            <a:spLocks noGrp="1" noChangeArrowheads="1"/>
          </p:cNvSpPr>
          <p:nvPr>
            <p:ph idx="1"/>
          </p:nvPr>
        </p:nvSpPr>
        <p:spPr bwMode="auto">
          <a:xfrm>
            <a:off x="1907705" y="5864059"/>
            <a:ext cx="723629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it-IT" sz="18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Il Registro Nazionale della Procreazione Medicalmente Assistita</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Roma, 26 giugno 2015</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pPr marL="365760" lvl="1" indent="-256032">
              <a:spcBef>
                <a:spcPts val="400"/>
              </a:spcBef>
              <a:buSzPct val="68000"/>
              <a:buFont typeface="Wingdings 3"/>
              <a:buChar char=""/>
            </a:pPr>
            <a:r>
              <a:rPr lang="it-IT" sz="2400" dirty="0" smtClean="0">
                <a:latin typeface="Times New Roman" pitchFamily="18" charset="0"/>
                <a:cs typeface="Times New Roman" pitchFamily="18" charset="0"/>
              </a:rPr>
              <a:t>Il dato del Registro PMA riferito alle malformazioni alla nascita risulta in linea con il dato nazionale, che può essere estrapolato dai dati </a:t>
            </a:r>
            <a:r>
              <a:rPr lang="it-IT" sz="2400" dirty="0" err="1" smtClean="0">
                <a:latin typeface="Times New Roman" pitchFamily="18" charset="0"/>
                <a:cs typeface="Times New Roman" pitchFamily="18" charset="0"/>
              </a:rPr>
              <a:t>CeDAP</a:t>
            </a:r>
            <a:r>
              <a:rPr lang="it-IT" sz="2400" dirty="0" smtClean="0">
                <a:latin typeface="Times New Roman" pitchFamily="18" charset="0"/>
                <a:cs typeface="Times New Roman" pitchFamily="18" charset="0"/>
              </a:rPr>
              <a:t> del 2010, e che è risultato pari all’1,0% del totale dei nati registrati, ed in cui vengono conteggiati anche i nati da tecniche di PMA. </a:t>
            </a:r>
            <a:endParaRPr lang="it-IT" sz="2400" dirty="0" smtClean="0">
              <a:latin typeface="Times New Roman" pitchFamily="18" charset="0"/>
              <a:cs typeface="Times New Roman" pitchFamily="18" charset="0"/>
            </a:endParaRPr>
          </a:p>
          <a:p>
            <a:pPr marL="365760" lvl="1" indent="-256032">
              <a:spcBef>
                <a:spcPts val="400"/>
              </a:spcBef>
              <a:buSzPct val="68000"/>
              <a:buFont typeface="Wingdings 3"/>
              <a:buChar char=""/>
            </a:pPr>
            <a:endParaRPr lang="it-IT" sz="2400" dirty="0">
              <a:latin typeface="Times New Roman" pitchFamily="18" charset="0"/>
              <a:cs typeface="Times New Roman" pitchFamily="18" charset="0"/>
            </a:endParaRPr>
          </a:p>
          <a:p>
            <a:pPr marL="365760" lvl="1" indent="-256032">
              <a:spcBef>
                <a:spcPts val="400"/>
              </a:spcBef>
              <a:buSzPct val="68000"/>
              <a:buFont typeface="Wingdings 3"/>
              <a:buChar char=""/>
            </a:pPr>
            <a:r>
              <a:rPr lang="it-IT" sz="2400" dirty="0" smtClean="0">
                <a:latin typeface="Times New Roman" pitchFamily="18" charset="0"/>
                <a:cs typeface="Times New Roman" pitchFamily="18" charset="0"/>
              </a:rPr>
              <a:t>Ma altri </a:t>
            </a:r>
            <a:r>
              <a:rPr lang="it-IT" sz="2400" dirty="0" smtClean="0">
                <a:latin typeface="Times New Roman" pitchFamily="18" charset="0"/>
                <a:cs typeface="Times New Roman" pitchFamily="18" charset="0"/>
              </a:rPr>
              <a:t>dati rilevati sono solo a livello regionale come il rapporto IMER (Indagine sulle Malformazioni congenite in Emilia Romagna), che nel 2011 riporta un valore pari al 2,7%.</a:t>
            </a:r>
          </a:p>
          <a:p>
            <a:endParaRPr lang="it-IT" dirty="0"/>
          </a:p>
        </p:txBody>
      </p:sp>
      <p:sp>
        <p:nvSpPr>
          <p:cNvPr id="3" name="Titolo 2"/>
          <p:cNvSpPr>
            <a:spLocks noGrp="1"/>
          </p:cNvSpPr>
          <p:nvPr>
            <p:ph type="title"/>
          </p:nvPr>
        </p:nvSpPr>
        <p:spPr/>
        <p:txBody>
          <a:bodyPr/>
          <a:lstStyle/>
          <a:p>
            <a:endParaRPr lang="it-IT"/>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914400" y="5661248"/>
            <a:ext cx="8229600" cy="922107"/>
          </a:xfrm>
        </p:spPr>
        <p:txBody>
          <a:bodyPr>
            <a:normAutofit fontScale="77500" lnSpcReduction="20000"/>
          </a:bodyPr>
          <a:lstStyle/>
          <a:p>
            <a:pPr marL="0" lvl="0" indent="0" algn="r" fontAlgn="base">
              <a:spcBef>
                <a:spcPct val="0"/>
              </a:spcBef>
              <a:spcAft>
                <a:spcPct val="0"/>
              </a:spcAft>
              <a:buClrTx/>
              <a:buSzTx/>
              <a:buNone/>
            </a:pPr>
            <a:r>
              <a:rPr lang="it-IT" sz="2800" b="1" i="1" dirty="0" smtClean="0">
                <a:latin typeface="Times New Roman" pitchFamily="18" charset="0"/>
                <a:ea typeface="Calibri" pitchFamily="34" charset="0"/>
                <a:cs typeface="Times New Roman" pitchFamily="18" charset="0"/>
              </a:rPr>
              <a:t>Il Registro Nazionale della Procreazione Medicalmente Assistita</a:t>
            </a:r>
            <a:endParaRPr lang="it-IT" sz="2800" dirty="0" smtClean="0">
              <a:latin typeface="Arial" pitchFamily="34" charset="0"/>
              <a:cs typeface="Arial" pitchFamily="34" charset="0"/>
            </a:endParaRPr>
          </a:p>
          <a:p>
            <a:pPr marL="0" lvl="0" indent="0" algn="r" eaLnBrk="0" fontAlgn="base" hangingPunct="0">
              <a:spcBef>
                <a:spcPct val="0"/>
              </a:spcBef>
              <a:spcAft>
                <a:spcPct val="0"/>
              </a:spcAft>
              <a:buClrTx/>
              <a:buSzTx/>
              <a:buNone/>
            </a:pPr>
            <a:r>
              <a:rPr lang="it-IT" sz="2800" b="1" dirty="0" smtClean="0">
                <a:latin typeface="Times New Roman" pitchFamily="18" charset="0"/>
                <a:ea typeface="Calibri" pitchFamily="34" charset="0"/>
                <a:cs typeface="Times New Roman" pitchFamily="18" charset="0"/>
              </a:rPr>
              <a:t>Roma, 26 giugno 2015</a:t>
            </a:r>
            <a:endParaRPr lang="it-IT" sz="2800" dirty="0" smtClean="0">
              <a:latin typeface="Arial" pitchFamily="34" charset="0"/>
              <a:cs typeface="Arial" pitchFamily="34" charset="0"/>
            </a:endParaRPr>
          </a:p>
          <a:p>
            <a:endParaRPr lang="it-IT" dirty="0"/>
          </a:p>
        </p:txBody>
      </p:sp>
      <p:sp>
        <p:nvSpPr>
          <p:cNvPr id="3" name="Titolo 2"/>
          <p:cNvSpPr>
            <a:spLocks noGrp="1"/>
          </p:cNvSpPr>
          <p:nvPr>
            <p:ph type="title"/>
          </p:nvPr>
        </p:nvSpPr>
        <p:spPr>
          <a:xfrm>
            <a:off x="467544" y="260648"/>
            <a:ext cx="8229600" cy="1143000"/>
          </a:xfrm>
        </p:spPr>
        <p:txBody>
          <a:bodyPr>
            <a:noAutofit/>
          </a:bodyPr>
          <a:lstStyle/>
          <a:p>
            <a:r>
              <a:rPr lang="it-IT" sz="2000" b="0" dirty="0" smtClean="0">
                <a:solidFill>
                  <a:schemeClr val="tx1"/>
                </a:solidFill>
                <a:effectLst/>
              </a:rPr>
              <a:t>Tab. 3.4.37: Numero di nati vivi, nati vivi malformati, nati vivi sottopeso, nati vivi </a:t>
            </a:r>
            <a:r>
              <a:rPr lang="it-IT" sz="2000" b="0" dirty="0" err="1" smtClean="0">
                <a:solidFill>
                  <a:schemeClr val="tx1"/>
                </a:solidFill>
                <a:effectLst/>
              </a:rPr>
              <a:t>pretermine</a:t>
            </a:r>
            <a:r>
              <a:rPr lang="it-IT" sz="2000" b="0" dirty="0" smtClean="0">
                <a:solidFill>
                  <a:schemeClr val="tx1"/>
                </a:solidFill>
                <a:effectLst/>
              </a:rPr>
              <a:t> e morti neonatali nell’anno 2013, in rapporto ai nati vivi totali</a:t>
            </a:r>
            <a:r>
              <a:rPr lang="it-IT" sz="2000" b="0" dirty="0" smtClean="0">
                <a:effectLst/>
              </a:rPr>
              <a:t/>
            </a:r>
            <a:br>
              <a:rPr lang="it-IT" sz="2000" b="0" dirty="0" smtClean="0">
                <a:effectLst/>
              </a:rPr>
            </a:br>
            <a:endParaRPr lang="it-IT" sz="2000" b="0" dirty="0">
              <a:effectLst/>
            </a:endParaRPr>
          </a:p>
        </p:txBody>
      </p:sp>
      <p:graphicFrame>
        <p:nvGraphicFramePr>
          <p:cNvPr id="5" name="Tabella 4"/>
          <p:cNvGraphicFramePr>
            <a:graphicFrameLocks noGrp="1"/>
          </p:cNvGraphicFramePr>
          <p:nvPr/>
        </p:nvGraphicFramePr>
        <p:xfrm>
          <a:off x="395535" y="1772816"/>
          <a:ext cx="8496945" cy="3436269"/>
        </p:xfrm>
        <a:graphic>
          <a:graphicData uri="http://schemas.openxmlformats.org/drawingml/2006/table">
            <a:tbl>
              <a:tblPr firstRow="1" bandRow="1">
                <a:tableStyleId>{5C22544A-7EE6-4342-B048-85BDC9FD1C3A}</a:tableStyleId>
              </a:tblPr>
              <a:tblGrid>
                <a:gridCol w="1749693"/>
                <a:gridCol w="1749693"/>
                <a:gridCol w="1749693"/>
                <a:gridCol w="1749693"/>
                <a:gridCol w="1498173"/>
              </a:tblGrid>
              <a:tr h="2179189">
                <a:tc>
                  <a:txBody>
                    <a:bodyPr/>
                    <a:lstStyle/>
                    <a:p>
                      <a:r>
                        <a:rPr lang="it-IT" b="0" dirty="0" smtClean="0">
                          <a:solidFill>
                            <a:schemeClr val="tx1"/>
                          </a:solidFill>
                        </a:rPr>
                        <a:t>Nati</a:t>
                      </a:r>
                      <a:r>
                        <a:rPr lang="it-IT" b="0" baseline="0" dirty="0" smtClean="0">
                          <a:solidFill>
                            <a:schemeClr val="tx1"/>
                          </a:solidFill>
                        </a:rPr>
                        <a:t> vivi</a:t>
                      </a:r>
                      <a:endParaRPr lang="it-IT"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c>
                  <a:txBody>
                    <a:bodyPr/>
                    <a:lstStyle/>
                    <a:p>
                      <a:r>
                        <a:rPr lang="it-IT" b="0" dirty="0" smtClean="0">
                          <a:solidFill>
                            <a:schemeClr val="tx1"/>
                          </a:solidFill>
                        </a:rPr>
                        <a:t>Nati vivi</a:t>
                      </a:r>
                      <a:r>
                        <a:rPr lang="it-IT" b="0" baseline="0" dirty="0" smtClean="0">
                          <a:solidFill>
                            <a:schemeClr val="tx1"/>
                          </a:solidFill>
                        </a:rPr>
                        <a:t> malformati</a:t>
                      </a:r>
                      <a:endParaRPr lang="it-IT"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c>
                  <a:txBody>
                    <a:bodyPr/>
                    <a:lstStyle/>
                    <a:p>
                      <a:r>
                        <a:rPr kumimoji="0" lang="it-IT" sz="1800" b="0" kern="1200" dirty="0" smtClean="0">
                          <a:solidFill>
                            <a:schemeClr val="tx1"/>
                          </a:solidFill>
                          <a:latin typeface="+mn-lt"/>
                          <a:ea typeface="+mn-ea"/>
                          <a:cs typeface="+mn-cs"/>
                        </a:rPr>
                        <a:t>Nati vivi sottopeso</a:t>
                      </a:r>
                    </a:p>
                    <a:p>
                      <a:r>
                        <a:rPr kumimoji="0" lang="it-IT" sz="1800" b="0" kern="1200" dirty="0" smtClean="0">
                          <a:solidFill>
                            <a:schemeClr val="tx1"/>
                          </a:solidFill>
                          <a:latin typeface="+mn-lt"/>
                          <a:ea typeface="+mn-ea"/>
                          <a:cs typeface="+mn-cs"/>
                        </a:rPr>
                        <a:t>(inferiore a 2.500</a:t>
                      </a:r>
                    </a:p>
                    <a:p>
                      <a:r>
                        <a:rPr kumimoji="0" lang="it-IT" sz="1800" b="0" kern="1200" dirty="0" smtClean="0">
                          <a:solidFill>
                            <a:schemeClr val="tx1"/>
                          </a:solidFill>
                          <a:latin typeface="+mn-lt"/>
                          <a:ea typeface="+mn-ea"/>
                          <a:cs typeface="+mn-cs"/>
                        </a:rPr>
                        <a:t>grammi)</a:t>
                      </a:r>
                      <a:endParaRPr kumimoji="0" lang="it-IT" sz="18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c>
                  <a:txBody>
                    <a:bodyPr/>
                    <a:lstStyle/>
                    <a:p>
                      <a:r>
                        <a:rPr kumimoji="0" lang="it-IT" sz="1800" b="0" kern="1200" dirty="0" smtClean="0">
                          <a:solidFill>
                            <a:schemeClr val="tx1"/>
                          </a:solidFill>
                          <a:latin typeface="+mn-lt"/>
                          <a:ea typeface="+mn-ea"/>
                          <a:cs typeface="+mn-cs"/>
                        </a:rPr>
                        <a:t>Nati vivi</a:t>
                      </a:r>
                    </a:p>
                    <a:p>
                      <a:r>
                        <a:rPr kumimoji="0" lang="it-IT" sz="1800" b="0" kern="1200" dirty="0" err="1" smtClean="0">
                          <a:solidFill>
                            <a:schemeClr val="tx1"/>
                          </a:solidFill>
                          <a:latin typeface="+mn-lt"/>
                          <a:ea typeface="+mn-ea"/>
                          <a:cs typeface="+mn-cs"/>
                        </a:rPr>
                        <a:t>pretermine</a:t>
                      </a:r>
                      <a:r>
                        <a:rPr kumimoji="0" lang="it-IT" sz="1800" b="0" kern="1200" dirty="0" smtClean="0">
                          <a:solidFill>
                            <a:schemeClr val="tx1"/>
                          </a:solidFill>
                          <a:latin typeface="+mn-lt"/>
                          <a:ea typeface="+mn-ea"/>
                          <a:cs typeface="+mn-cs"/>
                        </a:rPr>
                        <a:t> (prima</a:t>
                      </a:r>
                    </a:p>
                    <a:p>
                      <a:r>
                        <a:rPr kumimoji="0" lang="it-IT" sz="1800" b="0" kern="1200" dirty="0" smtClean="0">
                          <a:solidFill>
                            <a:schemeClr val="tx1"/>
                          </a:solidFill>
                          <a:latin typeface="+mn-lt"/>
                          <a:ea typeface="+mn-ea"/>
                          <a:cs typeface="+mn-cs"/>
                        </a:rPr>
                        <a:t>della 37° settimana</a:t>
                      </a:r>
                    </a:p>
                    <a:p>
                      <a:r>
                        <a:rPr kumimoji="0" lang="it-IT" sz="1800" b="0" kern="1200" dirty="0" smtClean="0">
                          <a:solidFill>
                            <a:schemeClr val="tx1"/>
                          </a:solidFill>
                          <a:latin typeface="+mn-lt"/>
                          <a:ea typeface="+mn-ea"/>
                          <a:cs typeface="+mn-cs"/>
                        </a:rPr>
                        <a:t>gestazionale)</a:t>
                      </a:r>
                    </a:p>
                    <a:p>
                      <a:endParaRPr lang="it-IT"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c>
                  <a:txBody>
                    <a:bodyPr/>
                    <a:lstStyle/>
                    <a:p>
                      <a:r>
                        <a:rPr kumimoji="0" lang="it-IT" sz="1800" b="0" kern="1200" dirty="0" smtClean="0">
                          <a:solidFill>
                            <a:schemeClr val="tx1"/>
                          </a:solidFill>
                          <a:latin typeface="+mn-lt"/>
                          <a:ea typeface="+mn-ea"/>
                          <a:cs typeface="+mn-cs"/>
                        </a:rPr>
                        <a:t>Morti neonatali</a:t>
                      </a:r>
                    </a:p>
                    <a:p>
                      <a:r>
                        <a:rPr kumimoji="0" lang="it-IT" sz="1800" b="0" kern="1200" dirty="0" smtClean="0">
                          <a:solidFill>
                            <a:schemeClr val="tx1"/>
                          </a:solidFill>
                          <a:latin typeface="+mn-lt"/>
                          <a:ea typeface="+mn-ea"/>
                          <a:cs typeface="+mn-cs"/>
                        </a:rPr>
                        <a:t>(nati vivi e morti</a:t>
                      </a:r>
                    </a:p>
                    <a:p>
                      <a:r>
                        <a:rPr kumimoji="0" lang="it-IT" sz="1800" b="0" kern="1200" dirty="0" smtClean="0">
                          <a:solidFill>
                            <a:schemeClr val="tx1"/>
                          </a:solidFill>
                          <a:latin typeface="+mn-lt"/>
                          <a:ea typeface="+mn-ea"/>
                          <a:cs typeface="+mn-cs"/>
                        </a:rPr>
                        <a:t>entro il 28° giorno di</a:t>
                      </a:r>
                    </a:p>
                    <a:p>
                      <a:r>
                        <a:rPr kumimoji="0" lang="it-IT" sz="1800" b="0" kern="1200" dirty="0" smtClean="0">
                          <a:solidFill>
                            <a:schemeClr val="tx1"/>
                          </a:solidFill>
                          <a:latin typeface="+mn-lt"/>
                          <a:ea typeface="+mn-ea"/>
                          <a:cs typeface="+mn-cs"/>
                        </a:rPr>
                        <a:t>vita)</a:t>
                      </a:r>
                    </a:p>
                    <a:p>
                      <a:endParaRPr lang="it-IT"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r>
              <a:tr h="348670">
                <a:tc>
                  <a:txBody>
                    <a:bodyPr/>
                    <a:lstStyle/>
                    <a:p>
                      <a:r>
                        <a:rPr lang="it-IT" dirty="0" smtClean="0">
                          <a:solidFill>
                            <a:schemeClr val="tx1"/>
                          </a:solidFill>
                        </a:rPr>
                        <a:t>10217</a:t>
                      </a:r>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c>
                  <a:txBody>
                    <a:bodyPr/>
                    <a:lstStyle/>
                    <a:p>
                      <a:r>
                        <a:rPr lang="it-IT" dirty="0" smtClean="0">
                          <a:solidFill>
                            <a:schemeClr val="tx1"/>
                          </a:solidFill>
                        </a:rPr>
                        <a:t>91</a:t>
                      </a:r>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c>
                  <a:txBody>
                    <a:bodyPr/>
                    <a:lstStyle/>
                    <a:p>
                      <a:r>
                        <a:rPr lang="it-IT" dirty="0" smtClean="0">
                          <a:solidFill>
                            <a:schemeClr val="tx1"/>
                          </a:solidFill>
                        </a:rPr>
                        <a:t>2548</a:t>
                      </a:r>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c>
                  <a:txBody>
                    <a:bodyPr/>
                    <a:lstStyle/>
                    <a:p>
                      <a:r>
                        <a:rPr lang="it-IT" dirty="0" smtClean="0">
                          <a:solidFill>
                            <a:schemeClr val="tx1"/>
                          </a:solidFill>
                        </a:rPr>
                        <a:t>2473</a:t>
                      </a:r>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c>
                  <a:txBody>
                    <a:bodyPr/>
                    <a:lstStyle/>
                    <a:p>
                      <a:r>
                        <a:rPr lang="it-IT" dirty="0" smtClean="0">
                          <a:solidFill>
                            <a:schemeClr val="tx1"/>
                          </a:solidFill>
                        </a:rPr>
                        <a:t>36</a:t>
                      </a:r>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r>
              <a:tr h="784509">
                <a:tc>
                  <a:txBody>
                    <a:bodyPr/>
                    <a:lstStyle/>
                    <a:p>
                      <a:r>
                        <a:rPr lang="it-IT" dirty="0" smtClean="0">
                          <a:solidFill>
                            <a:schemeClr val="tx1"/>
                          </a:solidFill>
                        </a:rPr>
                        <a:t>100</a:t>
                      </a:r>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c>
                  <a:txBody>
                    <a:bodyPr/>
                    <a:lstStyle/>
                    <a:p>
                      <a:r>
                        <a:rPr lang="it-IT" dirty="0" smtClean="0">
                          <a:solidFill>
                            <a:schemeClr val="tx1"/>
                          </a:solidFill>
                        </a:rPr>
                        <a:t>0.9</a:t>
                      </a:r>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c>
                  <a:txBody>
                    <a:bodyPr/>
                    <a:lstStyle/>
                    <a:p>
                      <a:r>
                        <a:rPr lang="it-IT" dirty="0" smtClean="0">
                          <a:solidFill>
                            <a:schemeClr val="tx1"/>
                          </a:solidFill>
                        </a:rPr>
                        <a:t>24.9</a:t>
                      </a:r>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c>
                  <a:txBody>
                    <a:bodyPr/>
                    <a:lstStyle/>
                    <a:p>
                      <a:r>
                        <a:rPr lang="it-IT" dirty="0" smtClean="0">
                          <a:solidFill>
                            <a:schemeClr val="tx1"/>
                          </a:solidFill>
                        </a:rPr>
                        <a:t>24.2</a:t>
                      </a:r>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c>
                  <a:txBody>
                    <a:bodyPr/>
                    <a:lstStyle/>
                    <a:p>
                      <a:r>
                        <a:rPr lang="it-IT" dirty="0" smtClean="0">
                          <a:solidFill>
                            <a:schemeClr val="tx1"/>
                          </a:solidFill>
                        </a:rPr>
                        <a:t>0.4</a:t>
                      </a:r>
                      <a:endParaRPr lang="it-IT"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4">
                            <a:lumMod val="40000"/>
                            <a:lumOff val="60000"/>
                            <a:tint val="66000"/>
                            <a:satMod val="160000"/>
                          </a:schemeClr>
                        </a:gs>
                        <a:gs pos="50000">
                          <a:schemeClr val="accent4">
                            <a:lumMod val="40000"/>
                            <a:lumOff val="60000"/>
                            <a:tint val="44500"/>
                            <a:satMod val="160000"/>
                          </a:schemeClr>
                        </a:gs>
                        <a:gs pos="100000">
                          <a:schemeClr val="accent4">
                            <a:lumMod val="40000"/>
                            <a:lumOff val="60000"/>
                            <a:tint val="23500"/>
                            <a:satMod val="160000"/>
                          </a:schemeClr>
                        </a:gs>
                      </a:gsLst>
                      <a:lin ang="16200000" scaled="1"/>
                      <a:tileRect/>
                    </a:gradFill>
                  </a:tcPr>
                </a:tc>
              </a:tr>
            </a:tbl>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iale">
  <a:themeElements>
    <a:clrScheme name="Vial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Vial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3524</TotalTime>
  <Words>4224</Words>
  <Application>Microsoft Office PowerPoint</Application>
  <PresentationFormat>Presentazione su schermo (4:3)</PresentationFormat>
  <Paragraphs>307</Paragraphs>
  <Slides>39</Slides>
  <Notes>25</Notes>
  <HiddenSlides>0</HiddenSlides>
  <MMClips>1</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39</vt:i4>
      </vt:variant>
    </vt:vector>
  </HeadingPairs>
  <TitlesOfParts>
    <vt:vector size="51" baseType="lpstr">
      <vt:lpstr>Arial Unicode MS</vt:lpstr>
      <vt:lpstr>Aharoni</vt:lpstr>
      <vt:lpstr>Arial</vt:lpstr>
      <vt:lpstr>Calibri</vt:lpstr>
      <vt:lpstr>Lucida Sans Unicode</vt:lpstr>
      <vt:lpstr>Times New Roman</vt:lpstr>
      <vt:lpstr>Verdana</vt:lpstr>
      <vt:lpstr>Wingdings</vt:lpstr>
      <vt:lpstr>Wingdings 2</vt:lpstr>
      <vt:lpstr>Wingdings 3</vt:lpstr>
      <vt:lpstr>Viale</vt:lpstr>
      <vt:lpstr>Presentazione</vt:lpstr>
      <vt:lpstr>Malformazioni fetali nella PMA</vt:lpstr>
      <vt:lpstr>    Complicanze ostetriche e PMA</vt:lpstr>
      <vt:lpstr>W.H.O.  Definizione di Anomalie Congenite</vt:lpstr>
      <vt:lpstr>Le Anomalie Congenite sono un’importante causa di mortalità neonatale, morbilità e disabilità. </vt:lpstr>
      <vt:lpstr>Presentazione standard di PowerPoint</vt:lpstr>
      <vt:lpstr>Nonostante siano state identificate cause genetiche, ambientali ed altri fattori di rischio, circa il 50% delle anomalie congenite resta di natura idiopatica.</vt:lpstr>
      <vt:lpstr>Tab. 3.4.32: Distribuzione percentuale del genere delle gravidanze (singole, gemellari, trigemine o quadruple) ottenute da tecniche applicate nell’anno 2013 in Italia secondo la tipologia del servizio offerto dai centri. </vt:lpstr>
      <vt:lpstr>Presentazione standard di PowerPoint</vt:lpstr>
      <vt:lpstr>Tab. 3.4.37: Numero di nati vivi, nati vivi malformati, nati vivi sottopeso, nati vivi pretermine e morti neonatali nell’anno 2013, in rapporto ai nati vivi totali </vt:lpstr>
      <vt:lpstr>Presentazione standard di PowerPoint</vt:lpstr>
      <vt:lpstr>Malformazioni nelle gravidanze multiple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Malformazioni Genetiche</vt:lpstr>
      <vt:lpstr>Malformazioni Genetiche</vt:lpstr>
      <vt:lpstr>Presentazione standard di PowerPoint</vt:lpstr>
      <vt:lpstr>ICSI   vs    IVF</vt:lpstr>
      <vt:lpstr>Differenti Protocolli</vt:lpstr>
      <vt:lpstr>Presentazione standard di PowerPoint</vt:lpstr>
      <vt:lpstr>Presentazione standard di PowerPoint</vt:lpstr>
      <vt:lpstr>Imprinting disorders</vt:lpstr>
      <vt:lpstr>Imprinting disorders</vt:lpstr>
      <vt:lpstr>      Imprinting genomico</vt:lpstr>
      <vt:lpstr>       Imprinting genomico</vt:lpstr>
      <vt:lpstr> Malformazioni genitourinarie</vt:lpstr>
      <vt:lpstr>CHD e PMA</vt:lpstr>
      <vt:lpstr>            CHD e PMA</vt:lpstr>
      <vt:lpstr>             CHD and PMA</vt:lpstr>
      <vt:lpstr>La nostra esperienza</vt:lpstr>
      <vt:lpstr>La nostra esperienza</vt:lpstr>
      <vt:lpstr>Igroma Cistico ( Trisomia 18)</vt:lpstr>
      <vt:lpstr>            Stenosi aortica</vt:lpstr>
      <vt:lpstr>      Take Home Message</vt:lpstr>
      <vt:lpstr>     Grazie per l’attenzione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Malformazioni fetali nella PMA</dc:title>
  <dc:creator>user</dc:creator>
  <cp:lastModifiedBy>Nicola Iannantuoni</cp:lastModifiedBy>
  <cp:revision>89</cp:revision>
  <dcterms:created xsi:type="dcterms:W3CDTF">2017-02-15T15:28:23Z</dcterms:created>
  <dcterms:modified xsi:type="dcterms:W3CDTF">2017-03-09T19:50:32Z</dcterms:modified>
</cp:coreProperties>
</file>