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77" r:id="rId15"/>
    <p:sldId id="270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1F5BF-2ED0-47E6-8B85-C6DDBA33DCC3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76174-E2B6-4CF1-AF01-6973EE760DFE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174-E2B6-4CF1-AF01-6973EE760DFE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174-E2B6-4CF1-AF01-6973EE760DF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174-E2B6-4CF1-AF01-6973EE760DF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76174-E2B6-4CF1-AF01-6973EE760DF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olo isosce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it-IT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olo rettango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olo isosce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11" name="Connettore 1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Connettore 1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C92D085-E4B2-4FA1-B891-789AC3922FD6}" type="datetimeFigureOut">
              <a:rPr lang="it-IT" smtClean="0"/>
              <a:pPr/>
              <a:t>21/02/2016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4810575-6A6E-43C7-9AFC-4EF8FD86A2C5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40544" y="2132857"/>
            <a:ext cx="8062912" cy="2160240"/>
          </a:xfrm>
        </p:spPr>
        <p:txBody>
          <a:bodyPr>
            <a:noAutofit/>
          </a:bodyPr>
          <a:lstStyle/>
          <a:p>
            <a:pPr lvl="0" algn="ctr"/>
            <a:r>
              <a:rPr lang="it-IT" b="1" dirty="0" smtClean="0">
                <a:latin typeface="Comic Sans MS" pitchFamily="66" charset="0"/>
              </a:rPr>
              <a:t>La presentazione-posizione fetale</a:t>
            </a:r>
            <a:br>
              <a:rPr lang="it-IT" b="1" dirty="0" smtClean="0">
                <a:latin typeface="Comic Sans MS" pitchFamily="66" charset="0"/>
              </a:rPr>
            </a:br>
            <a:endParaRPr lang="it-IT" b="1" dirty="0">
              <a:latin typeface="Comic Sans MS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9512" y="5589240"/>
            <a:ext cx="6408712" cy="10081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b="1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Dott. N. M. </a:t>
            </a:r>
            <a:r>
              <a:rPr lang="it-IT" b="1" i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Iannantuoni</a:t>
            </a:r>
            <a:endParaRPr lang="it-IT" b="1" i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it-IT" b="1" i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Resp</a:t>
            </a:r>
            <a:r>
              <a:rPr lang="it-IT" b="1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it-IT" b="1" i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U.O.S.D.</a:t>
            </a:r>
            <a:r>
              <a:rPr lang="it-IT" b="1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Fisiopatologia della riproduzione umana</a:t>
            </a:r>
          </a:p>
          <a:p>
            <a:pPr algn="just"/>
            <a:r>
              <a:rPr lang="it-IT" b="1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P.O</a:t>
            </a:r>
            <a:r>
              <a:rPr lang="it-IT" b="1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 S. Maria </a:t>
            </a:r>
            <a:r>
              <a:rPr lang="it-IT" b="1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delle Grazie - Pozzuoli</a:t>
            </a:r>
            <a:endParaRPr lang="it-IT" b="1" i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39552" y="908720"/>
            <a:ext cx="8136904" cy="532859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Occipite posteriore: rotazione sacrale dell’ occipite (“</a:t>
            </a:r>
            <a:r>
              <a:rPr lang="it-IT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persistent</a:t>
            </a:r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occiput</a:t>
            </a:r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posterior</a:t>
            </a:r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”)</a:t>
            </a:r>
          </a:p>
          <a:p>
            <a:pPr algn="ctr"/>
            <a:endParaRPr lang="it-IT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0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0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Prevalenza 2-13</a:t>
            </a:r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%.</a:t>
            </a:r>
            <a:endParaRPr lang="it-IT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Alto tasso di TC, gravi lacerazioni perineali, basso </a:t>
            </a:r>
            <a:r>
              <a:rPr lang="it-IT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Apgar</a:t>
            </a:r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score, </a:t>
            </a:r>
            <a:r>
              <a:rPr lang="it-IT" sz="24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acidemia</a:t>
            </a:r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, traumi fetali, ricovero in TIN, encefalopatia neonatale.</a:t>
            </a: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Freccia in giù 5"/>
          <p:cNvSpPr/>
          <p:nvPr/>
        </p:nvSpPr>
        <p:spPr>
          <a:xfrm>
            <a:off x="4427984" y="2492896"/>
            <a:ext cx="196600" cy="18002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1196752"/>
            <a:ext cx="8136904" cy="453650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it-IT" sz="2800" b="1" i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L’ esame obiettivo digitale ha un tasso di errore che varia dal 20 al  40%.</a:t>
            </a:r>
          </a:p>
          <a:p>
            <a:pPr algn="just"/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Viene in aiuto l’ ecografia </a:t>
            </a:r>
            <a:r>
              <a:rPr lang="it-IT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sovrapubica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 “spine </a:t>
            </a:r>
            <a:r>
              <a:rPr lang="it-IT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occiput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view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”             subito al di sotto della sonda compaiono gli occhi 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fetali.</a:t>
            </a:r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endParaRPr lang="it-IT" sz="2800" b="1" i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Freccia a destra 4"/>
          <p:cNvSpPr/>
          <p:nvPr/>
        </p:nvSpPr>
        <p:spPr>
          <a:xfrm>
            <a:off x="3563888" y="3789040"/>
            <a:ext cx="1080120" cy="21602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ccia a destra 4"/>
          <p:cNvSpPr/>
          <p:nvPr/>
        </p:nvSpPr>
        <p:spPr>
          <a:xfrm>
            <a:off x="3131840" y="2060848"/>
            <a:ext cx="1440160" cy="288032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578" name="Picture 2" descr="C:\Users\Carmen\Desktop\Desktop\all pics\pic7(2).jpg"/>
          <p:cNvPicPr>
            <a:picLocks noChangeAspect="1" noChangeArrowheads="1"/>
          </p:cNvPicPr>
          <p:nvPr/>
        </p:nvPicPr>
        <p:blipFill>
          <a:blip r:embed="rId2" cstate="print"/>
          <a:srcRect l="9450" t="5980" r="18731" b="4561"/>
          <a:stretch>
            <a:fillRect/>
          </a:stretch>
        </p:blipFill>
        <p:spPr bwMode="auto">
          <a:xfrm>
            <a:off x="1259632" y="548680"/>
            <a:ext cx="6480720" cy="60486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39552" y="1700808"/>
            <a:ext cx="8136904" cy="345638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Presentazione di fronte: all’ eco TA l’ angolo tra colonna vertebrale ed occipite fetale è un angolo ottuso.</a:t>
            </a:r>
          </a:p>
          <a:p>
            <a:pPr algn="ctr"/>
            <a:endParaRPr lang="it-IT" sz="24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Presentazione di faccia: l’ occipite giunge in contatto con la schiena.</a:t>
            </a:r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 descr="C:\Users\Carmen\Desktop\IMG_3397.JPG"/>
          <p:cNvPicPr>
            <a:picLocks noChangeAspect="1" noChangeArrowheads="1"/>
          </p:cNvPicPr>
          <p:nvPr/>
        </p:nvPicPr>
        <p:blipFill>
          <a:blip r:embed="rId3" cstate="print"/>
          <a:srcRect l="45844" t="2336" r="23238" b="2482"/>
          <a:stretch>
            <a:fillRect/>
          </a:stretch>
        </p:blipFill>
        <p:spPr bwMode="auto">
          <a:xfrm rot="5400000">
            <a:off x="2879812" y="-1791580"/>
            <a:ext cx="3384376" cy="878497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5" name="Rettangolo 4"/>
          <p:cNvSpPr/>
          <p:nvPr/>
        </p:nvSpPr>
        <p:spPr>
          <a:xfrm>
            <a:off x="179512" y="4365104"/>
            <a:ext cx="8784976" cy="1944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it-IT" sz="2000" b="1" i="1" dirty="0" smtClean="0">
                <a:latin typeface="Comic Sans MS" pitchFamily="66" charset="0"/>
                <a:cs typeface="Aharoni" pitchFamily="2" charset="-79"/>
              </a:rPr>
              <a:t>In occipite anteriore: angolo piatto tra colonna ed occipite fetale.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2000" b="1" i="1" dirty="0" smtClean="0">
                <a:latin typeface="Comic Sans MS" pitchFamily="66" charset="0"/>
                <a:cs typeface="Aharoni" pitchFamily="2" charset="-79"/>
              </a:rPr>
              <a:t>In presentazione di fronte: angolo ottuso.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it-IT" sz="2000" b="1" i="1" dirty="0" smtClean="0">
                <a:latin typeface="Comic Sans MS" pitchFamily="66" charset="0"/>
                <a:cs typeface="Aharoni" pitchFamily="2" charset="-79"/>
              </a:rPr>
              <a:t>In presentazione di faccia: angolo acuto.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827584" y="548680"/>
            <a:ext cx="7488832" cy="5832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Asinclitismo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: 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flessione della testa fetale verso la sinfisi pubica o verso il sacro.</a:t>
            </a: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Il diametro verticale della parte presentata non è perpendicolare alla sezione </a:t>
            </a:r>
            <a:r>
              <a:rPr lang="it-IT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trasversa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del canale del parto.</a:t>
            </a:r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427984" y="2780928"/>
            <a:ext cx="144016" cy="61836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245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endParaRPr lang="it-IT" sz="2800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err="1" smtClean="0">
                <a:latin typeface="Comic Sans MS" pitchFamily="66" charset="0"/>
              </a:rPr>
              <a:t>Asinclitismo</a:t>
            </a:r>
            <a:r>
              <a:rPr lang="it-IT" sz="2800" b="1" dirty="0" smtClean="0">
                <a:latin typeface="Comic Sans MS" pitchFamily="66" charset="0"/>
              </a:rPr>
              <a:t> anteriore: in scansione assiale si ottiene visualizzazione della sola orbita anteriore (“</a:t>
            </a:r>
            <a:r>
              <a:rPr lang="it-IT" sz="2800" b="1" dirty="0" err="1" smtClean="0">
                <a:latin typeface="Comic Sans MS" pitchFamily="66" charset="0"/>
              </a:rPr>
              <a:t>squint</a:t>
            </a:r>
            <a:r>
              <a:rPr lang="it-IT" sz="2800" b="1" dirty="0" smtClean="0">
                <a:latin typeface="Comic Sans MS" pitchFamily="66" charset="0"/>
              </a:rPr>
              <a:t> </a:t>
            </a:r>
            <a:r>
              <a:rPr lang="it-IT" sz="2800" b="1" dirty="0" err="1" smtClean="0">
                <a:latin typeface="Comic Sans MS" pitchFamily="66" charset="0"/>
              </a:rPr>
              <a:t>sign</a:t>
            </a:r>
            <a:r>
              <a:rPr lang="it-IT" sz="2800" b="1" dirty="0" smtClean="0">
                <a:latin typeface="Comic Sans MS" pitchFamily="66" charset="0"/>
              </a:rPr>
              <a:t>”).</a:t>
            </a:r>
            <a:endParaRPr lang="it-IT" sz="2800" b="1" dirty="0" smtClean="0">
              <a:latin typeface="Comic Sans MS" pitchFamily="66" charset="0"/>
            </a:endParaRPr>
          </a:p>
          <a:p>
            <a:pPr algn="just"/>
            <a:endParaRPr lang="it-IT" sz="2800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err="1" smtClean="0">
                <a:latin typeface="Comic Sans MS" pitchFamily="66" charset="0"/>
              </a:rPr>
              <a:t>Asinclitismo</a:t>
            </a:r>
            <a:r>
              <a:rPr lang="it-IT" sz="2800" b="1" dirty="0" smtClean="0">
                <a:latin typeface="Comic Sans MS" pitchFamily="66" charset="0"/>
              </a:rPr>
              <a:t> posteriore: in scansione assiale si ottiene visualizzazione della sola orbita posteriore.</a:t>
            </a:r>
            <a:endParaRPr lang="it-IT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4752528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it-IT" sz="2400" b="1" i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sz="2400" b="1" i="1" dirty="0" smtClean="0">
                <a:latin typeface="Comic Sans MS" pitchFamily="66" charset="0"/>
              </a:rPr>
              <a:t>Stabilire la presentazione e la posizione del feto è il momento iniziale dell’ ecografia (appena successivo alla verifica della presenza del BCF).</a:t>
            </a:r>
          </a:p>
          <a:p>
            <a:pPr algn="just">
              <a:buNone/>
            </a:pPr>
            <a:endParaRPr lang="it-IT" sz="2400" b="1" i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sz="2400" b="1" i="1" dirty="0" smtClean="0">
                <a:latin typeface="Comic Sans MS" pitchFamily="66" charset="0"/>
              </a:rPr>
              <a:t>L’ ecografia è fondamentale per verificare presentazioni che controindicano il parto vaginale.</a:t>
            </a:r>
          </a:p>
          <a:p>
            <a:pPr algn="just">
              <a:buNone/>
            </a:pPr>
            <a:endParaRPr lang="it-IT" sz="2400" b="1" i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sz="2400" b="1" i="1" dirty="0" smtClean="0">
                <a:latin typeface="Comic Sans MS" pitchFamily="66" charset="0"/>
              </a:rPr>
              <a:t>L’ ecografia è utile in travaglio di parto per la diagnosi di </a:t>
            </a:r>
            <a:r>
              <a:rPr lang="it-IT" sz="2400" b="1" i="1" dirty="0" err="1" smtClean="0">
                <a:latin typeface="Comic Sans MS" pitchFamily="66" charset="0"/>
              </a:rPr>
              <a:t>malposizioni</a:t>
            </a:r>
            <a:r>
              <a:rPr lang="it-IT" sz="2400" b="1" i="1" dirty="0" smtClean="0">
                <a:latin typeface="Comic Sans MS" pitchFamily="66" charset="0"/>
              </a:rPr>
              <a:t> e </a:t>
            </a:r>
            <a:r>
              <a:rPr lang="it-IT" sz="2400" b="1" i="1" dirty="0" err="1" smtClean="0">
                <a:latin typeface="Comic Sans MS" pitchFamily="66" charset="0"/>
              </a:rPr>
              <a:t>malpresentazioni</a:t>
            </a:r>
            <a:r>
              <a:rPr lang="it-IT" sz="2400" b="1" i="1" dirty="0" smtClean="0">
                <a:latin typeface="Comic Sans MS" pitchFamily="66" charset="0"/>
              </a:rPr>
              <a:t>.</a:t>
            </a:r>
          </a:p>
          <a:p>
            <a:pPr algn="just">
              <a:buNone/>
            </a:pPr>
            <a:endParaRPr lang="it-IT" sz="2400" b="1" i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it-IT" sz="2400" b="1" i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it-IT" sz="2400" b="1" i="1" dirty="0" smtClean="0">
              <a:latin typeface="Comic Sans MS" pitchFamily="66" charset="0"/>
            </a:endParaRPr>
          </a:p>
          <a:p>
            <a:pPr>
              <a:buNone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436096" y="6093296"/>
            <a:ext cx="3528392" cy="576064"/>
          </a:xfrm>
          <a:prstGeom prst="rect">
            <a:avLst/>
          </a:prstGeom>
          <a:solidFill>
            <a:schemeClr val="tx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sz="2800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it-IT" sz="2800" i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…Grazie</a:t>
            </a:r>
            <a:r>
              <a:rPr lang="it-IT" sz="2800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it-IT" sz="2800" i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052" name="Picture 4" descr="C:\Users\Carmen\Desktop\par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84976" cy="560209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 smtClean="0">
                <a:latin typeface="Comic Sans MS" pitchFamily="66" charset="0"/>
              </a:rPr>
              <a:t>Ecografia</a:t>
            </a:r>
            <a:endParaRPr lang="it-IT" sz="4400" b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/>
            <a:endParaRPr lang="it-IT" sz="2800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Ogni esame ecografico ha inizio con la definizione di presentazione e posizione fetale per identificare destra e sinistra del feto e verificare che organi addominali e toracici siano correttamente posizionati.</a:t>
            </a:r>
          </a:p>
          <a:p>
            <a:pPr algn="just"/>
            <a:endParaRPr lang="it-IT" sz="2800" b="1" dirty="0" smtClean="0">
              <a:latin typeface="Comic Sans MS" pitchFamily="66" charset="0"/>
            </a:endParaRPr>
          </a:p>
          <a:p>
            <a:pPr algn="just"/>
            <a:r>
              <a:rPr lang="it-IT" sz="2800" b="1" dirty="0" smtClean="0">
                <a:latin typeface="Comic Sans MS" pitchFamily="66" charset="0"/>
              </a:rPr>
              <a:t>Office (indicazioni): valutazione della presentazione fetale.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e 5"/>
          <p:cNvSpPr/>
          <p:nvPr/>
        </p:nvSpPr>
        <p:spPr>
          <a:xfrm>
            <a:off x="4427984" y="476672"/>
            <a:ext cx="4248472" cy="583264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In prossimità del parto la definizione di presentazione e posizione fetale ha una finalità correlata principalmente alla programmazione del parto stesso.</a:t>
            </a:r>
            <a:endParaRPr lang="it-IT" sz="24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9" name="Picture 5" descr="Risultati immagini per donna gravida a termine ecograf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3960440" cy="5778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612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buNone/>
            </a:pPr>
            <a:endParaRPr lang="it-IT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i="1" u="sng" dirty="0" smtClean="0">
                <a:latin typeface="Comic Sans MS" pitchFamily="66" charset="0"/>
              </a:rPr>
              <a:t>Presentazione: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</a:rPr>
              <a:t>prima grossa parte fetale in rapporto con lo stretto superiore</a:t>
            </a:r>
            <a:endParaRPr lang="it-IT" b="1" dirty="0">
              <a:latin typeface="Comic Sans MS" pitchFamily="66" charset="0"/>
            </a:endParaRPr>
          </a:p>
        </p:txBody>
      </p:sp>
      <p:sp>
        <p:nvSpPr>
          <p:cNvPr id="18" name="Freccia in giù 17"/>
          <p:cNvSpPr/>
          <p:nvPr/>
        </p:nvSpPr>
        <p:spPr>
          <a:xfrm>
            <a:off x="1547664" y="2132856"/>
            <a:ext cx="360040" cy="9784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4355976" y="2162560"/>
            <a:ext cx="360040" cy="9784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reccia in giù 19"/>
          <p:cNvSpPr/>
          <p:nvPr/>
        </p:nvSpPr>
        <p:spPr>
          <a:xfrm>
            <a:off x="7020272" y="2162560"/>
            <a:ext cx="360040" cy="97840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777280" y="3212976"/>
            <a:ext cx="1994520" cy="21602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600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Testa:</a:t>
            </a:r>
          </a:p>
          <a:p>
            <a:pPr algn="just">
              <a:buFont typeface="Arial" pitchFamily="34" charset="0"/>
              <a:buChar char="•"/>
            </a:pPr>
            <a:r>
              <a:rPr lang="it-IT" i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vertice </a:t>
            </a:r>
            <a:r>
              <a:rPr lang="it-IT" sz="1200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(occipite)</a:t>
            </a:r>
          </a:p>
          <a:p>
            <a:pPr algn="just">
              <a:buFont typeface="Arial" pitchFamily="34" charset="0"/>
              <a:buChar char="•"/>
            </a:pPr>
            <a:r>
              <a:rPr lang="it-IT" i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bregma</a:t>
            </a:r>
          </a:p>
          <a:p>
            <a:pPr algn="just">
              <a:buFont typeface="Arial" pitchFamily="34" charset="0"/>
              <a:buChar char="•"/>
            </a:pPr>
            <a:r>
              <a:rPr lang="it-IT" i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t-IT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fronte </a:t>
            </a:r>
          </a:p>
          <a:p>
            <a:pPr algn="just">
              <a:buFont typeface="Arial" pitchFamily="34" charset="0"/>
              <a:buChar char="•"/>
            </a:pPr>
            <a:r>
              <a:rPr lang="it-IT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faccia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3657600" y="3212976"/>
            <a:ext cx="185050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3600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Podice</a:t>
            </a:r>
            <a:endParaRPr lang="it-IT" sz="3600" i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249888" y="3212976"/>
            <a:ext cx="1850504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i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Spalla</a:t>
            </a:r>
            <a:endParaRPr lang="it-IT" sz="3600" i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2952328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None/>
            </a:pPr>
            <a:endParaRPr lang="it-IT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b="1" i="1" u="sng" dirty="0" smtClean="0">
                <a:latin typeface="Comic Sans MS" pitchFamily="66" charset="0"/>
              </a:rPr>
              <a:t>Posizione:</a:t>
            </a:r>
            <a:r>
              <a:rPr lang="it-IT" dirty="0" smtClean="0">
                <a:latin typeface="Comic Sans MS" pitchFamily="66" charset="0"/>
              </a:rPr>
              <a:t> </a:t>
            </a:r>
            <a:r>
              <a:rPr lang="it-IT" b="1" dirty="0" smtClean="0">
                <a:latin typeface="Comic Sans MS" pitchFamily="66" charset="0"/>
              </a:rPr>
              <a:t>rapporto che l’ indice della presentazione assume con il bacino materno.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3816424"/>
          </a:xfr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>
              <a:buNone/>
            </a:pPr>
            <a:endParaRPr lang="it-IT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it-IT" b="1" dirty="0" smtClean="0">
                <a:latin typeface="Comic Sans MS" pitchFamily="66" charset="0"/>
              </a:rPr>
              <a:t>Visita ostetrica e manovre di Leopold identificano, nella maggior parte dei casi, la posizione fetale ma, in condizioni quali obesità, gemellarità, </a:t>
            </a:r>
            <a:r>
              <a:rPr lang="it-IT" b="1" dirty="0" err="1" smtClean="0">
                <a:latin typeface="Comic Sans MS" pitchFamily="66" charset="0"/>
              </a:rPr>
              <a:t>miomatosi</a:t>
            </a:r>
            <a:r>
              <a:rPr lang="it-IT" b="1" dirty="0" smtClean="0">
                <a:latin typeface="Comic Sans MS" pitchFamily="66" charset="0"/>
              </a:rPr>
              <a:t> uterina, può essere utile l’ ausilio dell’ ecografia.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Carmen\Desktop\V.O..jpg"/>
          <p:cNvPicPr>
            <a:picLocks noChangeAspect="1" noChangeArrowheads="1"/>
          </p:cNvPicPr>
          <p:nvPr/>
        </p:nvPicPr>
        <p:blipFill>
          <a:blip r:embed="rId2" cstate="print"/>
          <a:srcRect t="6896"/>
          <a:stretch>
            <a:fillRect/>
          </a:stretch>
        </p:blipFill>
        <p:spPr bwMode="auto">
          <a:xfrm>
            <a:off x="251521" y="188640"/>
            <a:ext cx="4176464" cy="4176463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483" name="Picture 3" descr="C:\Users\Carmen\Desktop\le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132856"/>
            <a:ext cx="4464496" cy="4536504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39552" y="3140968"/>
            <a:ext cx="8136904" cy="33123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800" b="1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L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’ ecografia </a:t>
            </a:r>
            <a:r>
              <a:rPr lang="it-IT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transaddominale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è la metodica più affidabile per l’ identificazione della posizione fetale </a:t>
            </a:r>
            <a:r>
              <a:rPr lang="it-IT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occipito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posteriore.</a:t>
            </a:r>
          </a:p>
          <a:p>
            <a:endParaRPr lang="it-IT" sz="2800" b="1" dirty="0" smtClean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Negli ultimi anni si sta diffondendo l’ uso dell’ ecografia </a:t>
            </a:r>
            <a:r>
              <a:rPr lang="it-IT" sz="2800" b="1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translabiale</a:t>
            </a:r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in sala parto.</a:t>
            </a:r>
          </a:p>
          <a:p>
            <a:r>
              <a:rPr lang="it-IT" sz="28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it-IT" sz="2800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7410" name="Picture 2" descr="Risultati immagini per ecografia ostet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0648"/>
            <a:ext cx="4896544" cy="288032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400" b="1" dirty="0" smtClean="0">
                <a:latin typeface="Comic Sans MS" pitchFamily="66" charset="0"/>
              </a:rPr>
              <a:t>Ecografia nelle </a:t>
            </a:r>
            <a:r>
              <a:rPr lang="it-IT" sz="4400" b="1" dirty="0" err="1" smtClean="0">
                <a:latin typeface="Comic Sans MS" pitchFamily="66" charset="0"/>
              </a:rPr>
              <a:t>malposizioni</a:t>
            </a:r>
            <a:r>
              <a:rPr lang="it-IT" sz="4400" b="1" dirty="0" smtClean="0">
                <a:latin typeface="Comic Sans MS" pitchFamily="66" charset="0"/>
              </a:rPr>
              <a:t> della testa fetale</a:t>
            </a:r>
            <a:endParaRPr lang="it-IT" sz="4400" b="1" dirty="0">
              <a:latin typeface="Comic Sans MS" pitchFamily="66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096344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endParaRPr lang="it-IT" sz="28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it-IT" sz="2800" b="1" dirty="0" smtClean="0">
                <a:latin typeface="Comic Sans MS" pitchFamily="66" charset="0"/>
              </a:rPr>
              <a:t>Le </a:t>
            </a:r>
            <a:r>
              <a:rPr lang="it-IT" sz="2800" b="1" dirty="0" err="1" smtClean="0">
                <a:latin typeface="Comic Sans MS" pitchFamily="66" charset="0"/>
              </a:rPr>
              <a:t>malposizioni</a:t>
            </a:r>
            <a:r>
              <a:rPr lang="it-IT" sz="2800" b="1" dirty="0" smtClean="0">
                <a:latin typeface="Comic Sans MS" pitchFamily="66" charset="0"/>
              </a:rPr>
              <a:t> della testa fetale sono causa di una vasta quota di travagli distocici, in fase dilatante ed espulsiva, spesso responsabili anche di tracciati </a:t>
            </a:r>
            <a:r>
              <a:rPr lang="it-IT" sz="2800" b="1" dirty="0" err="1" smtClean="0">
                <a:latin typeface="Comic Sans MS" pitchFamily="66" charset="0"/>
              </a:rPr>
              <a:t>cardiotocografici</a:t>
            </a:r>
            <a:r>
              <a:rPr lang="it-IT" sz="2800" b="1" dirty="0" smtClean="0">
                <a:latin typeface="Comic Sans MS" pitchFamily="66" charset="0"/>
              </a:rPr>
              <a:t> patologici.</a:t>
            </a:r>
          </a:p>
          <a:p>
            <a:pPr algn="just">
              <a:buNone/>
            </a:pPr>
            <a:endParaRPr lang="it-IT" sz="2800" b="1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488</TotalTime>
  <Words>517</Words>
  <Application>Microsoft Office PowerPoint</Application>
  <PresentationFormat>Presentazione su schermo (4:3)</PresentationFormat>
  <Paragraphs>136</Paragraphs>
  <Slides>18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Verve</vt:lpstr>
      <vt:lpstr>La presentazione-posizione fetale </vt:lpstr>
      <vt:lpstr>Ecografia</vt:lpstr>
      <vt:lpstr>Diapositiva 3</vt:lpstr>
      <vt:lpstr>Diapositiva 4</vt:lpstr>
      <vt:lpstr>Diapositiva 5</vt:lpstr>
      <vt:lpstr>Diapositiva 6</vt:lpstr>
      <vt:lpstr>Diapositiva 7</vt:lpstr>
      <vt:lpstr>Diapositiva 8</vt:lpstr>
      <vt:lpstr>Ecografia nelle malposizioni della testa fetale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presentazione-posizione fetale</dc:title>
  <dc:creator>Carmen Sciorio</dc:creator>
  <cp:lastModifiedBy>Carmen Sciorio</cp:lastModifiedBy>
  <cp:revision>61</cp:revision>
  <dcterms:created xsi:type="dcterms:W3CDTF">2016-02-21T15:57:02Z</dcterms:created>
  <dcterms:modified xsi:type="dcterms:W3CDTF">2016-02-22T00:10:16Z</dcterms:modified>
</cp:coreProperties>
</file>