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68" r:id="rId3"/>
    <p:sldId id="265" r:id="rId4"/>
    <p:sldId id="271" r:id="rId5"/>
    <p:sldId id="256" r:id="rId6"/>
    <p:sldId id="270" r:id="rId7"/>
    <p:sldId id="257" r:id="rId8"/>
    <p:sldId id="258" r:id="rId9"/>
    <p:sldId id="266" r:id="rId10"/>
    <p:sldId id="259" r:id="rId11"/>
    <p:sldId id="260" r:id="rId12"/>
    <p:sldId id="262" r:id="rId13"/>
    <p:sldId id="261" r:id="rId14"/>
    <p:sldId id="263" r:id="rId15"/>
    <p:sldId id="269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2863-F63D-47BD-A16C-8DCF01030F1F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3154-5493-4BE8-853D-8918434EFB23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2863-F63D-47BD-A16C-8DCF01030F1F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3154-5493-4BE8-853D-8918434EFB2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2863-F63D-47BD-A16C-8DCF01030F1F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3154-5493-4BE8-853D-8918434EFB2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8EE8-EF6A-4C50-BEC1-D53650D4EAEC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22/11/2018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C290-7DB6-4617-8402-33181A67610B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545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8EE8-EF6A-4C50-BEC1-D53650D4EAEC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22/11/2018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C290-7DB6-4617-8402-33181A67610B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082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8EE8-EF6A-4C50-BEC1-D53650D4EAEC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22/11/2018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C290-7DB6-4617-8402-33181A67610B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4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8EE8-EF6A-4C50-BEC1-D53650D4EAEC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22/11/2018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C290-7DB6-4617-8402-33181A67610B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84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8EE8-EF6A-4C50-BEC1-D53650D4EAEC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22/11/2018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C290-7DB6-4617-8402-33181A67610B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25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8EE8-EF6A-4C50-BEC1-D53650D4EAEC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22/11/2018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C290-7DB6-4617-8402-33181A67610B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90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8EE8-EF6A-4C50-BEC1-D53650D4EAEC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22/11/2018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C290-7DB6-4617-8402-33181A67610B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67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8EE8-EF6A-4C50-BEC1-D53650D4EAEC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22/11/2018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C290-7DB6-4617-8402-33181A67610B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26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2863-F63D-47BD-A16C-8DCF01030F1F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3154-5493-4BE8-853D-8918434EFB2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8EE8-EF6A-4C50-BEC1-D53650D4EAEC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22/11/2018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C290-7DB6-4617-8402-33181A67610B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184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8EE8-EF6A-4C50-BEC1-D53650D4EAEC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22/11/2018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C290-7DB6-4617-8402-33181A67610B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66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8EE8-EF6A-4C50-BEC1-D53650D4EAEC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22/11/2018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C290-7DB6-4617-8402-33181A67610B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95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2863-F63D-47BD-A16C-8DCF01030F1F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3154-5493-4BE8-853D-8918434EFB23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2863-F63D-47BD-A16C-8DCF01030F1F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3154-5493-4BE8-853D-8918434EFB2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2863-F63D-47BD-A16C-8DCF01030F1F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3154-5493-4BE8-853D-8918434EFB2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2863-F63D-47BD-A16C-8DCF01030F1F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3154-5493-4BE8-853D-8918434EFB2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2863-F63D-47BD-A16C-8DCF01030F1F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3154-5493-4BE8-853D-8918434EFB2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2863-F63D-47BD-A16C-8DCF01030F1F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3154-5493-4BE8-853D-8918434EFB2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2863-F63D-47BD-A16C-8DCF01030F1F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9003154-5493-4BE8-853D-8918434EFB23}" type="slidenum">
              <a:rPr lang="it-IT" smtClean="0"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892863-F63D-47BD-A16C-8DCF01030F1F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003154-5493-4BE8-853D-8918434EFB23}" type="slidenum">
              <a:rPr lang="it-IT" smtClean="0"/>
              <a:t>‹N›</a:t>
            </a:fld>
            <a:endParaRPr lang="it-I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88EE8-EF6A-4C50-BEC1-D53650D4EAEC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22/11/2018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4C290-7DB6-4617-8402-33181A67610B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049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79912" y="-99392"/>
            <a:ext cx="4906888" cy="778098"/>
          </a:xfrm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rgbClr val="FFFF00"/>
                </a:solidFill>
              </a:rPr>
              <a:t>Hotel Gli Dei, 23 novembre 2018</a:t>
            </a:r>
            <a:endParaRPr lang="it-IT" sz="2400" dirty="0">
              <a:solidFill>
                <a:srgbClr val="FFFF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0" y="404664"/>
            <a:ext cx="6300192" cy="3600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sz="3600" dirty="0" smtClean="0">
                <a:solidFill>
                  <a:srgbClr val="FFC000"/>
                </a:solidFill>
              </a:rPr>
              <a:t> </a:t>
            </a:r>
            <a:r>
              <a:rPr lang="it-IT" sz="3600" i="1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  </a:t>
            </a:r>
            <a:r>
              <a:rPr lang="it-IT" sz="4300" dirty="0" smtClean="0">
                <a:solidFill>
                  <a:srgbClr val="FFC000"/>
                </a:solidFill>
              </a:rPr>
              <a:t>«</a:t>
            </a:r>
            <a:r>
              <a:rPr lang="it-IT" sz="4300" dirty="0">
                <a:solidFill>
                  <a:srgbClr val="FFC000"/>
                </a:solidFill>
              </a:rPr>
              <a:t>Trattamento </a:t>
            </a:r>
            <a:r>
              <a:rPr lang="it-IT" sz="4300" i="1" dirty="0">
                <a:solidFill>
                  <a:srgbClr val="FFC000"/>
                </a:solidFill>
              </a:rPr>
              <a:t>n</a:t>
            </a:r>
            <a:r>
              <a:rPr lang="it-IT" sz="4300" i="1" dirty="0" smtClean="0">
                <a:solidFill>
                  <a:srgbClr val="FFC000"/>
                </a:solidFill>
              </a:rPr>
              <a:t>on chirurgico</a:t>
            </a:r>
            <a:r>
              <a:rPr lang="it-IT" sz="4300" dirty="0" smtClean="0">
                <a:solidFill>
                  <a:srgbClr val="FFC000"/>
                </a:solidFill>
              </a:rPr>
              <a:t> </a:t>
            </a:r>
            <a:r>
              <a:rPr lang="it-IT" sz="4300" dirty="0">
                <a:solidFill>
                  <a:srgbClr val="FFC000"/>
                </a:solidFill>
              </a:rPr>
              <a:t>dei fibromi  </a:t>
            </a:r>
            <a:r>
              <a:rPr lang="it-IT" sz="4300" smtClean="0">
                <a:solidFill>
                  <a:srgbClr val="FFC000"/>
                </a:solidFill>
              </a:rPr>
              <a:t>uterini G2/G5 </a:t>
            </a:r>
            <a:r>
              <a:rPr lang="it-IT" sz="4300" dirty="0">
                <a:solidFill>
                  <a:srgbClr val="FFC000"/>
                </a:solidFill>
              </a:rPr>
              <a:t>mediante RF»</a:t>
            </a:r>
            <a:endParaRPr lang="it-IT" sz="4300" dirty="0" smtClean="0">
              <a:solidFill>
                <a:srgbClr val="FFC000"/>
              </a:solidFill>
            </a:endParaRPr>
          </a:p>
          <a:p>
            <a:pPr marL="0" indent="0" algn="just">
              <a:buNone/>
            </a:pPr>
            <a:endParaRPr lang="it-IT" sz="18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it-IT" sz="3400" b="1" i="1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it-IT" sz="1800" b="1" i="1" dirty="0" smtClean="0">
                <a:solidFill>
                  <a:srgbClr val="92D050"/>
                </a:solidFill>
                <a:latin typeface="Bookman Old Style" panose="02050604050505020204" pitchFamily="18" charset="0"/>
              </a:rPr>
              <a:t>    </a:t>
            </a:r>
            <a:r>
              <a:rPr lang="it-IT" b="1" i="1" dirty="0" smtClean="0">
                <a:solidFill>
                  <a:srgbClr val="92D050"/>
                </a:solidFill>
                <a:latin typeface="Bookman Old Style" panose="02050604050505020204" pitchFamily="18" charset="0"/>
              </a:rPr>
              <a:t>N. M. IANNANTUONI </a:t>
            </a:r>
          </a:p>
          <a:p>
            <a:pPr marL="0" indent="0">
              <a:buNone/>
            </a:pPr>
            <a:r>
              <a:rPr lang="it-IT" b="1" i="1" dirty="0" smtClean="0">
                <a:solidFill>
                  <a:srgbClr val="92D050"/>
                </a:solidFill>
                <a:latin typeface="Bookman Old Style" panose="02050604050505020204" pitchFamily="18" charset="0"/>
              </a:rPr>
              <a:t>        A. SIMEONE</a:t>
            </a:r>
          </a:p>
          <a:p>
            <a:pPr marL="0" indent="0" algn="ctr">
              <a:buNone/>
            </a:pPr>
            <a:endParaRPr lang="it-IT" sz="1600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endParaRPr lang="it-IT" sz="1600" dirty="0" smtClean="0">
              <a:solidFill>
                <a:srgbClr val="FFFF00"/>
              </a:solidFill>
            </a:endParaRPr>
          </a:p>
          <a:p>
            <a:pPr marL="0" indent="0" algn="r">
              <a:buNone/>
            </a:pPr>
            <a:endParaRPr lang="it-IT" sz="1600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endParaRPr lang="it-IT" sz="16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it-IT" sz="14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015" y="2348880"/>
            <a:ext cx="4400489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07504" y="4915034"/>
            <a:ext cx="460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FFFF00"/>
                </a:solidFill>
              </a:rPr>
              <a:t>ASL Napoli2 Nord</a:t>
            </a:r>
          </a:p>
          <a:p>
            <a:pPr algn="r"/>
            <a:r>
              <a:rPr lang="it-IT" b="1" dirty="0">
                <a:solidFill>
                  <a:srgbClr val="FFFF00"/>
                </a:solidFill>
              </a:rPr>
              <a:t>U.O.C. di Ginecologia ed Ostetricia, </a:t>
            </a:r>
          </a:p>
          <a:p>
            <a:pPr algn="r"/>
            <a:r>
              <a:rPr lang="it-IT" b="1" dirty="0">
                <a:solidFill>
                  <a:srgbClr val="FFFF00"/>
                </a:solidFill>
              </a:rPr>
              <a:t>Centro di Isteroscopia </a:t>
            </a:r>
          </a:p>
          <a:p>
            <a:pPr algn="r"/>
            <a:r>
              <a:rPr lang="it-IT" b="1" dirty="0">
                <a:solidFill>
                  <a:srgbClr val="FFFF00"/>
                </a:solidFill>
              </a:rPr>
              <a:t>P.O. « S. Giovanni di Dio», Frattamaggiore (NA)</a:t>
            </a:r>
          </a:p>
          <a:p>
            <a:pPr algn="r"/>
            <a:r>
              <a:rPr lang="it-IT" b="1" dirty="0">
                <a:solidFill>
                  <a:srgbClr val="FFFF00"/>
                </a:solidFill>
              </a:rPr>
              <a:t>Fisiopatologia delle Riproduzione Umana</a:t>
            </a:r>
          </a:p>
          <a:p>
            <a:pPr algn="r"/>
            <a:r>
              <a:rPr lang="it-IT" b="1" dirty="0">
                <a:solidFill>
                  <a:srgbClr val="FFFF00"/>
                </a:solidFill>
              </a:rPr>
              <a:t>P.O. « S. Maria delle Grazie» Pozzuoli (NA)</a:t>
            </a:r>
          </a:p>
        </p:txBody>
      </p:sp>
    </p:spTree>
    <p:extLst>
      <p:ext uri="{BB962C8B-B14F-4D97-AF65-F5344CB8AC3E}">
        <p14:creationId xmlns:p14="http://schemas.microsoft.com/office/powerpoint/2010/main" val="279830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671" y="2319871"/>
            <a:ext cx="4581223" cy="85010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GENERATORE A RADIOFREQUENZA</a:t>
            </a: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53" y="3717032"/>
            <a:ext cx="4321269" cy="243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81223" y="1772816"/>
            <a:ext cx="4392488" cy="554461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it-IT" dirty="0"/>
              <a:t>Il Generatore RF </a:t>
            </a:r>
            <a:r>
              <a:rPr lang="it-IT" dirty="0" err="1"/>
              <a:t>Mygen</a:t>
            </a:r>
            <a:r>
              <a:rPr lang="it-IT" dirty="0"/>
              <a:t> M-3004 è un generatore basato su microprocessore di </a:t>
            </a:r>
            <a:r>
              <a:rPr lang="it-IT" dirty="0" err="1" smtClean="0"/>
              <a:t>MedicalCo</a:t>
            </a:r>
            <a:r>
              <a:rPr lang="it-IT" dirty="0"/>
              <a:t>., Ltd, in grado di erogare fino a 200 watt di energia a radiofrequenza (RF) da </a:t>
            </a:r>
            <a:r>
              <a:rPr lang="it-IT" dirty="0" smtClean="0"/>
              <a:t>utilizzare per </a:t>
            </a:r>
            <a:r>
              <a:rPr lang="it-IT" dirty="0"/>
              <a:t>la coagulazione e l’ablazione di vasi sanguigni, tessuti e </a:t>
            </a:r>
            <a:r>
              <a:rPr lang="it-IT" dirty="0" smtClean="0"/>
              <a:t>ossa. L’energia </a:t>
            </a:r>
            <a:r>
              <a:rPr lang="it-IT" dirty="0"/>
              <a:t>a radiofrequenza (RF) erogata all’elettrodo genera calore da frizione </a:t>
            </a:r>
            <a:r>
              <a:rPr lang="it-IT" dirty="0" smtClean="0"/>
              <a:t>mediante agitazione </a:t>
            </a:r>
            <a:r>
              <a:rPr lang="it-IT" dirty="0"/>
              <a:t>degli ioni, consentendo processi di coagulazione e ablazione dei tessuti malati.</a:t>
            </a:r>
          </a:p>
          <a:p>
            <a:pPr marL="0" indent="0" algn="just">
              <a:buNone/>
            </a:pPr>
            <a:r>
              <a:rPr lang="it-IT" dirty="0"/>
              <a:t>Data la dispersione di corrente estremamente bassa, la terapia a cui è sottoposto </a:t>
            </a:r>
            <a:r>
              <a:rPr lang="it-IT" dirty="0" smtClean="0"/>
              <a:t>il paziente </a:t>
            </a:r>
            <a:r>
              <a:rPr lang="it-IT" dirty="0"/>
              <a:t>è sicura.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59953" y="375655"/>
            <a:ext cx="8519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Trattamento «Non chirurgico» dei fibromi  G2G5 Uterini mediante RF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8748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29214"/>
            <a:ext cx="5904656" cy="250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51520" y="3356992"/>
            <a:ext cx="8640960" cy="345638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dirty="0"/>
              <a:t>Il V </a:t>
            </a:r>
            <a:r>
              <a:rPr lang="it-IT" dirty="0" err="1"/>
              <a:t>Tip</a:t>
            </a:r>
            <a:r>
              <a:rPr lang="it-IT" dirty="0"/>
              <a:t> è un ago a Radiofrequenza progettato per l'ablazione di tumori epatici, pancreatici, renali, polmonari, </a:t>
            </a:r>
            <a:r>
              <a:rPr lang="it-IT" dirty="0">
                <a:solidFill>
                  <a:srgbClr val="FF0000"/>
                </a:solidFill>
              </a:rPr>
              <a:t>fibromi uterini</a:t>
            </a:r>
            <a:r>
              <a:rPr lang="it-IT" dirty="0"/>
              <a:t>, ossei, noduli tiroidei, osteoma osteoide ed adenomiosi. Ago Monopolare Monouso a Radiofrequenza Raffreddato internamente.</a:t>
            </a:r>
          </a:p>
          <a:p>
            <a:pPr marL="0" indent="0" algn="just">
              <a:buNone/>
            </a:pPr>
            <a:r>
              <a:rPr lang="it-IT" dirty="0"/>
              <a:t>La punta esposta variabile lo rende comodo e versatile poiché consente di trattare lesioni di diverse dimensioni sullo stesso paziente con un unico </a:t>
            </a:r>
            <a:r>
              <a:rPr lang="it-IT" dirty="0" smtClean="0"/>
              <a:t>ago. La </a:t>
            </a:r>
            <a:r>
              <a:rPr lang="it-IT" dirty="0"/>
              <a:t>gamma prevede diverse lunghezze per le differenti applicazioni percutanee, intraoperatorie e </a:t>
            </a:r>
            <a:r>
              <a:rPr lang="it-IT" dirty="0" smtClean="0"/>
              <a:t>laparoscopiche, </a:t>
            </a:r>
            <a:r>
              <a:rPr lang="it-IT" u="sng" dirty="0" err="1" smtClean="0">
                <a:solidFill>
                  <a:srgbClr val="FF0000"/>
                </a:solidFill>
              </a:rPr>
              <a:t>isteroscopiche</a:t>
            </a:r>
            <a:r>
              <a:rPr lang="it-IT" u="sng" dirty="0" smtClean="0">
                <a:solidFill>
                  <a:srgbClr val="FF0000"/>
                </a:solidFill>
              </a:rPr>
              <a:t> nel nostro caso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511301" y="404664"/>
            <a:ext cx="8519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Trattamento «Non chirurgico» dei fibromi  G2G5 Uterini mediante RF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533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79512" y="572938"/>
            <a:ext cx="7056784" cy="6264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it-IT" sz="3200" dirty="0">
              <a:latin typeface="Malgun Gothic"/>
            </a:endParaRPr>
          </a:p>
          <a:p>
            <a:pPr marL="0" indent="0" algn="ctr">
              <a:buNone/>
            </a:pPr>
            <a:r>
              <a:rPr lang="it-IT" b="1" dirty="0" smtClean="0">
                <a:latin typeface="Malgun Gothic"/>
              </a:rPr>
              <a:t> </a:t>
            </a:r>
            <a:r>
              <a:rPr lang="it-IT" b="1" dirty="0">
                <a:latin typeface="Malgun Gothic"/>
              </a:rPr>
              <a:t>Applicazioni </a:t>
            </a:r>
            <a:endParaRPr lang="it-IT" b="1" dirty="0" smtClean="0">
              <a:latin typeface="Malgun Gothic"/>
            </a:endParaRPr>
          </a:p>
          <a:p>
            <a:r>
              <a:rPr lang="it-IT" b="1" dirty="0" smtClean="0">
                <a:solidFill>
                  <a:srgbClr val="FFC000"/>
                </a:solidFill>
                <a:latin typeface="Malgun Gothic"/>
              </a:rPr>
              <a:t>Tumori </a:t>
            </a:r>
            <a:r>
              <a:rPr lang="it-IT" b="1" dirty="0">
                <a:solidFill>
                  <a:srgbClr val="FFC000"/>
                </a:solidFill>
                <a:latin typeface="Malgun Gothic"/>
              </a:rPr>
              <a:t>epatici 	</a:t>
            </a:r>
            <a:r>
              <a:rPr lang="it-IT" b="1" dirty="0" smtClean="0">
                <a:solidFill>
                  <a:srgbClr val="FFC000"/>
                </a:solidFill>
                <a:latin typeface="Malgun Gothic"/>
              </a:rPr>
              <a:t> </a:t>
            </a:r>
          </a:p>
          <a:p>
            <a:r>
              <a:rPr lang="it-IT" b="1" dirty="0" smtClean="0">
                <a:solidFill>
                  <a:srgbClr val="FFC000"/>
                </a:solidFill>
                <a:latin typeface="Malgun Gothic"/>
              </a:rPr>
              <a:t>Tumori </a:t>
            </a:r>
            <a:r>
              <a:rPr lang="it-IT" b="1" dirty="0">
                <a:solidFill>
                  <a:srgbClr val="FFC000"/>
                </a:solidFill>
                <a:latin typeface="Malgun Gothic"/>
              </a:rPr>
              <a:t>renali 	</a:t>
            </a:r>
          </a:p>
          <a:p>
            <a:r>
              <a:rPr lang="it-IT" b="1" dirty="0">
                <a:solidFill>
                  <a:srgbClr val="FFC000"/>
                </a:solidFill>
                <a:latin typeface="Malgun Gothic"/>
              </a:rPr>
              <a:t>Noduli </a:t>
            </a:r>
            <a:r>
              <a:rPr lang="it-IT" b="1" dirty="0" smtClean="0">
                <a:solidFill>
                  <a:srgbClr val="FFC000"/>
                </a:solidFill>
                <a:latin typeface="Malgun Gothic"/>
              </a:rPr>
              <a:t>tiroidei  </a:t>
            </a:r>
            <a:r>
              <a:rPr lang="it-IT" b="1" dirty="0">
                <a:solidFill>
                  <a:srgbClr val="FFC000"/>
                </a:solidFill>
                <a:latin typeface="Malgun Gothic"/>
              </a:rPr>
              <a:t>	</a:t>
            </a:r>
            <a:endParaRPr lang="it-IT" b="1" dirty="0" smtClean="0">
              <a:solidFill>
                <a:srgbClr val="FFC000"/>
              </a:solidFill>
              <a:latin typeface="Malgun Gothic"/>
            </a:endParaRPr>
          </a:p>
          <a:p>
            <a:r>
              <a:rPr lang="it-IT" b="1" dirty="0" err="1" smtClean="0">
                <a:solidFill>
                  <a:srgbClr val="FFC000"/>
                </a:solidFill>
                <a:latin typeface="Malgun Gothic"/>
              </a:rPr>
              <a:t>Insulinomi</a:t>
            </a:r>
            <a:r>
              <a:rPr lang="it-IT" b="1" dirty="0" smtClean="0">
                <a:solidFill>
                  <a:srgbClr val="FFC000"/>
                </a:solidFill>
                <a:latin typeface="Malgun Gothic"/>
              </a:rPr>
              <a:t> </a:t>
            </a:r>
            <a:r>
              <a:rPr lang="it-IT" b="1" dirty="0">
                <a:solidFill>
                  <a:srgbClr val="FFC000"/>
                </a:solidFill>
                <a:latin typeface="Malgun Gothic"/>
              </a:rPr>
              <a:t>	</a:t>
            </a:r>
          </a:p>
          <a:p>
            <a:r>
              <a:rPr lang="it-IT" b="1" dirty="0">
                <a:solidFill>
                  <a:srgbClr val="FFC000"/>
                </a:solidFill>
                <a:latin typeface="Malgun Gothic"/>
              </a:rPr>
              <a:t>Tumori mammari 	</a:t>
            </a:r>
            <a:endParaRPr lang="it-IT" b="1" dirty="0" smtClean="0">
              <a:solidFill>
                <a:srgbClr val="FFC000"/>
              </a:solidFill>
              <a:latin typeface="Malgun Gothic"/>
            </a:endParaRPr>
          </a:p>
          <a:p>
            <a:r>
              <a:rPr lang="it-IT" b="1" dirty="0" smtClean="0">
                <a:solidFill>
                  <a:srgbClr val="FF0000"/>
                </a:solidFill>
                <a:latin typeface="Malgun Gothic"/>
              </a:rPr>
              <a:t>Fibromi </a:t>
            </a:r>
            <a:r>
              <a:rPr lang="it-IT" b="1" dirty="0">
                <a:solidFill>
                  <a:srgbClr val="FF0000"/>
                </a:solidFill>
                <a:latin typeface="Malgun Gothic"/>
              </a:rPr>
              <a:t>uterini </a:t>
            </a:r>
            <a:r>
              <a:rPr lang="it-IT" b="1" dirty="0">
                <a:solidFill>
                  <a:srgbClr val="FFC000"/>
                </a:solidFill>
                <a:latin typeface="Malgun Gothic"/>
              </a:rPr>
              <a:t>	</a:t>
            </a:r>
          </a:p>
          <a:p>
            <a:r>
              <a:rPr lang="it-IT" b="1" dirty="0">
                <a:solidFill>
                  <a:srgbClr val="FFC000"/>
                </a:solidFill>
                <a:latin typeface="Malgun Gothic"/>
              </a:rPr>
              <a:t>Russamento 	</a:t>
            </a:r>
            <a:endParaRPr lang="it-IT" b="1" dirty="0" smtClean="0">
              <a:solidFill>
                <a:srgbClr val="FFC000"/>
              </a:solidFill>
              <a:latin typeface="Malgun Gothic"/>
            </a:endParaRPr>
          </a:p>
          <a:p>
            <a:r>
              <a:rPr lang="it-IT" b="1" dirty="0" smtClean="0">
                <a:solidFill>
                  <a:srgbClr val="FFC000"/>
                </a:solidFill>
                <a:latin typeface="Malgun Gothic"/>
              </a:rPr>
              <a:t>Ablazione endometriale </a:t>
            </a:r>
            <a:r>
              <a:rPr lang="it-IT" b="1" dirty="0">
                <a:solidFill>
                  <a:srgbClr val="FFC000"/>
                </a:solidFill>
                <a:latin typeface="Malgun Gothic"/>
              </a:rPr>
              <a:t>	</a:t>
            </a:r>
          </a:p>
          <a:p>
            <a:r>
              <a:rPr lang="it-IT" b="1" dirty="0">
                <a:solidFill>
                  <a:srgbClr val="FFC000"/>
                </a:solidFill>
                <a:latin typeface="Malgun Gothic"/>
              </a:rPr>
              <a:t>Tumori polmonari 	</a:t>
            </a:r>
            <a:endParaRPr lang="it-IT" b="1" dirty="0" smtClean="0">
              <a:solidFill>
                <a:srgbClr val="FFC000"/>
              </a:solidFill>
              <a:latin typeface="Malgun Gothic"/>
            </a:endParaRPr>
          </a:p>
          <a:p>
            <a:r>
              <a:rPr lang="it-IT" b="1" dirty="0" smtClean="0">
                <a:solidFill>
                  <a:srgbClr val="FFC000"/>
                </a:solidFill>
                <a:latin typeface="Malgun Gothic"/>
              </a:rPr>
              <a:t>Metastasi </a:t>
            </a:r>
            <a:r>
              <a:rPr lang="it-IT" b="1" dirty="0">
                <a:solidFill>
                  <a:srgbClr val="FFC000"/>
                </a:solidFill>
                <a:latin typeface="Malgun Gothic"/>
              </a:rPr>
              <a:t>ossee 	</a:t>
            </a:r>
          </a:p>
          <a:p>
            <a:r>
              <a:rPr lang="it-IT" b="1" dirty="0" err="1">
                <a:solidFill>
                  <a:srgbClr val="FFC000"/>
                </a:solidFill>
                <a:latin typeface="Malgun Gothic"/>
              </a:rPr>
              <a:t>Ipersplenismo</a:t>
            </a:r>
            <a:r>
              <a:rPr lang="it-IT" b="1" dirty="0">
                <a:solidFill>
                  <a:srgbClr val="FFC000"/>
                </a:solidFill>
                <a:latin typeface="Malgun Gothic"/>
              </a:rPr>
              <a:t> </a:t>
            </a:r>
            <a:r>
              <a:rPr lang="it-IT" b="1" dirty="0" smtClean="0">
                <a:solidFill>
                  <a:srgbClr val="FFC000"/>
                </a:solidFill>
                <a:latin typeface="Malgun Gothic"/>
              </a:rPr>
              <a:t> </a:t>
            </a:r>
            <a:r>
              <a:rPr lang="it-IT" b="1" dirty="0">
                <a:solidFill>
                  <a:srgbClr val="FFC000"/>
                </a:solidFill>
                <a:latin typeface="Malgun Gothic"/>
              </a:rPr>
              <a:t>	</a:t>
            </a:r>
            <a:endParaRPr lang="it-IT" b="1" dirty="0" smtClean="0">
              <a:solidFill>
                <a:srgbClr val="FFC000"/>
              </a:solidFill>
              <a:latin typeface="Malgun Gothic"/>
            </a:endParaRPr>
          </a:p>
          <a:p>
            <a:r>
              <a:rPr lang="it-IT" b="1" dirty="0" smtClean="0">
                <a:solidFill>
                  <a:srgbClr val="FFC000"/>
                </a:solidFill>
                <a:latin typeface="Malgun Gothic"/>
              </a:rPr>
              <a:t>Vene </a:t>
            </a:r>
            <a:r>
              <a:rPr lang="it-IT" b="1" dirty="0">
                <a:solidFill>
                  <a:srgbClr val="FFC000"/>
                </a:solidFill>
                <a:latin typeface="Malgun Gothic"/>
              </a:rPr>
              <a:t>varicose 	</a:t>
            </a:r>
          </a:p>
          <a:p>
            <a:r>
              <a:rPr lang="it-IT" b="1" dirty="0" err="1">
                <a:solidFill>
                  <a:srgbClr val="FFC000"/>
                </a:solidFill>
                <a:latin typeface="Malgun Gothic"/>
              </a:rPr>
              <a:t>Neurofibromi</a:t>
            </a:r>
            <a:r>
              <a:rPr lang="it-IT" b="1" dirty="0">
                <a:solidFill>
                  <a:srgbClr val="FFC000"/>
                </a:solidFill>
                <a:latin typeface="Malgun Gothic"/>
              </a:rPr>
              <a:t> </a:t>
            </a:r>
            <a:r>
              <a:rPr lang="it-IT" b="1" dirty="0" smtClean="0">
                <a:solidFill>
                  <a:srgbClr val="FFC000"/>
                </a:solidFill>
                <a:latin typeface="Malgun Gothic"/>
              </a:rPr>
              <a:t> </a:t>
            </a:r>
          </a:p>
          <a:p>
            <a:r>
              <a:rPr lang="it-IT" b="1" dirty="0" smtClean="0">
                <a:solidFill>
                  <a:srgbClr val="FFC000"/>
                </a:solidFill>
                <a:latin typeface="Malgun Gothic"/>
              </a:rPr>
              <a:t>Osteomi </a:t>
            </a:r>
            <a:r>
              <a:rPr lang="it-IT" b="1" dirty="0">
                <a:solidFill>
                  <a:srgbClr val="FFC000"/>
                </a:solidFill>
                <a:latin typeface="Malgun Gothic"/>
              </a:rPr>
              <a:t>osteoidi </a:t>
            </a:r>
            <a:r>
              <a:rPr lang="it-IT" dirty="0">
                <a:solidFill>
                  <a:srgbClr val="000000"/>
                </a:solidFill>
                <a:latin typeface="Malgun Gothic"/>
              </a:rPr>
              <a:t>	</a:t>
            </a:r>
          </a:p>
          <a:p>
            <a:endParaRPr lang="it-IT" dirty="0"/>
          </a:p>
        </p:txBody>
      </p:sp>
      <p:pic>
        <p:nvPicPr>
          <p:cNvPr id="2050" name="Picture 2" descr="C:\Users\amato\Desktop\foto mioma RF  pma\IMG-20181009-WA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794" y="1340768"/>
            <a:ext cx="496232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51520" y="260648"/>
            <a:ext cx="7689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Trattamento «Non chirurgico» dei fibromi  G2G5 Uterini mediante RF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457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429503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05" y="3329608"/>
            <a:ext cx="602965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79512" y="260648"/>
            <a:ext cx="7689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Trattamento «Non chirurgico» dei fibromi  G2G5 Uterini mediante RF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155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32656"/>
            <a:ext cx="914282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700" b="1" dirty="0">
                <a:solidFill>
                  <a:srgbClr val="FF0000"/>
                </a:solidFill>
              </a:rPr>
              <a:t>Trattamento «Non chirurgico» dei fibromi  G2G5 Uterini mediante RF</a:t>
            </a:r>
            <a:r>
              <a:rPr lang="it-IT" dirty="0"/>
              <a:t/>
            </a:r>
            <a:br>
              <a:rPr lang="it-IT" dirty="0"/>
            </a:br>
            <a:r>
              <a:rPr lang="it-IT" b="1" dirty="0" smtClean="0">
                <a:solidFill>
                  <a:srgbClr val="C00000"/>
                </a:solidFill>
                <a:latin typeface="Algerian" panose="04020705040A02060702" pitchFamily="82" charset="0"/>
              </a:rPr>
              <a:t>conclusioni</a:t>
            </a:r>
            <a:endParaRPr lang="it-IT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060" y="1556792"/>
            <a:ext cx="9144000" cy="23042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 smtClean="0"/>
              <a:t>Numerosi studi </a:t>
            </a:r>
            <a:r>
              <a:rPr lang="it-IT" sz="2400" dirty="0"/>
              <a:t>dimostrano che la radiofrequenza è una valida alternativa terapeutica </a:t>
            </a:r>
            <a:r>
              <a:rPr lang="it-IT" sz="2400" dirty="0" smtClean="0"/>
              <a:t>alla </a:t>
            </a:r>
            <a:r>
              <a:rPr lang="it-IT" sz="2400" dirty="0"/>
              <a:t>chirurgia o ad altre metodiche.  </a:t>
            </a:r>
            <a:r>
              <a:rPr lang="it-IT" sz="2400" dirty="0" smtClean="0"/>
              <a:t>          Scopo </a:t>
            </a:r>
            <a:r>
              <a:rPr lang="it-IT" sz="2400" dirty="0"/>
              <a:t>del nostro studio è quello di accertare e dimostrare la fattibilità e la tollerabilità della tecnica di miomectomia uterina in corso di isteroscopia  </a:t>
            </a:r>
            <a:r>
              <a:rPr lang="it-IT" sz="2400" dirty="0" smtClean="0"/>
              <a:t>per  ridurre l’invasività del trattamento  nel </a:t>
            </a:r>
            <a:endParaRPr lang="it-IT" sz="24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66" y="3424089"/>
            <a:ext cx="4716016" cy="36724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400" dirty="0" smtClean="0"/>
              <a:t>percorso </a:t>
            </a:r>
            <a:r>
              <a:rPr lang="it-IT" sz="2400" dirty="0"/>
              <a:t>PMA. L’ approccio </a:t>
            </a:r>
            <a:r>
              <a:rPr lang="it-IT" sz="2400" dirty="0" err="1"/>
              <a:t>isteroscopico</a:t>
            </a:r>
            <a:r>
              <a:rPr lang="it-IT" sz="2400" dirty="0"/>
              <a:t> di questa metodica </a:t>
            </a:r>
            <a:r>
              <a:rPr lang="it-IT" sz="2400" dirty="0" smtClean="0"/>
              <a:t>consente di evitare la </a:t>
            </a:r>
            <a:r>
              <a:rPr lang="it-IT" sz="2400" dirty="0"/>
              <a:t>dilatazione cervicale, nell’assenza o quasi di ferite chirurgiche, ridotte complicanze, minori tempi di ospedalizzazione, </a:t>
            </a:r>
            <a:r>
              <a:rPr lang="it-IT" sz="2400" dirty="0" smtClean="0"/>
              <a:t> </a:t>
            </a:r>
            <a:r>
              <a:rPr lang="it-IT" sz="2400" dirty="0"/>
              <a:t>di riduzione delle liste di attesa in pazienti che cercano una gravidanza.</a:t>
            </a:r>
          </a:p>
        </p:txBody>
      </p:sp>
      <p:pic>
        <p:nvPicPr>
          <p:cNvPr id="1026" name="Picture 2" descr="C:\Users\amato\Desktop\foto mioma RF  pma\IMG-20181009-WA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23964" y="2939140"/>
            <a:ext cx="3456384" cy="438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869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43528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/>
            </a:r>
            <a:br>
              <a:rPr lang="it-IT" dirty="0"/>
            </a:br>
            <a:r>
              <a:rPr lang="it-IT" sz="3600" b="1" dirty="0" smtClean="0">
                <a:solidFill>
                  <a:srgbClr val="FF0000"/>
                </a:solidFill>
              </a:rPr>
              <a:t>Trattamento </a:t>
            </a:r>
            <a:r>
              <a:rPr lang="it-IT" sz="3600" b="1" dirty="0">
                <a:solidFill>
                  <a:srgbClr val="FF0000"/>
                </a:solidFill>
              </a:rPr>
              <a:t>«Non chirurgico» dei fibromi  G2G5 </a:t>
            </a:r>
            <a:r>
              <a:rPr lang="it-IT" sz="3600" b="1" dirty="0" smtClean="0">
                <a:solidFill>
                  <a:srgbClr val="FF0000"/>
                </a:solidFill>
              </a:rPr>
              <a:t>Uterini </a:t>
            </a:r>
            <a:r>
              <a:rPr lang="it-IT" sz="3600" b="1" dirty="0">
                <a:solidFill>
                  <a:srgbClr val="FF0000"/>
                </a:solidFill>
              </a:rPr>
              <a:t>mediante RF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dirty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it-IT" dirty="0">
                <a:solidFill>
                  <a:srgbClr val="7030A0"/>
                </a:solidFill>
              </a:rPr>
              <a:t>I fibromi uterini sono una patologia benigna del muscolo uterino, molto frequente nell’età fertile della donna.</a:t>
            </a:r>
          </a:p>
          <a:p>
            <a:pPr marL="0" indent="0" algn="just">
              <a:buNone/>
            </a:pPr>
            <a:r>
              <a:rPr lang="it-IT" dirty="0">
                <a:solidFill>
                  <a:srgbClr val="7030A0"/>
                </a:solidFill>
              </a:rPr>
              <a:t>I sintomi possono variare e causare un deterioramento della qualità della vita e sub-fertilità. I sintomi più comuni sono metrorragia, dolore e senso di pesantezza pelvica associato ad una serie di fastidi. Gli effetti dei fibromi sui sintomi e sulla fertilità sono determinati dalla localizzazione e dalle dimensioni. </a:t>
            </a:r>
          </a:p>
          <a:p>
            <a:pPr marL="0" indent="0" algn="just">
              <a:buNone/>
            </a:pPr>
            <a:r>
              <a:rPr lang="it-IT" dirty="0">
                <a:solidFill>
                  <a:srgbClr val="7030A0"/>
                </a:solidFill>
              </a:rPr>
              <a:t>Per la nostra pratica chirurgica minimamente invasiva per il trattamento dei fibromi intramurali e sottomucosi che spesso causano metrorragia, infertilità e rischio di aborto, vorremmo utilizzare l’ablazione con radiofrequenza. </a:t>
            </a:r>
          </a:p>
        </p:txBody>
      </p:sp>
    </p:spTree>
    <p:extLst>
      <p:ext uri="{BB962C8B-B14F-4D97-AF65-F5344CB8AC3E}">
        <p14:creationId xmlns:p14="http://schemas.microsoft.com/office/powerpoint/2010/main" val="247557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43528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/>
            </a:r>
            <a:br>
              <a:rPr lang="it-IT" dirty="0"/>
            </a:br>
            <a:r>
              <a:rPr lang="it-IT" sz="3600" b="1" dirty="0" smtClean="0">
                <a:solidFill>
                  <a:srgbClr val="FF0000"/>
                </a:solidFill>
              </a:rPr>
              <a:t>Trattamento </a:t>
            </a:r>
            <a:r>
              <a:rPr lang="it-IT" sz="3600" b="1" dirty="0">
                <a:solidFill>
                  <a:srgbClr val="FF0000"/>
                </a:solidFill>
              </a:rPr>
              <a:t>«Non chirurgico» dei fibromi  G2G5 </a:t>
            </a:r>
            <a:r>
              <a:rPr lang="it-IT" sz="3600" b="1" dirty="0" smtClean="0">
                <a:solidFill>
                  <a:srgbClr val="FF0000"/>
                </a:solidFill>
              </a:rPr>
              <a:t>Uterini </a:t>
            </a:r>
            <a:r>
              <a:rPr lang="it-IT" sz="3600" b="1" dirty="0">
                <a:solidFill>
                  <a:srgbClr val="FF0000"/>
                </a:solidFill>
              </a:rPr>
              <a:t>mediante RF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 smtClean="0">
                <a:solidFill>
                  <a:srgbClr val="7030A0"/>
                </a:solidFill>
              </a:rPr>
              <a:t>La </a:t>
            </a:r>
            <a:r>
              <a:rPr lang="it-IT" dirty="0">
                <a:solidFill>
                  <a:srgbClr val="7030A0"/>
                </a:solidFill>
              </a:rPr>
              <a:t>radiofrequenza mediante un ago dedicato comporta una necrosi coagulativa del mioma con riduzione del volume della lesione e scomparsa della sintomatologia. </a:t>
            </a:r>
          </a:p>
          <a:p>
            <a:pPr marL="0" indent="0" algn="just">
              <a:buNone/>
            </a:pPr>
            <a:r>
              <a:rPr lang="it-IT" dirty="0">
                <a:solidFill>
                  <a:srgbClr val="7030A0"/>
                </a:solidFill>
              </a:rPr>
              <a:t>L’ago viene posizionato nel mioma a seconda della dimensione e collegato ad un generatore a radiofrequenza che effettua una ablazione termica controllata. </a:t>
            </a:r>
          </a:p>
          <a:p>
            <a:pPr marL="0" indent="0" algn="just">
              <a:buNone/>
            </a:pPr>
            <a:r>
              <a:rPr lang="it-IT" dirty="0">
                <a:solidFill>
                  <a:srgbClr val="7030A0"/>
                </a:solidFill>
              </a:rPr>
              <a:t>Studi dimostrano che la radiofrequenza è una scelta terapeutica possibile e rappresenta una valida alternativa alla chirurgia o ad altre metodiche. </a:t>
            </a:r>
          </a:p>
          <a:p>
            <a:pPr marL="0" indent="0" algn="just">
              <a:buNone/>
            </a:pPr>
            <a:r>
              <a:rPr lang="it-IT" dirty="0">
                <a:solidFill>
                  <a:srgbClr val="7030A0"/>
                </a:solidFill>
              </a:rPr>
              <a:t>Nell’ottica di ridurre l’invasività del trattamento con approccio </a:t>
            </a:r>
            <a:r>
              <a:rPr lang="it-IT" dirty="0" err="1">
                <a:solidFill>
                  <a:srgbClr val="7030A0"/>
                </a:solidFill>
              </a:rPr>
              <a:t>isteroscopico</a:t>
            </a:r>
            <a:r>
              <a:rPr lang="it-IT" dirty="0">
                <a:solidFill>
                  <a:srgbClr val="7030A0"/>
                </a:solidFill>
              </a:rPr>
              <a:t> (o laparoscopico e /o percutaneo) questa metodica si traduce nell’assenza di ricovero, nell’assenza o quasi di ferite chirurgiche, ridotte complicanze, minori tempi di ospedalizzazione e di riduzione delle liste di attesa in pazienti che cercano una gravidanza. </a:t>
            </a:r>
          </a:p>
          <a:p>
            <a:pPr marL="0" indent="0" algn="just">
              <a:buNone/>
            </a:pPr>
            <a:endParaRPr lang="it-IT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40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0" y="836712"/>
            <a:ext cx="9036496" cy="17281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>
                <a:solidFill>
                  <a:srgbClr val="0070C0"/>
                </a:solidFill>
              </a:rPr>
              <a:t>I miomi sono neoformazioni mesenchimali benigne del viscere uterino. Sono monoclonali originando da una sola cellula muscolare liscia. Possiedono recettori per gli estrogeni soprattutto ma anche recettori per il progesterone e quindi </a:t>
            </a:r>
          </a:p>
        </p:txBody>
      </p:sp>
      <p:pic>
        <p:nvPicPr>
          <p:cNvPr id="4098" name="Picture 2" descr="C:\Users\amato\Desktop\foto mioma RF  pma\IMG-20181009-WA0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08920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0" y="2420888"/>
            <a:ext cx="3995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prosperano durante l’età fertile della donna, esaltandosi in periodo </a:t>
            </a:r>
            <a:r>
              <a:rPr lang="it-IT" sz="2400" dirty="0" err="1">
                <a:solidFill>
                  <a:schemeClr val="accent2">
                    <a:lumMod val="75000"/>
                  </a:schemeClr>
                </a:solidFill>
              </a:rPr>
              <a:t>perimenopausale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, tipicamente </a:t>
            </a:r>
            <a:r>
              <a:rPr lang="it-IT" sz="2400" dirty="0" err="1">
                <a:solidFill>
                  <a:schemeClr val="accent2">
                    <a:lumMod val="75000"/>
                  </a:schemeClr>
                </a:solidFill>
              </a:rPr>
              <a:t>iperestrinico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, regrediscono in menopausa.  Più propriamente potrebbero essere definiti  fibromiomi se prevale la componente fibrosa e </a:t>
            </a:r>
            <a:r>
              <a:rPr lang="it-IT" sz="2400" dirty="0" err="1">
                <a:solidFill>
                  <a:schemeClr val="accent2">
                    <a:lumMod val="75000"/>
                  </a:schemeClr>
                </a:solidFill>
              </a:rPr>
              <a:t>leiomioma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, se prevale la 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componente muscolare. </a:t>
            </a:r>
            <a:endParaRPr lang="it-IT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9512" y="260648"/>
            <a:ext cx="7689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Trattamento «Non chirurgico» dei fibromi  G2G5 Uterini mediante RF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192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7504" y="908721"/>
            <a:ext cx="9036496" cy="2160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/>
              <a:t>Leiomioma</a:t>
            </a:r>
            <a:r>
              <a:rPr lang="it-IT" dirty="0"/>
              <a:t> è il termine che più rispetta l’istogenesi del mioma essendo esso derivato da una cellula muscolare liscia.  In genere i miomi sono multipli, con minor frequenza solitari. Rari prima dei 20 anni, per la lenta crescita si rendono in genere evidenti verso  la quarta decade di vita delle donne.  </a:t>
            </a:r>
          </a:p>
          <a:p>
            <a:pPr algn="just"/>
            <a:endParaRPr lang="it-IT" dirty="0"/>
          </a:p>
        </p:txBody>
      </p:sp>
      <p:pic>
        <p:nvPicPr>
          <p:cNvPr id="3074" name="Picture 2" descr="C:\Users\amato\Desktop\foto mioma RF  pma\IMG-20181009-WA0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07504" y="3262332"/>
            <a:ext cx="4320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Sono localizzati a carico del corpo uterino (65%), nel 20% dei casi sono sottosierosi, nell’8% sono localizzati sotto la mucosa, per il  5% a carico della cervice e nel 2% possono svilupparsi nelle pagine del </a:t>
            </a:r>
            <a:r>
              <a:rPr lang="it-IT" sz="2400" dirty="0" smtClean="0"/>
              <a:t>ligamento-largo </a:t>
            </a:r>
            <a:endParaRPr lang="it-IT" sz="24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51520" y="332656"/>
            <a:ext cx="7689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Trattamento «Non chirurgico» dei fibromi  G2G5 Uterini mediante RF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848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Trattamento «Non chirurgico» dei fibromi  G2G5 Uterini mediante RF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6624736" cy="54006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/>
              <a:t>I fibromi sono spesso asintomatici, ma possono provocare una menorragia, una </a:t>
            </a:r>
            <a:r>
              <a:rPr lang="it-IT" dirty="0" err="1"/>
              <a:t>menometrorragia</a:t>
            </a:r>
            <a:r>
              <a:rPr lang="it-IT" dirty="0"/>
              <a:t>, importanti compressione e dolore (per la crescita, la degenerazione, l'emorragia o la torsione di un fibroma peduncolato), disturbi urinari o intestinali (p. es., pollachiuria o tenesmo vescicale, stipsi), aborti ricorrenti e infertilità. La degenerazione o la crescita di un fibroma causa un dolore acuto che può diventare cronico con il perdurare della degenerazione. I fibromi, di solito, non interferiscono con la possibilità di avere una gravidanza; tuttavia, possono complicare la gravidanza, causando prematuramente delle contrazioni o il travaglio o una </a:t>
            </a:r>
            <a:r>
              <a:rPr lang="it-IT" dirty="0" err="1"/>
              <a:t>malpresentazione</a:t>
            </a:r>
            <a:r>
              <a:rPr lang="it-IT" dirty="0"/>
              <a:t> e possono anche obbligare al parto cesareo.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092280" y="1556792"/>
            <a:ext cx="1882552" cy="5145435"/>
          </a:xfrm>
        </p:spPr>
        <p:txBody>
          <a:bodyPr>
            <a:normAutofit fontScale="92500" lnSpcReduction="10000"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328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Trattamento «Non chirurgico» dei fibromi  G2G5 Uterini mediante RF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6912768" cy="43204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3200" dirty="0">
                <a:solidFill>
                  <a:schemeClr val="tx1"/>
                </a:solidFill>
              </a:rPr>
              <a:t>Scopo del nostro studio </a:t>
            </a:r>
            <a:r>
              <a:rPr lang="it-IT" sz="3200" dirty="0" smtClean="0">
                <a:solidFill>
                  <a:schemeClr val="tx1"/>
                </a:solidFill>
              </a:rPr>
              <a:t>è </a:t>
            </a:r>
            <a:r>
              <a:rPr lang="it-IT" sz="3200" dirty="0">
                <a:solidFill>
                  <a:schemeClr val="tx1"/>
                </a:solidFill>
              </a:rPr>
              <a:t>quello di accertare e dimostrare la fattibilità e la tollerabilità della tecnica di miomectomia uterina in corso di isteroscopia ambulatoriale con approccio </a:t>
            </a:r>
            <a:r>
              <a:rPr lang="it-IT" sz="3200" dirty="0" err="1">
                <a:solidFill>
                  <a:schemeClr val="tx1"/>
                </a:solidFill>
              </a:rPr>
              <a:t>vaginoscopico</a:t>
            </a:r>
            <a:r>
              <a:rPr lang="it-IT" sz="3200" dirty="0" smtClean="0">
                <a:solidFill>
                  <a:schemeClr val="tx1"/>
                </a:solidFill>
              </a:rPr>
              <a:t>, </a:t>
            </a:r>
            <a:r>
              <a:rPr lang="it-IT" sz="3200" dirty="0">
                <a:solidFill>
                  <a:schemeClr val="tx1"/>
                </a:solidFill>
              </a:rPr>
              <a:t>in alternativa alle più classiche tecniche alla cieca di D&amp;C ed </a:t>
            </a:r>
            <a:r>
              <a:rPr lang="it-IT" sz="3200" dirty="0" smtClean="0">
                <a:solidFill>
                  <a:schemeClr val="tx1"/>
                </a:solidFill>
              </a:rPr>
              <a:t>al </a:t>
            </a:r>
            <a:r>
              <a:rPr lang="it-IT" sz="3200" dirty="0">
                <a:solidFill>
                  <a:schemeClr val="tx1"/>
                </a:solidFill>
              </a:rPr>
              <a:t>trattamento resetto-</a:t>
            </a:r>
            <a:r>
              <a:rPr lang="it-IT" sz="3200" dirty="0" err="1">
                <a:solidFill>
                  <a:schemeClr val="tx1"/>
                </a:solidFill>
              </a:rPr>
              <a:t>isteroscopico</a:t>
            </a:r>
            <a:r>
              <a:rPr lang="it-IT" sz="3200" dirty="0">
                <a:solidFill>
                  <a:schemeClr val="tx1"/>
                </a:solidFill>
              </a:rPr>
              <a:t> differito in narcosi in sala operatoria.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48264" y="116632"/>
            <a:ext cx="2084040" cy="2016224"/>
          </a:xfrm>
        </p:spPr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150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5" y="908720"/>
            <a:ext cx="8747623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11560" y="116632"/>
            <a:ext cx="8519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Trattamento «Non chirurgico» dei fibromi  G2G5 Uterini mediante RF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1789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tudio e convegni isteroscopia ASL\studio miomi e polipi\foto mioma scanner\miomi schema g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254733" cy="509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studio e convegni isteroscopia ASL\studio miomi e polipi\foto mioma scanner\mioni is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45" y="764704"/>
            <a:ext cx="4235196" cy="272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3384376" cy="250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95536" y="260648"/>
            <a:ext cx="768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Trattamento «Non chirurgico» dei fibromi  G2G5 Uterini mediante RF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581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177</TotalTime>
  <Words>1037</Words>
  <Application>Microsoft Office PowerPoint</Application>
  <PresentationFormat>Presentazione su schermo (4:3)</PresentationFormat>
  <Paragraphs>66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24" baseType="lpstr">
      <vt:lpstr>Malgun Gothic</vt:lpstr>
      <vt:lpstr>Algerian</vt:lpstr>
      <vt:lpstr>Arial</vt:lpstr>
      <vt:lpstr>Bookman Old Style</vt:lpstr>
      <vt:lpstr>Britannic Bold</vt:lpstr>
      <vt:lpstr>Calibri</vt:lpstr>
      <vt:lpstr>Constantia</vt:lpstr>
      <vt:lpstr>Wingdings 2</vt:lpstr>
      <vt:lpstr>Equinozio</vt:lpstr>
      <vt:lpstr>Tema di Office</vt:lpstr>
      <vt:lpstr>Hotel Gli Dei, 23 novembre 2018</vt:lpstr>
      <vt:lpstr> Trattamento «Non chirurgico» dei fibromi  G2G5 Uterini mediante RF</vt:lpstr>
      <vt:lpstr> Trattamento «Non chirurgico» dei fibromi  G2G5 Uterini mediante RF</vt:lpstr>
      <vt:lpstr>Presentazione standard di PowerPoint</vt:lpstr>
      <vt:lpstr>Presentazione standard di PowerPoint</vt:lpstr>
      <vt:lpstr>Trattamento «Non chirurgico» dei fibromi  G2G5 Uterini mediante RF</vt:lpstr>
      <vt:lpstr>Trattamento «Non chirurgico» dei fibromi  G2G5 Uterini mediante RF</vt:lpstr>
      <vt:lpstr>Presentazione standard di PowerPoint</vt:lpstr>
      <vt:lpstr>Presentazione standard di PowerPoint</vt:lpstr>
      <vt:lpstr>GENERATORE A RADIOFREQUENZA</vt:lpstr>
      <vt:lpstr>Presentazione standard di PowerPoint</vt:lpstr>
      <vt:lpstr>Presentazione standard di PowerPoint</vt:lpstr>
      <vt:lpstr>Presentazione standard di PowerPoint</vt:lpstr>
      <vt:lpstr>Trattamento «Non chirurgico» dei fibromi  G2G5 Uterini mediante RF conclusioni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amato</dc:creator>
  <cp:lastModifiedBy>nicola iannantuoni</cp:lastModifiedBy>
  <cp:revision>22</cp:revision>
  <dcterms:created xsi:type="dcterms:W3CDTF">2018-11-11T11:37:51Z</dcterms:created>
  <dcterms:modified xsi:type="dcterms:W3CDTF">2018-11-22T17:41:06Z</dcterms:modified>
</cp:coreProperties>
</file>