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24" r:id="rId2"/>
    <p:sldId id="548" r:id="rId3"/>
    <p:sldId id="539" r:id="rId4"/>
    <p:sldId id="540" r:id="rId5"/>
    <p:sldId id="546" r:id="rId6"/>
    <p:sldId id="547" r:id="rId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6223"/>
    <a:srgbClr val="F7B512"/>
    <a:srgbClr val="FF33CC"/>
    <a:srgbClr val="0033AB"/>
    <a:srgbClr val="7F295A"/>
    <a:srgbClr val="C5BCAF"/>
    <a:srgbClr val="4D6234"/>
    <a:srgbClr val="AAC900"/>
    <a:srgbClr val="99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2366" autoAdjust="0"/>
  </p:normalViewPr>
  <p:slideViewPr>
    <p:cSldViewPr snapToGrid="0" snapToObjects="1">
      <p:cViewPr varScale="1">
        <p:scale>
          <a:sx n="68" d="100"/>
          <a:sy n="68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513132A-4392-4B6A-8CA3-D951349604F2}" type="datetimeFigureOut">
              <a:rPr lang="en-GB"/>
              <a:pPr>
                <a:defRPr/>
              </a:pPr>
              <a:t>10/04/2014</a:t>
            </a:fld>
            <a:endParaRPr lang="en-GB"/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AB872DC-DA5A-452C-9C17-9278E53F66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22857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0" tIns="46555" rIns="93110" bIns="46555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0" tIns="46555" rIns="93110" bIns="46555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0" tIns="46555" rIns="93110" bIns="465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0" tIns="46555" rIns="93110" bIns="46555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0" tIns="46555" rIns="93110" bIns="46555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5D0E880-40B3-4B0F-8F9D-B34FD45135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09782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0B4-C5BC-40B7-AE7C-51A8738C3EDA}" type="slidenum">
              <a:rPr lang="it-IT" smtClean="0"/>
              <a:pPr/>
              <a:t>2</a:t>
            </a:fld>
            <a:endParaRPr lang="it-IT" smtClean="0"/>
          </a:p>
        </p:txBody>
      </p:sp>
    </p:spTree>
    <p:extLst>
      <p:ext uri="{BB962C8B-B14F-4D97-AF65-F5344CB8AC3E}">
        <p14:creationId xmlns="" xmlns:p14="http://schemas.microsoft.com/office/powerpoint/2010/main" val="262961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1" descr="MS_R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7900" y="3175000"/>
            <a:ext cx="2108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8788" y="2130425"/>
            <a:ext cx="7772400" cy="1017588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GB" smtClean="0"/>
              <a:t>Titelmasterformat durch Klicken bearbeiten</a:t>
            </a:r>
          </a:p>
        </p:txBody>
      </p:sp>
      <p:sp>
        <p:nvSpPr>
          <p:cNvPr id="1116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8788" y="3148013"/>
            <a:ext cx="6400800" cy="531812"/>
          </a:xfrm>
        </p:spPr>
        <p:txBody>
          <a:bodyPr/>
          <a:lstStyle>
            <a:lvl1pPr>
              <a:defRPr sz="2200" smtClean="0"/>
            </a:lvl1pPr>
          </a:lstStyle>
          <a:p>
            <a:r>
              <a:rPr lang="en-GB" smtClean="0"/>
              <a:t>Formatvorlage des Untertitelmasters durch Klicken bearbeiten</a:t>
            </a:r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C7A4-6CFD-4495-9292-7AF4241615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343525" y="1006475"/>
            <a:ext cx="1627188" cy="5470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06475"/>
            <a:ext cx="4733925" cy="5470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75BC6-26F2-45DA-891A-95D68F6A08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1CAF-F14C-4DF6-B553-8423CDCCE0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0DE8A-C320-4D2B-B2CD-FA1655C2F6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014538"/>
            <a:ext cx="3178175" cy="4462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87775" y="2014538"/>
            <a:ext cx="3179763" cy="4462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C9AB8-02FF-4E55-94B4-540E00CAD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8F69-0DA4-4D4E-9679-E690900E35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B995-7E68-4B74-8D64-5E72FB9BE9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D5E0-BC8F-47AB-8258-94B79B96D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87B10-1BD6-4E8A-8B4F-A951DC1B86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33463"/>
            <a:ext cx="7673975" cy="776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14538"/>
            <a:ext cx="7673975" cy="4462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688" y="6588125"/>
            <a:ext cx="62928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GB"/>
              <a:t>Presentation title in footer | 00 Month 0000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5613" y="6588125"/>
            <a:ext cx="23812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2B77D6F6-1FED-4FB6-8D3B-B79C0798DC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23838" indent="-222250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2pPr>
      <a:lvl3pPr marL="465138" indent="-239713" algn="l" rtl="0" eaLnBrk="0" fontAlgn="base" hangingPunct="0">
        <a:spcBef>
          <a:spcPct val="20000"/>
        </a:spcBef>
        <a:spcAft>
          <a:spcPct val="20000"/>
        </a:spcAft>
        <a:buFont typeface="Arial" charset="0"/>
        <a:buChar char="–"/>
        <a:defRPr sz="1400">
          <a:solidFill>
            <a:schemeClr val="tx1"/>
          </a:solidFill>
          <a:latin typeface="+mn-lt"/>
          <a:cs typeface="+mn-cs"/>
        </a:defRPr>
      </a:lvl3pPr>
      <a:lvl4pPr marL="657225" indent="-190500" algn="l" rtl="0" eaLnBrk="0" fontAlgn="base" hangingPunct="0">
        <a:spcBef>
          <a:spcPct val="20000"/>
        </a:spcBef>
        <a:spcAft>
          <a:spcPct val="20000"/>
        </a:spcAft>
        <a:buFont typeface="Arial" charset="0"/>
        <a:buChar char="•"/>
        <a:defRPr sz="1400">
          <a:solidFill>
            <a:schemeClr val="tx1"/>
          </a:solidFill>
          <a:latin typeface="+mn-lt"/>
          <a:cs typeface="+mn-cs"/>
        </a:defRPr>
      </a:lvl4pPr>
      <a:lvl5pPr marL="850900" indent="-192088" algn="l" rtl="0" eaLnBrk="0" fontAlgn="base" hangingPunct="0">
        <a:spcBef>
          <a:spcPct val="20000"/>
        </a:spcBef>
        <a:spcAft>
          <a:spcPct val="20000"/>
        </a:spcAft>
        <a:buFont typeface="Arial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2124075" indent="-142875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581275" indent="-142875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3038475" indent="-142875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495675" indent="-142875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15875" y="106363"/>
            <a:ext cx="7772400" cy="1017587"/>
          </a:xfrm>
        </p:spPr>
        <p:txBody>
          <a:bodyPr/>
          <a:lstStyle/>
          <a:p>
            <a:r>
              <a:rPr lang="it-IT"/>
              <a:t>Classi di pazienti – Protocolli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/>
            <a:endParaRPr lang="it-IT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625475"/>
          <a:ext cx="91440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0448"/>
                <a:gridCol w="2315407"/>
                <a:gridCol w="2287386"/>
                <a:gridCol w="227075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Bassa Risposta (13%)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Bassa-Moderata Risposta (45%)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Normo-risposta</a:t>
                      </a:r>
                    </a:p>
                    <a:p>
                      <a:r>
                        <a:rPr lang="it-IT" dirty="0" smtClean="0"/>
                        <a:t>(32%)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Alta – Risposta</a:t>
                      </a:r>
                    </a:p>
                    <a:p>
                      <a:r>
                        <a:rPr lang="it-IT" dirty="0" smtClean="0"/>
                        <a:t>(10%)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aseline="0" dirty="0" smtClean="0"/>
                        <a:t>Bassa Risposta ASPETTATA , e/o paz. età&gt; 40 anni: </a:t>
                      </a:r>
                    </a:p>
                    <a:p>
                      <a:r>
                        <a:rPr lang="it-IT" sz="1600" b="1" baseline="0" dirty="0" smtClean="0">
                          <a:solidFill>
                            <a:schemeClr val="accent2"/>
                          </a:solidFill>
                        </a:rPr>
                        <a:t>bassa riserva ovarica</a:t>
                      </a:r>
                      <a:endParaRPr lang="it-IT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/>
                        <a:t>Bassa Risposta NON-ASPETTATA, e/o paz età&gt;35 anni: </a:t>
                      </a:r>
                      <a:r>
                        <a:rPr lang="it-IT" sz="1600" b="1" baseline="0" dirty="0" smtClean="0">
                          <a:solidFill>
                            <a:schemeClr val="accent2"/>
                          </a:solidFill>
                        </a:rPr>
                        <a:t>normale riserva ovarica</a:t>
                      </a:r>
                      <a:endParaRPr lang="it-IT" b="1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Normo-risposta aspettata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che</a:t>
                      </a:r>
                      <a:r>
                        <a:rPr lang="it-IT" baseline="0" dirty="0" smtClean="0"/>
                        <a:t> rispondono  in modo adeguato: </a:t>
                      </a:r>
                      <a:r>
                        <a:rPr lang="it-IT" baseline="0" dirty="0" smtClean="0">
                          <a:solidFill>
                            <a:schemeClr val="accent2"/>
                          </a:solidFill>
                        </a:rPr>
                        <a:t>normale riserva ovarica</a:t>
                      </a:r>
                      <a:endParaRPr lang="it-IT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Alta risposta ASPETTATA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 </a:t>
                      </a:r>
                      <a:r>
                        <a:rPr lang="it-IT" baseline="0" dirty="0" smtClean="0"/>
                        <a:t>: </a:t>
                      </a:r>
                      <a:r>
                        <a:rPr lang="it-IT" baseline="0" dirty="0" smtClean="0">
                          <a:solidFill>
                            <a:schemeClr val="accent2"/>
                          </a:solidFill>
                        </a:rPr>
                        <a:t>elevata riserva ovarica</a:t>
                      </a:r>
                      <a:endParaRPr lang="it-IT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134112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AFC &lt; 8 ; AMH &lt;  1,4ng/</a:t>
                      </a:r>
                      <a:r>
                        <a:rPr lang="en-US" sz="1600" dirty="0" err="1" smtClean="0"/>
                        <a:t>mL</a:t>
                      </a:r>
                      <a:r>
                        <a:rPr lang="en-US" sz="1600" dirty="0" smtClean="0"/>
                        <a:t>; FSH </a:t>
                      </a:r>
                      <a:r>
                        <a:rPr lang="en-US" sz="1600" dirty="0" err="1" smtClean="0"/>
                        <a:t>gg</a:t>
                      </a:r>
                      <a:r>
                        <a:rPr lang="en-US" sz="1600" dirty="0" smtClean="0"/>
                        <a:t> 3 &gt;15 </a:t>
                      </a:r>
                      <a:r>
                        <a:rPr lang="en-US" sz="1600" dirty="0" err="1" smtClean="0"/>
                        <a:t>mIU</a:t>
                      </a:r>
                      <a:r>
                        <a:rPr lang="en-US" sz="1600" dirty="0" smtClean="0"/>
                        <a:t>\ml;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it-IT" sz="1600" dirty="0" smtClean="0"/>
                        <a:t>Età&gt; 40</a:t>
                      </a:r>
                      <a:endParaRPr lang="it-IT" sz="1800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AFC &gt; 8;  AMH &gt;1,4ng/</a:t>
                      </a:r>
                      <a:r>
                        <a:rPr lang="en-US" sz="1600" dirty="0" err="1" smtClean="0"/>
                        <a:t>mL</a:t>
                      </a:r>
                      <a:r>
                        <a:rPr lang="en-US" sz="1600" dirty="0" smtClean="0"/>
                        <a:t>; 6gg </a:t>
                      </a:r>
                      <a:r>
                        <a:rPr lang="en-US" sz="1600" dirty="0" err="1" smtClean="0"/>
                        <a:t>stim.:Foll</a:t>
                      </a:r>
                      <a:r>
                        <a:rPr lang="en-US" sz="1600" dirty="0" smtClean="0"/>
                        <a:t>.&lt; 3-5;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 </a:t>
                      </a:r>
                      <a:r>
                        <a:rPr lang="it-IT" sz="1600" dirty="0" smtClean="0"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70-80 pg/ml; hCG day: </a:t>
                      </a:r>
                      <a:r>
                        <a:rPr lang="en-US" sz="1600" dirty="0" err="1" smtClean="0"/>
                        <a:t>Ovociti</a:t>
                      </a:r>
                      <a:r>
                        <a:rPr lang="en-US" sz="1600" dirty="0" smtClean="0"/>
                        <a:t> MII &lt; 5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FSHR 680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Ser/Ser;  v-LH;</a:t>
                      </a:r>
                      <a:r>
                        <a:rPr lang="it-IT" sz="1600" baseline="0" dirty="0" smtClean="0"/>
                        <a:t> </a:t>
                      </a:r>
                      <a:endParaRPr lang="it-IT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AFC &gt; 8; 1,4 &lt;AMH &lt; 2.5 </a:t>
                      </a:r>
                      <a:r>
                        <a:rPr lang="en-US" sz="1600" dirty="0" err="1" smtClean="0"/>
                        <a:t>ng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mL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FSH gg3 &lt;15 </a:t>
                      </a:r>
                      <a:r>
                        <a:rPr lang="en-US" sz="1600" dirty="0" err="1" smtClean="0"/>
                        <a:t>mIU</a:t>
                      </a:r>
                      <a:r>
                        <a:rPr lang="en-US" sz="1600" dirty="0" smtClean="0"/>
                        <a:t>\ml; </a:t>
                      </a:r>
                      <a:r>
                        <a:rPr lang="it-IT" sz="1600" dirty="0" smtClean="0"/>
                        <a:t>FSHR 680 Asn/Asn; Asn/Ser ;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Età 28-34 anni</a:t>
                      </a:r>
                      <a:endParaRPr lang="it-IT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sz="1600" dirty="0" smtClean="0"/>
                        <a:t>AFC &gt; 15; AMH &gt; 2,5 </a:t>
                      </a:r>
                      <a:r>
                        <a:rPr lang="en-US" sz="1600" dirty="0" err="1" smtClean="0"/>
                        <a:t>ng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mL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FSH </a:t>
                      </a:r>
                      <a:r>
                        <a:rPr lang="en-US" sz="1600" dirty="0" err="1" smtClean="0"/>
                        <a:t>giorno</a:t>
                      </a:r>
                      <a:r>
                        <a:rPr lang="en-US" sz="1600" dirty="0" smtClean="0"/>
                        <a:t> 3 &lt;15 </a:t>
                      </a:r>
                      <a:r>
                        <a:rPr lang="en-US" sz="1600" dirty="0" err="1" smtClean="0"/>
                        <a:t>mIU</a:t>
                      </a:r>
                      <a:r>
                        <a:rPr lang="en-US" sz="1600" dirty="0" smtClean="0"/>
                        <a:t>\ml;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it-IT" sz="1600" dirty="0" smtClean="0"/>
                        <a:t>FSHR 680 : Asn/Asn;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Età &lt; 32 anni; E2 &gt; 4000pg/mL </a:t>
                      </a:r>
                      <a:endParaRPr lang="it-IT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Gn-RH Agonista : a</a:t>
                      </a:r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lte dosi di r-hFSH</a:t>
                      </a:r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(225-450IU/gg); possibile  aggiunta di r-hLH (75-150IU/gg) dal gg1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 utilizzato Gn-RH Antag - No LH</a:t>
                      </a:r>
                      <a:endParaRPr lang="it-IT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Gn-RH Agonista:</a:t>
                      </a:r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“Step-up protocol” con r-hFSH(225-300IU/gg)</a:t>
                      </a:r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– possibile aggiunta di r-hLH (150IU/gg) dal gg 1/ 6. Se utilizzato Gn-RH Antag - No LH</a:t>
                      </a:r>
                      <a:endParaRPr lang="it-IT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Gn-RH Agonista/Antagonista: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Dosi</a:t>
                      </a:r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standard di</a:t>
                      </a:r>
                    </a:p>
                    <a:p>
                      <a:r>
                        <a:rPr lang="it-IT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r-hFSH (150-225IU/gg)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GnRH Antagonista:</a:t>
                      </a:r>
                    </a:p>
                    <a:p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Basse dosi di</a:t>
                      </a:r>
                    </a:p>
                    <a:p>
                      <a:r>
                        <a:rPr lang="it-IT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r-hFSH (100-125IU/gg)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tangolo 45"/>
          <p:cNvSpPr/>
          <p:nvPr/>
        </p:nvSpPr>
        <p:spPr>
          <a:xfrm>
            <a:off x="7066833" y="2339574"/>
            <a:ext cx="2333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200" b="1" dirty="0" smtClean="0"/>
              <a:t>- Età </a:t>
            </a:r>
            <a:r>
              <a:rPr lang="it-IT" sz="1200" b="1" dirty="0"/>
              <a:t>&lt; 32 </a:t>
            </a:r>
            <a:r>
              <a:rPr lang="it-IT" sz="1200" b="1" dirty="0" smtClean="0"/>
              <a:t>anni </a:t>
            </a:r>
            <a:endParaRPr lang="it-IT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/>
              <a:t>- FSH </a:t>
            </a:r>
            <a:r>
              <a:rPr lang="en-US" sz="1200" b="1" dirty="0" err="1"/>
              <a:t>giorno</a:t>
            </a:r>
            <a:r>
              <a:rPr lang="en-US" sz="1200" b="1" dirty="0"/>
              <a:t> 3 &lt;15 </a:t>
            </a:r>
            <a:r>
              <a:rPr lang="en-US" sz="1200" b="1" dirty="0" err="1"/>
              <a:t>mIU</a:t>
            </a:r>
            <a:r>
              <a:rPr lang="en-US" sz="1200" b="1" dirty="0"/>
              <a:t>\ml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/>
              <a:t>- AFC </a:t>
            </a:r>
            <a:r>
              <a:rPr lang="en-US" sz="1200" b="1" dirty="0"/>
              <a:t>&gt; </a:t>
            </a:r>
            <a:r>
              <a:rPr lang="en-US" sz="1200" b="1" dirty="0" smtClean="0"/>
              <a:t>15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1" dirty="0" smtClean="0"/>
              <a:t>AMH </a:t>
            </a:r>
            <a:r>
              <a:rPr lang="en-US" sz="1200" b="1" dirty="0"/>
              <a:t>&gt; 2,5 </a:t>
            </a:r>
            <a:r>
              <a:rPr lang="en-US" sz="1200" b="1" dirty="0" err="1" smtClean="0"/>
              <a:t>ng</a:t>
            </a:r>
            <a:r>
              <a:rPr lang="en-US" sz="1200" b="1" dirty="0" smtClean="0"/>
              <a:t>/mL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200" b="1" i="1" dirty="0" smtClean="0">
                <a:solidFill>
                  <a:srgbClr val="C96223"/>
                </a:solidFill>
              </a:rPr>
              <a:t>-</a:t>
            </a:r>
            <a:r>
              <a:rPr lang="it-IT" sz="1200" b="1" i="1" dirty="0" smtClean="0"/>
              <a:t> </a:t>
            </a:r>
            <a:r>
              <a:rPr lang="it-IT" sz="1200" b="1" i="1" dirty="0" smtClean="0">
                <a:solidFill>
                  <a:srgbClr val="C96223"/>
                </a:solidFill>
              </a:rPr>
              <a:t>FSHR </a:t>
            </a:r>
            <a:r>
              <a:rPr lang="it-IT" sz="1200" b="1" i="1" dirty="0">
                <a:solidFill>
                  <a:srgbClr val="C96223"/>
                </a:solidFill>
              </a:rPr>
              <a:t>680 : </a:t>
            </a:r>
            <a:r>
              <a:rPr lang="it-IT" sz="1200" b="1" i="1" dirty="0" err="1">
                <a:solidFill>
                  <a:srgbClr val="C96223"/>
                </a:solidFill>
              </a:rPr>
              <a:t>Asn</a:t>
            </a:r>
            <a:r>
              <a:rPr lang="it-IT" sz="1200" b="1" i="1" dirty="0">
                <a:solidFill>
                  <a:srgbClr val="C96223"/>
                </a:solidFill>
              </a:rPr>
              <a:t>/</a:t>
            </a:r>
            <a:r>
              <a:rPr lang="it-IT" sz="1200" b="1" i="1" dirty="0" err="1">
                <a:solidFill>
                  <a:srgbClr val="C96223"/>
                </a:solidFill>
              </a:rPr>
              <a:t>Asn</a:t>
            </a:r>
            <a:r>
              <a:rPr lang="it-IT" sz="1200" b="1" i="1" dirty="0">
                <a:solidFill>
                  <a:srgbClr val="C96223"/>
                </a:solidFill>
              </a:rPr>
              <a:t>; </a:t>
            </a:r>
            <a:endParaRPr lang="it-IT" sz="1200" b="1" i="1" dirty="0" smtClean="0">
              <a:solidFill>
                <a:srgbClr val="C96223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-24039" y="233871"/>
            <a:ext cx="9133673" cy="61652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Ovale 16"/>
          <p:cNvSpPr/>
          <p:nvPr/>
        </p:nvSpPr>
        <p:spPr>
          <a:xfrm>
            <a:off x="39284" y="167459"/>
            <a:ext cx="914400" cy="606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err="1" smtClean="0">
                <a:solidFill>
                  <a:schemeClr val="bg1"/>
                </a:solidFill>
                <a:ea typeface="幼圆"/>
                <a:cs typeface="幼圆"/>
              </a:rPr>
              <a:t>Età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886119" y="58575"/>
            <a:ext cx="914400" cy="606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>
                <a:ea typeface="幼圆"/>
                <a:cs typeface="幼圆"/>
              </a:rPr>
              <a:t>BMI</a:t>
            </a:r>
            <a:endParaRPr lang="it-IT" sz="1600" dirty="0"/>
          </a:p>
        </p:txBody>
      </p:sp>
      <p:sp>
        <p:nvSpPr>
          <p:cNvPr id="33" name="Ovale 32"/>
          <p:cNvSpPr/>
          <p:nvPr/>
        </p:nvSpPr>
        <p:spPr>
          <a:xfrm>
            <a:off x="1519425" y="358756"/>
            <a:ext cx="1804176" cy="606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err="1" smtClean="0">
                <a:ea typeface="幼圆"/>
                <a:cs typeface="幼圆"/>
              </a:rPr>
              <a:t>Cicli</a:t>
            </a:r>
            <a:r>
              <a:rPr lang="en-US" altLang="zh-CN" sz="1600" b="1" dirty="0" smtClean="0">
                <a:ea typeface="幼圆"/>
                <a:cs typeface="幼圆"/>
              </a:rPr>
              <a:t> </a:t>
            </a:r>
            <a:r>
              <a:rPr lang="en-US" altLang="zh-CN" sz="1600" b="1" dirty="0" err="1" smtClean="0">
                <a:ea typeface="幼圆"/>
                <a:cs typeface="幼圆"/>
              </a:rPr>
              <a:t>precedenti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4" name="Ovale 33"/>
          <p:cNvSpPr/>
          <p:nvPr/>
        </p:nvSpPr>
        <p:spPr>
          <a:xfrm>
            <a:off x="2901149" y="23533"/>
            <a:ext cx="1976385" cy="91718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altLang="zh-CN" b="1" dirty="0" smtClean="0">
                <a:ea typeface="幼圆"/>
                <a:cs typeface="幼圆"/>
              </a:rPr>
              <a:t>Biomarker </a:t>
            </a:r>
            <a:r>
              <a:rPr lang="en-US" altLang="zh-CN" b="1" dirty="0" err="1">
                <a:ea typeface="幼圆"/>
                <a:cs typeface="幼圆"/>
              </a:rPr>
              <a:t>ormonali</a:t>
            </a:r>
            <a:r>
              <a:rPr lang="en-US" altLang="zh-CN" b="1" dirty="0">
                <a:ea typeface="幼圆"/>
                <a:cs typeface="幼圆"/>
              </a:rPr>
              <a:t> (FSH,AMH</a:t>
            </a:r>
            <a:r>
              <a:rPr lang="en-US" altLang="zh-CN" b="1" dirty="0" smtClean="0">
                <a:ea typeface="幼圆"/>
                <a:cs typeface="幼圆"/>
              </a:rPr>
              <a:t>)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623741" y="114049"/>
            <a:ext cx="2372146" cy="75725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altLang="zh-CN" sz="1600" b="1" dirty="0" smtClean="0">
                <a:ea typeface="幼圆"/>
                <a:cs typeface="幼圆"/>
              </a:rPr>
              <a:t> </a:t>
            </a:r>
            <a:r>
              <a:rPr lang="en-US" altLang="zh-CN" sz="1600" b="1" dirty="0">
                <a:ea typeface="幼圆"/>
                <a:cs typeface="幼圆"/>
              </a:rPr>
              <a:t>Biomarker </a:t>
            </a:r>
            <a:r>
              <a:rPr lang="en-US" altLang="zh-CN" sz="1600" b="1" dirty="0" err="1">
                <a:ea typeface="幼圆"/>
                <a:cs typeface="幼圆"/>
              </a:rPr>
              <a:t>funzionali</a:t>
            </a:r>
            <a:r>
              <a:rPr lang="en-US" altLang="zh-CN" sz="1600" b="1" dirty="0">
                <a:ea typeface="幼圆"/>
                <a:cs typeface="幼圆"/>
              </a:rPr>
              <a:t> (AFC</a:t>
            </a:r>
            <a:r>
              <a:rPr lang="en-US" altLang="zh-CN" sz="1600" b="1" dirty="0" smtClean="0">
                <a:ea typeface="幼圆"/>
                <a:cs typeface="幼圆"/>
              </a:rPr>
              <a:t>)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7" name="Ovale 36"/>
          <p:cNvSpPr/>
          <p:nvPr/>
        </p:nvSpPr>
        <p:spPr>
          <a:xfrm>
            <a:off x="6848791" y="136261"/>
            <a:ext cx="1915287" cy="75725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altLang="zh-CN" b="1" dirty="0" smtClean="0">
                <a:ea typeface="幼圆"/>
                <a:cs typeface="幼圆"/>
              </a:rPr>
              <a:t>Biomarker </a:t>
            </a:r>
            <a:r>
              <a:rPr lang="en-US" altLang="zh-CN" b="1" dirty="0" err="1">
                <a:ea typeface="幼圆"/>
                <a:cs typeface="幼圆"/>
              </a:rPr>
              <a:t>genetici</a:t>
            </a:r>
            <a:r>
              <a:rPr lang="en-US" altLang="zh-CN" b="1" dirty="0">
                <a:ea typeface="幼圆"/>
                <a:cs typeface="幼圆"/>
              </a:rPr>
              <a:t> </a:t>
            </a:r>
            <a:endParaRPr lang="it-IT" dirty="0"/>
          </a:p>
        </p:txBody>
      </p:sp>
      <p:sp>
        <p:nvSpPr>
          <p:cNvPr id="26" name="Freccia in giù 25"/>
          <p:cNvSpPr/>
          <p:nvPr/>
        </p:nvSpPr>
        <p:spPr>
          <a:xfrm>
            <a:off x="4099828" y="1097247"/>
            <a:ext cx="484632" cy="4577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 18"/>
          <p:cNvSpPr/>
          <p:nvPr/>
        </p:nvSpPr>
        <p:spPr>
          <a:xfrm>
            <a:off x="412729" y="5625499"/>
            <a:ext cx="1266385" cy="101815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/>
              <a:t>Ovociti</a:t>
            </a:r>
            <a:r>
              <a:rPr lang="en-US" sz="1600" b="1" dirty="0"/>
              <a:t> MII &lt; 8</a:t>
            </a:r>
          </a:p>
        </p:txBody>
      </p:sp>
      <p:sp>
        <p:nvSpPr>
          <p:cNvPr id="43" name="Oval 18"/>
          <p:cNvSpPr/>
          <p:nvPr/>
        </p:nvSpPr>
        <p:spPr>
          <a:xfrm>
            <a:off x="2464537" y="5581957"/>
            <a:ext cx="1266385" cy="101815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/>
              <a:t>Ovociti</a:t>
            </a:r>
            <a:r>
              <a:rPr lang="en-US" sz="1600" b="1" dirty="0"/>
              <a:t> MII </a:t>
            </a:r>
            <a:r>
              <a:rPr lang="en-US" sz="1400" b="1" dirty="0" smtClean="0"/>
              <a:t>&gt;</a:t>
            </a:r>
            <a:r>
              <a:rPr lang="en-US" sz="1600" b="1" dirty="0" smtClean="0"/>
              <a:t> </a:t>
            </a:r>
            <a:r>
              <a:rPr lang="en-US" sz="1600" b="1" dirty="0"/>
              <a:t>8</a:t>
            </a:r>
          </a:p>
        </p:txBody>
      </p:sp>
      <p:sp>
        <p:nvSpPr>
          <p:cNvPr id="44" name="Oval 18"/>
          <p:cNvSpPr/>
          <p:nvPr/>
        </p:nvSpPr>
        <p:spPr>
          <a:xfrm>
            <a:off x="7286171" y="5576344"/>
            <a:ext cx="1371025" cy="101815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/>
              <a:t>Ovociti</a:t>
            </a:r>
            <a:r>
              <a:rPr lang="en-US" sz="1600" b="1" dirty="0"/>
              <a:t> MII </a:t>
            </a:r>
            <a:r>
              <a:rPr lang="en-US" sz="1600" b="1" dirty="0" smtClean="0"/>
              <a:t>&gt; 15</a:t>
            </a:r>
            <a:endParaRPr lang="en-US" sz="1600" b="1" dirty="0"/>
          </a:p>
        </p:txBody>
      </p:sp>
      <p:sp>
        <p:nvSpPr>
          <p:cNvPr id="58" name="Oval 18"/>
          <p:cNvSpPr/>
          <p:nvPr/>
        </p:nvSpPr>
        <p:spPr>
          <a:xfrm>
            <a:off x="4792776" y="5576344"/>
            <a:ext cx="1266385" cy="101815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/>
              <a:t>Ovociti</a:t>
            </a:r>
            <a:r>
              <a:rPr lang="en-US" sz="1600" b="1" dirty="0"/>
              <a:t> MII &lt; </a:t>
            </a:r>
            <a:r>
              <a:rPr lang="en-US" sz="1600" b="1" dirty="0" smtClean="0"/>
              <a:t>5</a:t>
            </a:r>
            <a:endParaRPr lang="en-US" sz="1600" b="1" dirty="0"/>
          </a:p>
        </p:txBody>
      </p:sp>
      <p:grpSp>
        <p:nvGrpSpPr>
          <p:cNvPr id="59" name="Group 58"/>
          <p:cNvGrpSpPr/>
          <p:nvPr/>
        </p:nvGrpSpPr>
        <p:grpSpPr>
          <a:xfrm>
            <a:off x="120028" y="1619242"/>
            <a:ext cx="8614938" cy="3492654"/>
            <a:chOff x="120028" y="1619242"/>
            <a:chExt cx="8614938" cy="3492654"/>
          </a:xfrm>
        </p:grpSpPr>
        <p:sp>
          <p:nvSpPr>
            <p:cNvPr id="6" name="Rettangolo 5"/>
            <p:cNvSpPr/>
            <p:nvPr/>
          </p:nvSpPr>
          <p:spPr>
            <a:xfrm>
              <a:off x="120028" y="3666319"/>
              <a:ext cx="1851789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dirty="0"/>
                <a:t>Bassa Risposta </a:t>
              </a:r>
              <a:endParaRPr lang="it-IT" dirty="0" smtClean="0"/>
            </a:p>
            <a:p>
              <a:pPr algn="ctr"/>
              <a:r>
                <a:rPr lang="it-IT" dirty="0" smtClean="0"/>
                <a:t>(</a:t>
              </a:r>
              <a:r>
                <a:rPr lang="it-IT" dirty="0"/>
                <a:t>13</a:t>
              </a:r>
              <a:r>
                <a:rPr lang="it-IT" dirty="0" smtClean="0"/>
                <a:t>%)</a:t>
              </a:r>
            </a:p>
            <a:p>
              <a:pPr algn="ctr"/>
              <a:endParaRPr lang="it-IT" dirty="0"/>
            </a:p>
          </p:txBody>
        </p:sp>
        <p:sp>
          <p:nvSpPr>
            <p:cNvPr id="7" name="Rettangolo 6"/>
            <p:cNvSpPr/>
            <p:nvPr/>
          </p:nvSpPr>
          <p:spPr>
            <a:xfrm>
              <a:off x="4141237" y="3661750"/>
              <a:ext cx="2351926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dirty="0" smtClean="0"/>
                <a:t>Bassa/Moderata </a:t>
              </a:r>
            </a:p>
            <a:p>
              <a:pPr algn="ctr"/>
              <a:r>
                <a:rPr lang="it-IT" dirty="0" smtClean="0"/>
                <a:t>Risposta Inaspettata </a:t>
              </a:r>
            </a:p>
            <a:p>
              <a:pPr algn="ctr"/>
              <a:r>
                <a:rPr lang="it-IT" dirty="0" smtClean="0"/>
                <a:t>(45</a:t>
              </a:r>
              <a:r>
                <a:rPr lang="it-IT" dirty="0"/>
                <a:t>%)</a:t>
              </a:r>
            </a:p>
          </p:txBody>
        </p:sp>
        <p:sp>
          <p:nvSpPr>
            <p:cNvPr id="8" name="Rettangolo 7"/>
            <p:cNvSpPr/>
            <p:nvPr/>
          </p:nvSpPr>
          <p:spPr>
            <a:xfrm>
              <a:off x="2196608" y="3666319"/>
              <a:ext cx="1802245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dirty="0"/>
                <a:t>Normo-risposta</a:t>
              </a:r>
            </a:p>
            <a:p>
              <a:pPr algn="ctr"/>
              <a:r>
                <a:rPr lang="it-IT" dirty="0"/>
                <a:t>(32</a:t>
              </a:r>
              <a:r>
                <a:rPr lang="it-IT" dirty="0" smtClean="0"/>
                <a:t>%)</a:t>
              </a:r>
            </a:p>
            <a:p>
              <a:pPr algn="ctr"/>
              <a:endParaRPr lang="it-IT" dirty="0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6849593" y="3671603"/>
              <a:ext cx="1885373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dirty="0"/>
                <a:t>Alta – Risposta</a:t>
              </a:r>
            </a:p>
            <a:p>
              <a:pPr algn="ctr"/>
              <a:r>
                <a:rPr lang="it-IT" dirty="0"/>
                <a:t>(10</a:t>
              </a:r>
              <a:r>
                <a:rPr lang="it-IT" dirty="0" smtClean="0"/>
                <a:t>%)</a:t>
              </a:r>
            </a:p>
            <a:p>
              <a:pPr algn="ctr"/>
              <a:endParaRPr lang="it-IT" dirty="0"/>
            </a:p>
          </p:txBody>
        </p:sp>
        <p:cxnSp>
          <p:nvCxnSpPr>
            <p:cNvPr id="13" name="Connettore 1 12"/>
            <p:cNvCxnSpPr/>
            <p:nvPr/>
          </p:nvCxnSpPr>
          <p:spPr>
            <a:xfrm>
              <a:off x="1136072" y="1619242"/>
              <a:ext cx="6597400" cy="1115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1136072" y="1619242"/>
              <a:ext cx="0" cy="152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7733472" y="1630400"/>
              <a:ext cx="0" cy="152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8"/>
            <p:cNvCxnSpPr/>
            <p:nvPr/>
          </p:nvCxnSpPr>
          <p:spPr>
            <a:xfrm flipH="1">
              <a:off x="2294164" y="2845538"/>
              <a:ext cx="252426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41"/>
            <p:cNvSpPr/>
            <p:nvPr/>
          </p:nvSpPr>
          <p:spPr>
            <a:xfrm>
              <a:off x="229033" y="1759737"/>
              <a:ext cx="1633781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accent2"/>
                  </a:solidFill>
                </a:rPr>
                <a:t>B</a:t>
              </a:r>
              <a:r>
                <a:rPr lang="it-IT" sz="1600" b="1" dirty="0" smtClean="0">
                  <a:solidFill>
                    <a:schemeClr val="accent2"/>
                  </a:solidFill>
                </a:rPr>
                <a:t>assa </a:t>
              </a:r>
            </a:p>
            <a:p>
              <a:pPr algn="ctr"/>
              <a:r>
                <a:rPr lang="it-IT" sz="1600" b="1" dirty="0" smtClean="0">
                  <a:solidFill>
                    <a:schemeClr val="accent2"/>
                  </a:solidFill>
                </a:rPr>
                <a:t>riserva ovarica</a:t>
              </a:r>
              <a:endParaRPr lang="it-IT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24" name="Rectangle 33"/>
            <p:cNvSpPr/>
            <p:nvPr/>
          </p:nvSpPr>
          <p:spPr>
            <a:xfrm>
              <a:off x="6965707" y="1776963"/>
              <a:ext cx="1691489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chemeClr val="accent2"/>
                  </a:solidFill>
                </a:rPr>
                <a:t>Elevata </a:t>
              </a:r>
            </a:p>
            <a:p>
              <a:pPr algn="ctr"/>
              <a:r>
                <a:rPr lang="it-IT" sz="1600" b="1" dirty="0" smtClean="0">
                  <a:solidFill>
                    <a:schemeClr val="accent2"/>
                  </a:solidFill>
                </a:rPr>
                <a:t> riserva ovarica</a:t>
              </a:r>
              <a:endParaRPr lang="it-IT" sz="1600" dirty="0"/>
            </a:p>
          </p:txBody>
        </p:sp>
        <p:cxnSp>
          <p:nvCxnSpPr>
            <p:cNvPr id="25" name="Connettore 1 24"/>
            <p:cNvCxnSpPr/>
            <p:nvPr/>
          </p:nvCxnSpPr>
          <p:spPr>
            <a:xfrm>
              <a:off x="412729" y="2350473"/>
              <a:ext cx="1" cy="1270949"/>
            </a:xfrm>
            <a:prstGeom prst="line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>
              <a:off x="7091016" y="2391164"/>
              <a:ext cx="0" cy="1215260"/>
            </a:xfrm>
            <a:prstGeom prst="line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>
              <a:off x="3654359" y="1630400"/>
              <a:ext cx="0" cy="4217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>
              <a:off x="2335726" y="2831683"/>
              <a:ext cx="0" cy="78973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>
              <a:off x="4818432" y="2831683"/>
              <a:ext cx="0" cy="78973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33"/>
            <p:cNvSpPr/>
            <p:nvPr/>
          </p:nvSpPr>
          <p:spPr>
            <a:xfrm>
              <a:off x="2837241" y="1821387"/>
              <a:ext cx="1691489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chemeClr val="accent2"/>
                  </a:solidFill>
                </a:rPr>
                <a:t>Normale</a:t>
              </a:r>
            </a:p>
            <a:p>
              <a:pPr algn="ctr"/>
              <a:r>
                <a:rPr lang="it-IT" sz="1600" b="1" dirty="0" smtClean="0">
                  <a:solidFill>
                    <a:schemeClr val="accent2"/>
                  </a:solidFill>
                </a:rPr>
                <a:t> riserva ovarica</a:t>
              </a:r>
              <a:endParaRPr lang="it-IT" sz="1600" dirty="0"/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422910" y="2391164"/>
              <a:ext cx="194425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it-IT" sz="1200" b="1" dirty="0"/>
                <a:t>Età&gt; 40</a:t>
              </a:r>
              <a:endParaRPr lang="it-IT" sz="1400" b="1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b="1" dirty="0"/>
                <a:t>FSH </a:t>
              </a:r>
              <a:r>
                <a:rPr lang="en-US" sz="1200" b="1" dirty="0" err="1"/>
                <a:t>gg</a:t>
              </a:r>
              <a:r>
                <a:rPr lang="en-US" sz="1200" b="1" dirty="0"/>
                <a:t> 3 &gt;15 </a:t>
              </a:r>
              <a:r>
                <a:rPr lang="en-US" sz="1200" b="1" dirty="0" err="1"/>
                <a:t>mIU</a:t>
              </a:r>
              <a:r>
                <a:rPr lang="en-US" sz="1200" b="1" dirty="0"/>
                <a:t>\ml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b="1" dirty="0" smtClean="0"/>
                <a:t>AFC </a:t>
              </a:r>
              <a:r>
                <a:rPr lang="en-US" sz="1200" b="1" dirty="0"/>
                <a:t>&lt; 8 </a:t>
              </a:r>
              <a:endParaRPr lang="en-US" sz="1200" b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b="1" dirty="0" smtClean="0"/>
                <a:t>AMH </a:t>
              </a:r>
              <a:r>
                <a:rPr lang="en-US" sz="1200" b="1" dirty="0"/>
                <a:t>&lt;  </a:t>
              </a:r>
              <a:r>
                <a:rPr lang="en-US" sz="1200" b="1" dirty="0" smtClean="0"/>
                <a:t>1,4ng/mL</a:t>
              </a:r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4101328" y="4650231"/>
              <a:ext cx="19085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smtClean="0"/>
                <a:t>6gg </a:t>
              </a:r>
              <a:r>
                <a:rPr lang="en-US" sz="1200" b="1" dirty="0" err="1"/>
                <a:t>stim</a:t>
              </a:r>
              <a:r>
                <a:rPr lang="en-US" sz="1200" b="1" dirty="0"/>
                <a:t>.:</a:t>
              </a:r>
              <a:r>
                <a:rPr lang="en-US" sz="1200" b="1" dirty="0" err="1"/>
                <a:t>Foll</a:t>
              </a:r>
              <a:r>
                <a:rPr lang="en-US" sz="1200" b="1" dirty="0"/>
                <a:t>.&lt; </a:t>
              </a:r>
              <a:r>
                <a:rPr lang="en-US" sz="1200" b="1" dirty="0" smtClean="0"/>
                <a:t>3-5 </a:t>
              </a:r>
              <a:endParaRPr lang="en-US" sz="1200" b="1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/>
                <a:t>E</a:t>
              </a:r>
              <a:r>
                <a:rPr lang="en-US" sz="1200" b="1" baseline="-25000" dirty="0"/>
                <a:t>2</a:t>
              </a:r>
              <a:r>
                <a:rPr lang="en-US" sz="1200" b="1" dirty="0"/>
                <a:t> </a:t>
              </a:r>
              <a:r>
                <a:rPr lang="it-IT" sz="1200" b="1" dirty="0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70-80 </a:t>
              </a:r>
              <a:r>
                <a:rPr lang="it-IT" sz="1200" b="1" dirty="0" err="1" smtClean="0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pg</a:t>
              </a:r>
              <a:r>
                <a:rPr lang="it-IT" sz="1200" b="1" dirty="0" smtClean="0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/ml</a:t>
              </a:r>
            </a:p>
          </p:txBody>
        </p:sp>
        <p:sp>
          <p:nvSpPr>
            <p:cNvPr id="48" name="Rettangolo 47"/>
            <p:cNvSpPr/>
            <p:nvPr/>
          </p:nvSpPr>
          <p:spPr>
            <a:xfrm>
              <a:off x="2283589" y="2911788"/>
              <a:ext cx="233197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</a:pPr>
              <a:r>
                <a:rPr lang="it-IT" sz="1200" b="1" dirty="0" smtClean="0"/>
                <a:t> - Età </a:t>
              </a:r>
              <a:r>
                <a:rPr lang="it-IT" sz="1200" b="1" dirty="0"/>
                <a:t>28-34 anni</a:t>
              </a:r>
              <a:endParaRPr lang="it-IT" sz="12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cxnSp>
          <p:nvCxnSpPr>
            <p:cNvPr id="51" name="Connettore 1 50"/>
            <p:cNvCxnSpPr/>
            <p:nvPr/>
          </p:nvCxnSpPr>
          <p:spPr>
            <a:xfrm>
              <a:off x="2996637" y="2391164"/>
              <a:ext cx="0" cy="4217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ttangolo 49"/>
            <p:cNvSpPr/>
            <p:nvPr/>
          </p:nvSpPr>
          <p:spPr>
            <a:xfrm>
              <a:off x="3020821" y="2400214"/>
              <a:ext cx="85061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</a:pPr>
              <a:r>
                <a:rPr lang="en-US" sz="1200" b="1" dirty="0" smtClean="0"/>
                <a:t>- AFC </a:t>
              </a:r>
              <a:r>
                <a:rPr lang="en-US" sz="1200" b="1" dirty="0"/>
                <a:t>&gt; 8</a:t>
              </a:r>
            </a:p>
          </p:txBody>
        </p:sp>
        <p:sp>
          <p:nvSpPr>
            <p:cNvPr id="52" name="Rettangolo 51"/>
            <p:cNvSpPr/>
            <p:nvPr/>
          </p:nvSpPr>
          <p:spPr>
            <a:xfrm>
              <a:off x="2323380" y="3097999"/>
              <a:ext cx="18710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</a:pPr>
              <a:r>
                <a:rPr lang="en-US" sz="1200" b="1" dirty="0" smtClean="0"/>
                <a:t>- 1,4 </a:t>
              </a:r>
              <a:r>
                <a:rPr lang="en-US" sz="1200" b="1" dirty="0"/>
                <a:t>&lt;AMH &lt; 2.5 </a:t>
              </a:r>
              <a:r>
                <a:rPr lang="en-US" sz="1200" b="1" dirty="0" err="1"/>
                <a:t>ng</a:t>
              </a:r>
              <a:r>
                <a:rPr lang="en-US" sz="1200" b="1" dirty="0"/>
                <a:t>/mL</a:t>
              </a:r>
            </a:p>
          </p:txBody>
        </p:sp>
        <p:sp>
          <p:nvSpPr>
            <p:cNvPr id="53" name="Rettangolo 52"/>
            <p:cNvSpPr/>
            <p:nvPr/>
          </p:nvSpPr>
          <p:spPr>
            <a:xfrm>
              <a:off x="3020821" y="2573321"/>
              <a:ext cx="17636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</a:pPr>
              <a:r>
                <a:rPr lang="en-US" sz="1200" b="1" dirty="0" smtClean="0"/>
                <a:t>- FSH </a:t>
              </a:r>
              <a:r>
                <a:rPr lang="en-US" sz="1200" b="1" dirty="0"/>
                <a:t>gg3 &lt;15 </a:t>
              </a:r>
              <a:r>
                <a:rPr lang="en-US" sz="1200" b="1" dirty="0" err="1"/>
                <a:t>mIU</a:t>
              </a:r>
              <a:r>
                <a:rPr lang="en-US" sz="1200" b="1" dirty="0"/>
                <a:t>\ml</a:t>
              </a:r>
            </a:p>
          </p:txBody>
        </p:sp>
        <p:sp>
          <p:nvSpPr>
            <p:cNvPr id="54" name="Rettangolo 53"/>
            <p:cNvSpPr/>
            <p:nvPr/>
          </p:nvSpPr>
          <p:spPr>
            <a:xfrm>
              <a:off x="4818200" y="3039508"/>
              <a:ext cx="143250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smtClean="0"/>
                <a:t>- AMH </a:t>
              </a:r>
              <a:r>
                <a:rPr lang="en-US" sz="1200" b="1" dirty="0"/>
                <a:t>&gt;1,4ng/mL</a:t>
              </a:r>
            </a:p>
          </p:txBody>
        </p:sp>
        <p:sp>
          <p:nvSpPr>
            <p:cNvPr id="55" name="Rettangolo 54"/>
            <p:cNvSpPr/>
            <p:nvPr/>
          </p:nvSpPr>
          <p:spPr>
            <a:xfrm>
              <a:off x="2335726" y="3279575"/>
              <a:ext cx="15675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200" b="1" i="1" dirty="0" smtClean="0">
                  <a:solidFill>
                    <a:srgbClr val="C96223"/>
                  </a:solidFill>
                </a:rPr>
                <a:t>- FSHR </a:t>
              </a:r>
              <a:r>
                <a:rPr lang="it-IT" sz="1200" b="1" i="1" dirty="0">
                  <a:solidFill>
                    <a:srgbClr val="C96223"/>
                  </a:solidFill>
                </a:rPr>
                <a:t>680 Ser/Ser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200" b="1" i="1" dirty="0" smtClean="0">
                  <a:solidFill>
                    <a:srgbClr val="C96223"/>
                  </a:solidFill>
                </a:rPr>
                <a:t>- v-LH</a:t>
              </a:r>
              <a:endParaRPr lang="it-IT" sz="1200" b="1" i="1" dirty="0">
                <a:solidFill>
                  <a:srgbClr val="C96223"/>
                </a:solidFill>
              </a:endParaRPr>
            </a:p>
          </p:txBody>
        </p:sp>
        <p:sp>
          <p:nvSpPr>
            <p:cNvPr id="56" name="Rettangolo 55"/>
            <p:cNvSpPr/>
            <p:nvPr/>
          </p:nvSpPr>
          <p:spPr>
            <a:xfrm>
              <a:off x="4792776" y="3373679"/>
              <a:ext cx="22234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200" b="1" i="1" dirty="0">
                  <a:solidFill>
                    <a:srgbClr val="C96223"/>
                  </a:solidFill>
                </a:rPr>
                <a:t>FSHR 680 </a:t>
              </a:r>
              <a:r>
                <a:rPr lang="it-IT" sz="1200" b="1" i="1" dirty="0" err="1">
                  <a:solidFill>
                    <a:srgbClr val="C96223"/>
                  </a:solidFill>
                </a:rPr>
                <a:t>Asn</a:t>
              </a:r>
              <a:r>
                <a:rPr lang="it-IT" sz="1200" b="1" i="1" dirty="0">
                  <a:solidFill>
                    <a:srgbClr val="C96223"/>
                  </a:solidFill>
                </a:rPr>
                <a:t>/</a:t>
              </a:r>
              <a:r>
                <a:rPr lang="it-IT" sz="1200" b="1" i="1" dirty="0" err="1">
                  <a:solidFill>
                    <a:srgbClr val="C96223"/>
                  </a:solidFill>
                </a:rPr>
                <a:t>Asn</a:t>
              </a:r>
              <a:r>
                <a:rPr lang="it-IT" sz="1200" b="1" i="1" dirty="0">
                  <a:solidFill>
                    <a:srgbClr val="C96223"/>
                  </a:solidFill>
                </a:rPr>
                <a:t>  </a:t>
              </a:r>
              <a:r>
                <a:rPr lang="it-IT" sz="1200" b="1" i="1" dirty="0" err="1">
                  <a:solidFill>
                    <a:srgbClr val="C96223"/>
                  </a:solidFill>
                </a:rPr>
                <a:t>Asn</a:t>
              </a:r>
              <a:r>
                <a:rPr lang="it-IT" sz="1200" b="1" i="1" dirty="0">
                  <a:solidFill>
                    <a:srgbClr val="C96223"/>
                  </a:solidFill>
                </a:rPr>
                <a:t>/Ser</a:t>
              </a:r>
              <a:endParaRPr lang="it-IT" sz="1200" i="1" dirty="0">
                <a:solidFill>
                  <a:srgbClr val="C96223"/>
                </a:solidFill>
              </a:endParaRPr>
            </a:p>
          </p:txBody>
        </p:sp>
        <p:sp>
          <p:nvSpPr>
            <p:cNvPr id="57" name="Rettangolo 56"/>
            <p:cNvSpPr/>
            <p:nvPr/>
          </p:nvSpPr>
          <p:spPr>
            <a:xfrm>
              <a:off x="6945349" y="4620351"/>
              <a:ext cx="148675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it-IT" sz="1200" b="1" dirty="0"/>
                <a:t>- E2 &gt; 4000pg/</a:t>
              </a:r>
              <a:r>
                <a:rPr lang="it-IT" sz="1200" b="1" dirty="0" err="1"/>
                <a:t>mL</a:t>
              </a:r>
              <a:r>
                <a:rPr lang="it-IT" sz="1200" b="1" dirty="0"/>
                <a:t> </a:t>
              </a:r>
            </a:p>
          </p:txBody>
        </p:sp>
        <p:sp>
          <p:nvSpPr>
            <p:cNvPr id="60" name="Rettangolo 59"/>
            <p:cNvSpPr/>
            <p:nvPr/>
          </p:nvSpPr>
          <p:spPr>
            <a:xfrm>
              <a:off x="4769404" y="2860680"/>
              <a:ext cx="233197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</a:pPr>
              <a:r>
                <a:rPr lang="it-IT" sz="1200" b="1" dirty="0" smtClean="0"/>
                <a:t> - Età &gt;35 </a:t>
              </a:r>
              <a:r>
                <a:rPr lang="it-IT" sz="1200" b="1" dirty="0"/>
                <a:t>anni</a:t>
              </a:r>
              <a:endParaRPr lang="it-IT" sz="12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61" name="Down Arrow 60"/>
          <p:cNvSpPr/>
          <p:nvPr/>
        </p:nvSpPr>
        <p:spPr>
          <a:xfrm>
            <a:off x="838200" y="5095729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Down Arrow 61"/>
          <p:cNvSpPr/>
          <p:nvPr/>
        </p:nvSpPr>
        <p:spPr>
          <a:xfrm>
            <a:off x="2862930" y="5095729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Down Arrow 62"/>
          <p:cNvSpPr/>
          <p:nvPr/>
        </p:nvSpPr>
        <p:spPr>
          <a:xfrm>
            <a:off x="5138028" y="5095729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Down Arrow 63"/>
          <p:cNvSpPr/>
          <p:nvPr/>
        </p:nvSpPr>
        <p:spPr>
          <a:xfrm>
            <a:off x="7712268" y="5095729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ctangle 64"/>
          <p:cNvSpPr/>
          <p:nvPr/>
        </p:nvSpPr>
        <p:spPr>
          <a:xfrm>
            <a:off x="7153748" y="864488"/>
            <a:ext cx="17089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i="1" dirty="0" smtClean="0">
                <a:solidFill>
                  <a:srgbClr val="000000"/>
                </a:solidFill>
                <a:latin typeface="Arial"/>
                <a:ea typeface="幼圆"/>
                <a:cs typeface="幼圆"/>
              </a:rPr>
              <a:t>solo </a:t>
            </a:r>
            <a:r>
              <a:rPr lang="en-US" altLang="zh-CN" sz="1400" i="1" u="sng" dirty="0" smtClean="0">
                <a:solidFill>
                  <a:srgbClr val="000000"/>
                </a:solidFill>
                <a:latin typeface="Arial"/>
                <a:ea typeface="幼圆"/>
                <a:cs typeface="幼圆"/>
              </a:rPr>
              <a:t>se </a:t>
            </a:r>
            <a:r>
              <a:rPr lang="en-US" altLang="zh-CN" sz="1400" i="1" u="sng" dirty="0" err="1" smtClean="0">
                <a:solidFill>
                  <a:srgbClr val="000000"/>
                </a:solidFill>
                <a:latin typeface="Arial"/>
                <a:ea typeface="幼圆"/>
                <a:cs typeface="幼圆"/>
              </a:rPr>
              <a:t>possibile</a:t>
            </a:r>
            <a:r>
              <a:rPr lang="en-US" altLang="zh-CN" sz="1400" i="1" u="sng" dirty="0" smtClean="0">
                <a:solidFill>
                  <a:srgbClr val="000000"/>
                </a:solidFill>
                <a:latin typeface="Arial"/>
                <a:ea typeface="幼圆"/>
                <a:cs typeface="幼圆"/>
              </a:rPr>
              <a:t> e se </a:t>
            </a:r>
            <a:r>
              <a:rPr lang="en-US" altLang="zh-CN" sz="1400" i="1" u="sng" dirty="0" err="1" smtClean="0">
                <a:solidFill>
                  <a:srgbClr val="000000"/>
                </a:solidFill>
                <a:latin typeface="Arial"/>
                <a:ea typeface="幼圆"/>
                <a:cs typeface="幼圆"/>
              </a:rPr>
              <a:t>necessario</a:t>
            </a:r>
            <a:endParaRPr lang="it-IT" sz="1400" i="1" dirty="0"/>
          </a:p>
        </p:txBody>
      </p:sp>
      <p:sp>
        <p:nvSpPr>
          <p:cNvPr id="49" name="Rectangle 48"/>
          <p:cNvSpPr/>
          <p:nvPr/>
        </p:nvSpPr>
        <p:spPr>
          <a:xfrm>
            <a:off x="7135230" y="2610222"/>
            <a:ext cx="21813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-FSH </a:t>
            </a:r>
            <a:r>
              <a:rPr lang="en-US" sz="1200" b="1" dirty="0" err="1" smtClean="0"/>
              <a:t>giorno</a:t>
            </a:r>
            <a:r>
              <a:rPr lang="en-US" sz="1200" b="1" dirty="0" smtClean="0"/>
              <a:t> 3 &lt;15 </a:t>
            </a:r>
            <a:r>
              <a:rPr lang="en-US" sz="1200" b="1" dirty="0" err="1" smtClean="0"/>
              <a:t>mIU</a:t>
            </a:r>
            <a:r>
              <a:rPr lang="en-US" sz="1200" b="1" dirty="0" smtClean="0"/>
              <a:t>\ml </a:t>
            </a:r>
            <a:endParaRPr lang="it-IT" sz="1200" b="1" dirty="0"/>
          </a:p>
        </p:txBody>
      </p:sp>
      <p:sp>
        <p:nvSpPr>
          <p:cNvPr id="66" name="Rectangle 65"/>
          <p:cNvSpPr/>
          <p:nvPr/>
        </p:nvSpPr>
        <p:spPr>
          <a:xfrm>
            <a:off x="7105490" y="2813894"/>
            <a:ext cx="13195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b="1" dirty="0" smtClean="0">
                <a:solidFill>
                  <a:srgbClr val="000000"/>
                </a:solidFill>
              </a:rPr>
              <a:t>- Età </a:t>
            </a:r>
            <a:r>
              <a:rPr lang="it-IT" sz="1200" b="1" dirty="0" smtClean="0">
                <a:solidFill>
                  <a:srgbClr val="000000"/>
                </a:solidFill>
              </a:rPr>
              <a:t>&lt; 32 anni; 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153748" y="2391279"/>
            <a:ext cx="9925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</a:rPr>
              <a:t>-AFC </a:t>
            </a:r>
            <a:r>
              <a:rPr lang="en-US" sz="1200" b="1" dirty="0" smtClean="0">
                <a:solidFill>
                  <a:srgbClr val="000000"/>
                </a:solidFill>
              </a:rPr>
              <a:t>&gt; 15; </a:t>
            </a:r>
            <a:endParaRPr lang="it-IT" sz="1200" b="1" dirty="0"/>
          </a:p>
        </p:txBody>
      </p:sp>
      <p:sp>
        <p:nvSpPr>
          <p:cNvPr id="68" name="Rectangle 67"/>
          <p:cNvSpPr/>
          <p:nvPr/>
        </p:nvSpPr>
        <p:spPr>
          <a:xfrm>
            <a:off x="7105490" y="3033479"/>
            <a:ext cx="1613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</a:rPr>
              <a:t>- </a:t>
            </a:r>
            <a:r>
              <a:rPr lang="en-US" sz="1200" b="1" dirty="0" smtClean="0">
                <a:solidFill>
                  <a:srgbClr val="000000"/>
                </a:solidFill>
              </a:rPr>
              <a:t>AMH &gt; 2,5 </a:t>
            </a:r>
            <a:r>
              <a:rPr lang="en-US" sz="1200" b="1" dirty="0" err="1" smtClean="0">
                <a:solidFill>
                  <a:srgbClr val="000000"/>
                </a:solidFill>
              </a:rPr>
              <a:t>ng</a:t>
            </a:r>
            <a:r>
              <a:rPr lang="en-US" sz="1200" b="1" dirty="0" smtClean="0">
                <a:solidFill>
                  <a:srgbClr val="000000"/>
                </a:solidFill>
              </a:rPr>
              <a:t>/</a:t>
            </a:r>
            <a:r>
              <a:rPr lang="en-US" sz="1200" b="1" dirty="0" err="1" smtClean="0">
                <a:solidFill>
                  <a:srgbClr val="000000"/>
                </a:solidFill>
              </a:rPr>
              <a:t>mL</a:t>
            </a:r>
            <a:r>
              <a:rPr lang="en-US" sz="1200" b="1" dirty="0" smtClean="0">
                <a:solidFill>
                  <a:srgbClr val="000000"/>
                </a:solidFill>
              </a:rPr>
              <a:t>; </a:t>
            </a:r>
            <a:endParaRPr lang="it-IT" sz="1200" b="1" dirty="0"/>
          </a:p>
        </p:txBody>
      </p:sp>
      <p:sp>
        <p:nvSpPr>
          <p:cNvPr id="71" name="Rettangolo 55"/>
          <p:cNvSpPr/>
          <p:nvPr/>
        </p:nvSpPr>
        <p:spPr>
          <a:xfrm>
            <a:off x="7177051" y="3344423"/>
            <a:ext cx="16489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i="1" dirty="0">
                <a:solidFill>
                  <a:srgbClr val="C96223"/>
                </a:solidFill>
              </a:rPr>
              <a:t>FSHR 680 Asn/Asn  </a:t>
            </a:r>
            <a:endParaRPr lang="it-IT" sz="1200" i="1" dirty="0">
              <a:solidFill>
                <a:srgbClr val="C9622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019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2801567"/>
            <a:ext cx="9143999" cy="40508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55613" y="6683661"/>
            <a:ext cx="238125" cy="215900"/>
          </a:xfrm>
        </p:spPr>
        <p:txBody>
          <a:bodyPr/>
          <a:lstStyle/>
          <a:p>
            <a:pPr>
              <a:defRPr/>
            </a:pPr>
            <a:fld id="{DEC21CAF-F14C-4DF6-B553-8423CDCCE0C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1026" name="Picture 2" descr="C:\Documents and Settings\m143480\Desktop\LAVORO\PERSONALIZZAZIONE DELLA TERAPIA\Pictur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2792" y="104627"/>
            <a:ext cx="4162567" cy="205040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0" y="9298"/>
            <a:ext cx="3625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u="sng" dirty="0" smtClean="0"/>
              <a:t>Bassa Risposta Aspettata(13%)</a:t>
            </a:r>
            <a:endParaRPr lang="it-IT" b="1" u="sng" dirty="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0" y="460518"/>
            <a:ext cx="45447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err="1"/>
              <a:t>Risposta</a:t>
            </a:r>
            <a:r>
              <a:rPr lang="en-US" sz="1400" b="1" dirty="0"/>
              <a:t> </a:t>
            </a:r>
            <a:r>
              <a:rPr lang="en-US" sz="1400" b="1" dirty="0" err="1"/>
              <a:t>alla</a:t>
            </a:r>
            <a:r>
              <a:rPr lang="en-US" sz="1400" b="1" dirty="0"/>
              <a:t> </a:t>
            </a:r>
            <a:r>
              <a:rPr lang="en-US" sz="1400" b="1" dirty="0" err="1"/>
              <a:t>stimolazione</a:t>
            </a:r>
            <a:r>
              <a:rPr lang="en-US" sz="1400" b="1" dirty="0"/>
              <a:t> </a:t>
            </a:r>
            <a:r>
              <a:rPr lang="en-US" sz="1400" b="1" dirty="0" err="1"/>
              <a:t>dovrà</a:t>
            </a:r>
            <a:r>
              <a:rPr lang="en-US" sz="1400" b="1" dirty="0"/>
              <a:t> </a:t>
            </a:r>
            <a:r>
              <a:rPr lang="en-US" sz="1400" b="1" dirty="0" err="1"/>
              <a:t>essere</a:t>
            </a:r>
            <a:r>
              <a:rPr lang="en-US" sz="1400" b="1" dirty="0"/>
              <a:t> </a:t>
            </a:r>
            <a:r>
              <a:rPr lang="en-US" sz="1400" b="1" dirty="0" err="1"/>
              <a:t>valutata</a:t>
            </a:r>
            <a:r>
              <a:rPr lang="en-US" sz="1400" b="1" dirty="0"/>
              <a:t> in base al </a:t>
            </a:r>
            <a:r>
              <a:rPr lang="en-US" sz="1400" b="1" dirty="0" err="1"/>
              <a:t>valore</a:t>
            </a:r>
            <a:r>
              <a:rPr lang="en-US" sz="1400" b="1" dirty="0"/>
              <a:t> </a:t>
            </a:r>
            <a:r>
              <a:rPr lang="en-US" sz="1400" b="1" dirty="0" err="1"/>
              <a:t>di</a:t>
            </a:r>
            <a:r>
              <a:rPr lang="en-US" sz="1400" b="1" dirty="0"/>
              <a:t> </a:t>
            </a:r>
            <a:r>
              <a:rPr lang="en-US" sz="1400" b="1" dirty="0" err="1"/>
              <a:t>Riserva</a:t>
            </a:r>
            <a:r>
              <a:rPr lang="en-US" sz="1400" b="1" dirty="0"/>
              <a:t> </a:t>
            </a:r>
            <a:r>
              <a:rPr lang="en-US" sz="1400" b="1" dirty="0" err="1"/>
              <a:t>Ovarica</a:t>
            </a:r>
            <a:r>
              <a:rPr lang="en-US" sz="1400" b="1" dirty="0"/>
              <a:t> </a:t>
            </a:r>
            <a:r>
              <a:rPr lang="en-US" sz="1400" b="1" dirty="0" err="1"/>
              <a:t>Iniziale</a:t>
            </a:r>
            <a:endParaRPr lang="en-US" sz="1400" b="1" dirty="0"/>
          </a:p>
          <a:p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4723736" y="4908250"/>
            <a:ext cx="442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chemeClr val="bg1"/>
                </a:solidFill>
              </a:rPr>
              <a:t>Antagonista con dosi alte di FSH per sfruttare LH basale</a:t>
            </a:r>
            <a:endParaRPr 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6340468"/>
            <a:ext cx="44759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r-</a:t>
            </a:r>
            <a:r>
              <a:rPr lang="en-US" sz="1400" b="1" dirty="0" err="1" smtClean="0">
                <a:solidFill>
                  <a:schemeClr val="bg1"/>
                </a:solidFill>
              </a:rPr>
              <a:t>hFSH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più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aggiunta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di</a:t>
            </a:r>
            <a:r>
              <a:rPr lang="en-US" sz="1400" b="1" dirty="0" smtClean="0">
                <a:solidFill>
                  <a:schemeClr val="bg1"/>
                </a:solidFill>
              </a:rPr>
              <a:t> r-</a:t>
            </a:r>
            <a:r>
              <a:rPr lang="en-US" sz="1400" b="1" dirty="0" err="1" smtClean="0">
                <a:solidFill>
                  <a:schemeClr val="bg1"/>
                </a:solidFill>
              </a:rPr>
              <a:t>hLH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it-IT" sz="1400" b="1" dirty="0" smtClean="0">
                <a:solidFill>
                  <a:schemeClr val="bg1"/>
                </a:solidFill>
              </a:rPr>
              <a:t>(75-150IU/gg) dal gg1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6" name="Picture 3" descr="C:\Documents and Settings\m143480\Desktop\LAVORO\PERSONALIZZAZIONE DELLA TERAPIA\Prot 1.png"/>
          <p:cNvPicPr>
            <a:picLocks noChangeAspect="1" noChangeArrowheads="1"/>
          </p:cNvPicPr>
          <p:nvPr/>
        </p:nvPicPr>
        <p:blipFill>
          <a:blip r:embed="rId3" cstate="print"/>
          <a:srcRect b="20628"/>
          <a:stretch>
            <a:fillRect/>
          </a:stretch>
        </p:blipFill>
        <p:spPr bwMode="auto">
          <a:xfrm>
            <a:off x="27296" y="2935417"/>
            <a:ext cx="4427893" cy="15884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pic>
        <p:nvPicPr>
          <p:cNvPr id="17" name="Picture 4" descr="C:\Documents and Settings\m143480\Desktop\LAVORO\PERSONALIZZAZIONE DELLA TERAPIA\Prot 1b.png"/>
          <p:cNvPicPr>
            <a:picLocks noChangeAspect="1" noChangeArrowheads="1"/>
          </p:cNvPicPr>
          <p:nvPr/>
        </p:nvPicPr>
        <p:blipFill>
          <a:blip r:embed="rId4" cstate="print"/>
          <a:srcRect b="28558"/>
          <a:stretch>
            <a:fillRect/>
          </a:stretch>
        </p:blipFill>
        <p:spPr bwMode="auto">
          <a:xfrm>
            <a:off x="4682792" y="2949065"/>
            <a:ext cx="4420264" cy="15781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pic>
        <p:nvPicPr>
          <p:cNvPr id="18" name="Picture 5" descr="C:\Documents and Settings\m143480\Desktop\LAVORO\PERSONALIZZAZIONE DELLA TERAPIA\Prot 1c.png"/>
          <p:cNvPicPr>
            <a:picLocks noChangeAspect="1" noChangeArrowheads="1"/>
          </p:cNvPicPr>
          <p:nvPr/>
        </p:nvPicPr>
        <p:blipFill>
          <a:blip r:embed="rId5" cstate="print"/>
          <a:srcRect b="18814"/>
          <a:stretch>
            <a:fillRect/>
          </a:stretch>
        </p:blipFill>
        <p:spPr bwMode="auto">
          <a:xfrm>
            <a:off x="27296" y="4600473"/>
            <a:ext cx="4427893" cy="173999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sp>
        <p:nvSpPr>
          <p:cNvPr id="19" name="Oval 18"/>
          <p:cNvSpPr/>
          <p:nvPr/>
        </p:nvSpPr>
        <p:spPr>
          <a:xfrm>
            <a:off x="2706583" y="1199182"/>
            <a:ext cx="1266385" cy="1018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/>
              <a:t>Ovociti</a:t>
            </a:r>
            <a:r>
              <a:rPr lang="en-US" sz="1600" b="1" dirty="0"/>
              <a:t> MII &lt; 8</a:t>
            </a:r>
          </a:p>
        </p:txBody>
      </p:sp>
      <p:sp>
        <p:nvSpPr>
          <p:cNvPr id="20" name="Oval 19"/>
          <p:cNvSpPr/>
          <p:nvPr/>
        </p:nvSpPr>
        <p:spPr>
          <a:xfrm>
            <a:off x="3795547" y="4381456"/>
            <a:ext cx="177421" cy="142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 20"/>
          <p:cNvSpPr/>
          <p:nvPr/>
        </p:nvSpPr>
        <p:spPr>
          <a:xfrm>
            <a:off x="8436589" y="4384739"/>
            <a:ext cx="177421" cy="142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 21"/>
          <p:cNvSpPr/>
          <p:nvPr/>
        </p:nvSpPr>
        <p:spPr>
          <a:xfrm>
            <a:off x="3768251" y="6198010"/>
            <a:ext cx="177421" cy="142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ctangle 23"/>
          <p:cNvSpPr/>
          <p:nvPr/>
        </p:nvSpPr>
        <p:spPr>
          <a:xfrm>
            <a:off x="27296" y="2514123"/>
            <a:ext cx="191597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Gn-RH Agonista 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22979" y="2541419"/>
            <a:ext cx="162102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Gn-RH Antag 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82792" y="4600473"/>
            <a:ext cx="41508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solidFill>
                  <a:schemeClr val="bg1"/>
                </a:solidFill>
              </a:rPr>
              <a:t>Se utilizzato Gn-RH Antag - No LH</a:t>
            </a:r>
            <a:endParaRPr lang="it-IT" sz="1400" b="1" dirty="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>
            <a:stCxn id="33" idx="0"/>
            <a:endCxn id="33" idx="2"/>
          </p:cNvCxnSpPr>
          <p:nvPr/>
        </p:nvCxnSpPr>
        <p:spPr>
          <a:xfrm>
            <a:off x="4572000" y="2801567"/>
            <a:ext cx="0" cy="405082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55613" y="1353296"/>
            <a:ext cx="1487657" cy="86403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 smtClean="0"/>
              <a:t>Bassa</a:t>
            </a:r>
            <a:r>
              <a:rPr lang="en-US" b="1" dirty="0" smtClean="0"/>
              <a:t> </a:t>
            </a:r>
            <a:r>
              <a:rPr lang="en-US" b="1" dirty="0" err="1" smtClean="0"/>
              <a:t>riserva</a:t>
            </a:r>
            <a:r>
              <a:rPr lang="en-US" b="1" dirty="0" smtClean="0"/>
              <a:t> </a:t>
            </a:r>
            <a:r>
              <a:rPr lang="en-US" b="1" dirty="0" err="1" smtClean="0"/>
              <a:t>ovarica</a:t>
            </a:r>
            <a:endParaRPr lang="en-US" b="1" dirty="0"/>
          </a:p>
        </p:txBody>
      </p:sp>
      <p:sp>
        <p:nvSpPr>
          <p:cNvPr id="37" name="Right Arrow 36"/>
          <p:cNvSpPr/>
          <p:nvPr/>
        </p:nvSpPr>
        <p:spPr>
          <a:xfrm>
            <a:off x="2107046" y="1526009"/>
            <a:ext cx="532263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954929" y="126011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954924" y="174503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652554" y="16556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52549" y="73361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9298"/>
            <a:ext cx="4202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u="sng" dirty="0" smtClean="0"/>
              <a:t>Bassa Risposta NON Aspettata(45%)</a:t>
            </a:r>
            <a:endParaRPr lang="it-IT" b="1" u="sng" dirty="0"/>
          </a:p>
        </p:txBody>
      </p:sp>
      <p:sp>
        <p:nvSpPr>
          <p:cNvPr id="34" name="Rectangle 33"/>
          <p:cNvSpPr/>
          <p:nvPr/>
        </p:nvSpPr>
        <p:spPr>
          <a:xfrm>
            <a:off x="5940594" y="9298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normale riserva ovarica</a:t>
            </a:r>
            <a:endParaRPr lang="it-IT" dirty="0"/>
          </a:p>
        </p:txBody>
      </p:sp>
      <p:pic>
        <p:nvPicPr>
          <p:cNvPr id="2050" name="Picture 2" descr="C:\Documents and Settings\m143480\Desktop\LAVORO\PERSONALIZZAZIONE DELLA TERAPIA\Picture2.png"/>
          <p:cNvPicPr>
            <a:picLocks noChangeAspect="1" noChangeArrowheads="1"/>
          </p:cNvPicPr>
          <p:nvPr/>
        </p:nvPicPr>
        <p:blipFill>
          <a:blip r:embed="rId2" cstate="print"/>
          <a:srcRect b="19723"/>
          <a:stretch>
            <a:fillRect/>
          </a:stretch>
        </p:blipFill>
        <p:spPr bwMode="auto">
          <a:xfrm>
            <a:off x="128094" y="705913"/>
            <a:ext cx="4566736" cy="21601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51" name="Picture 3" descr="C:\Documents and Settings\m143480\Desktop\LAVORO\PERSONALIZZAZIONE DELLA TERAPIA\Prot 2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094" y="3848672"/>
            <a:ext cx="4362019" cy="2015822"/>
          </a:xfrm>
          <a:prstGeom prst="rect">
            <a:avLst/>
          </a:prstGeom>
          <a:noFill/>
          <a:ln>
            <a:solidFill>
              <a:srgbClr val="0033AB"/>
            </a:solidFill>
          </a:ln>
        </p:spPr>
      </p:pic>
      <p:pic>
        <p:nvPicPr>
          <p:cNvPr id="2052" name="Picture 4" descr="C:\Documents and Settings\m143480\Desktop\LAVORO\PERSONALIZZAZIONE DELLA TERAPIA\Prot 2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8022" y="3848672"/>
            <a:ext cx="4459928" cy="2015822"/>
          </a:xfrm>
          <a:prstGeom prst="rect">
            <a:avLst/>
          </a:prstGeom>
          <a:noFill/>
          <a:ln>
            <a:solidFill>
              <a:srgbClr val="0033AB"/>
            </a:solidFill>
          </a:ln>
        </p:spPr>
      </p:pic>
      <p:sp>
        <p:nvSpPr>
          <p:cNvPr id="54" name="Rectangle 53"/>
          <p:cNvSpPr/>
          <p:nvPr/>
        </p:nvSpPr>
        <p:spPr>
          <a:xfrm>
            <a:off x="122830" y="3272494"/>
            <a:ext cx="4465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A</a:t>
            </a:r>
            <a:r>
              <a:rPr lang="it-IT" sz="1600" b="1" dirty="0" smtClean="0">
                <a:solidFill>
                  <a:schemeClr val="tx2"/>
                </a:solidFill>
              </a:rPr>
              <a:t>ggiustamento di un protocollo già iniziato</a:t>
            </a:r>
            <a:endParaRPr lang="it-IT" sz="1600" dirty="0"/>
          </a:p>
        </p:txBody>
      </p:sp>
      <p:sp>
        <p:nvSpPr>
          <p:cNvPr id="55" name="TextBox 14"/>
          <p:cNvSpPr txBox="1">
            <a:spLocks noChangeArrowheads="1"/>
          </p:cNvSpPr>
          <p:nvPr/>
        </p:nvSpPr>
        <p:spPr bwMode="auto">
          <a:xfrm>
            <a:off x="128094" y="6025624"/>
            <a:ext cx="436201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400" dirty="0"/>
              <a:t>Risposta sub-ottimale durante il primo ciclo di stimolazione</a:t>
            </a:r>
            <a:r>
              <a:rPr lang="en-US" sz="1400" dirty="0"/>
              <a:t>: </a:t>
            </a:r>
            <a:r>
              <a:rPr lang="en-US" sz="1400" dirty="0" err="1"/>
              <a:t>Riserva</a:t>
            </a:r>
            <a:r>
              <a:rPr lang="en-US" sz="1400" dirty="0"/>
              <a:t> </a:t>
            </a:r>
            <a:r>
              <a:rPr lang="en-US" sz="1400" dirty="0" err="1"/>
              <a:t>Ovarica</a:t>
            </a:r>
            <a:r>
              <a:rPr lang="en-US" sz="1400" dirty="0"/>
              <a:t> </a:t>
            </a:r>
            <a:r>
              <a:rPr lang="en-US" sz="1400" dirty="0" err="1"/>
              <a:t>Normale</a:t>
            </a:r>
            <a:r>
              <a:rPr lang="en-US" sz="1400" dirty="0"/>
              <a:t>, </a:t>
            </a:r>
            <a:r>
              <a:rPr lang="en-US" sz="1400" b="1" dirty="0"/>
              <a:t>ma </a:t>
            </a:r>
            <a:r>
              <a:rPr lang="en-US" sz="1400" b="1" dirty="0" err="1"/>
              <a:t>risposta</a:t>
            </a:r>
            <a:r>
              <a:rPr lang="en-US" sz="1400" b="1" dirty="0"/>
              <a:t> sub-</a:t>
            </a:r>
            <a:r>
              <a:rPr lang="en-US" sz="1400" b="1" dirty="0" err="1"/>
              <a:t>ottimale</a:t>
            </a:r>
            <a:r>
              <a:rPr lang="en-US" sz="1400" b="1" dirty="0"/>
              <a:t> al 5-6 </a:t>
            </a:r>
            <a:r>
              <a:rPr lang="en-US" sz="1400" b="1" dirty="0" err="1"/>
              <a:t>gg</a:t>
            </a:r>
            <a:endParaRPr lang="en-US" sz="1400" b="1" dirty="0"/>
          </a:p>
        </p:txBody>
      </p:sp>
      <p:sp>
        <p:nvSpPr>
          <p:cNvPr id="56" name="Rectangle 55"/>
          <p:cNvSpPr/>
          <p:nvPr/>
        </p:nvSpPr>
        <p:spPr>
          <a:xfrm>
            <a:off x="4588023" y="3272494"/>
            <a:ext cx="445992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0" b="1" dirty="0" err="1" smtClean="0">
                <a:solidFill>
                  <a:schemeClr val="tx2"/>
                </a:solidFill>
              </a:rPr>
              <a:t>Pazienti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b="1" dirty="0" err="1">
                <a:solidFill>
                  <a:schemeClr val="tx2"/>
                </a:solidFill>
              </a:rPr>
              <a:t>bassa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r>
              <a:rPr lang="en-US" sz="1600" b="1" dirty="0" err="1">
                <a:solidFill>
                  <a:schemeClr val="tx2"/>
                </a:solidFill>
              </a:rPr>
              <a:t>risposta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r>
              <a:rPr lang="en-US" sz="1600" b="1" dirty="0" err="1">
                <a:solidFill>
                  <a:schemeClr val="tx2"/>
                </a:solidFill>
              </a:rPr>
              <a:t>iniziale</a:t>
            </a:r>
            <a:r>
              <a:rPr lang="en-US" sz="1600" b="1" dirty="0">
                <a:solidFill>
                  <a:schemeClr val="tx2"/>
                </a:solidFill>
              </a:rPr>
              <a:t> in </a:t>
            </a:r>
            <a:r>
              <a:rPr lang="en-US" sz="1600" b="1" dirty="0" err="1">
                <a:solidFill>
                  <a:schemeClr val="tx2"/>
                </a:solidFill>
              </a:rPr>
              <a:t>cicli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</a:rPr>
              <a:t>precedenti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57" name="TextBox 14"/>
          <p:cNvSpPr txBox="1">
            <a:spLocks noChangeArrowheads="1"/>
          </p:cNvSpPr>
          <p:nvPr/>
        </p:nvSpPr>
        <p:spPr bwMode="auto">
          <a:xfrm>
            <a:off x="4724400" y="6028270"/>
            <a:ext cx="4419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dirty="0"/>
              <a:t>Risposta sub-ottimale durante il primo ciclo di stimolazione</a:t>
            </a:r>
            <a:r>
              <a:rPr lang="en-US" sz="1400" dirty="0"/>
              <a:t>: </a:t>
            </a:r>
            <a:r>
              <a:rPr lang="en-US" sz="1400" dirty="0" err="1"/>
              <a:t>Riserva</a:t>
            </a:r>
            <a:r>
              <a:rPr lang="en-US" sz="1400" dirty="0"/>
              <a:t> </a:t>
            </a:r>
            <a:r>
              <a:rPr lang="en-US" sz="1400" dirty="0" err="1"/>
              <a:t>Ovarica</a:t>
            </a:r>
            <a:r>
              <a:rPr lang="en-US" sz="1400" dirty="0"/>
              <a:t> </a:t>
            </a:r>
            <a:r>
              <a:rPr lang="en-US" sz="1400" dirty="0" err="1"/>
              <a:t>Normale</a:t>
            </a:r>
            <a:r>
              <a:rPr lang="en-US" sz="1400" dirty="0"/>
              <a:t>, ma </a:t>
            </a:r>
            <a:r>
              <a:rPr lang="en-US" sz="1400" dirty="0" err="1"/>
              <a:t>risposta</a:t>
            </a:r>
            <a:r>
              <a:rPr lang="en-US" sz="1400" dirty="0"/>
              <a:t> </a:t>
            </a:r>
            <a:r>
              <a:rPr lang="en-US" sz="1400" b="1" dirty="0"/>
              <a:t>sub-</a:t>
            </a:r>
            <a:r>
              <a:rPr lang="en-US" sz="1400" b="1" dirty="0" err="1"/>
              <a:t>ottimale</a:t>
            </a:r>
            <a:r>
              <a:rPr lang="en-US" sz="1400" b="1" dirty="0"/>
              <a:t> </a:t>
            </a:r>
            <a:r>
              <a:rPr lang="en-US" sz="1400" b="1" dirty="0" err="1"/>
              <a:t>durante</a:t>
            </a:r>
            <a:r>
              <a:rPr lang="en-US" sz="1400" b="1" dirty="0"/>
              <a:t> </a:t>
            </a:r>
            <a:r>
              <a:rPr lang="en-US" sz="1400" b="1" dirty="0" err="1"/>
              <a:t>cicli</a:t>
            </a:r>
            <a:r>
              <a:rPr lang="en-US" sz="1400" b="1" dirty="0"/>
              <a:t> </a:t>
            </a:r>
            <a:r>
              <a:rPr lang="en-US" sz="1400" b="1" dirty="0" err="1"/>
              <a:t>precedenti</a:t>
            </a:r>
            <a:endParaRPr lang="en-US" sz="1400" b="1" dirty="0"/>
          </a:p>
        </p:txBody>
      </p:sp>
      <p:pic>
        <p:nvPicPr>
          <p:cNvPr id="58" name="Picture 2" descr="C:\Documents and Settings\m143480\Desktop\LAVORO\PERSONALIZZAZIONE DELLA TERAPIA\Picture2.png"/>
          <p:cNvPicPr>
            <a:picLocks noChangeAspect="1" noChangeArrowheads="1"/>
          </p:cNvPicPr>
          <p:nvPr/>
        </p:nvPicPr>
        <p:blipFill>
          <a:blip r:embed="rId2" cstate="print"/>
          <a:srcRect l="49011" t="79318"/>
          <a:stretch>
            <a:fillRect/>
          </a:stretch>
        </p:blipFill>
        <p:spPr bwMode="auto">
          <a:xfrm>
            <a:off x="5686108" y="705913"/>
            <a:ext cx="3029605" cy="724052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>
            <a:off x="2535382" y="74747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35377" y="126010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35377" y="2437783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149927" y="1870364"/>
            <a:ext cx="609600" cy="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072" y="674252"/>
            <a:ext cx="4221832" cy="223899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34"/>
          <p:cNvSpPr/>
          <p:nvPr/>
        </p:nvSpPr>
        <p:spPr>
          <a:xfrm>
            <a:off x="0" y="9298"/>
            <a:ext cx="3950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 smtClean="0"/>
              <a:t>Normo-risposta (32%)</a:t>
            </a:r>
            <a:endParaRPr lang="it-IT" b="1" u="sng" dirty="0"/>
          </a:p>
        </p:txBody>
      </p:sp>
      <p:sp>
        <p:nvSpPr>
          <p:cNvPr id="4" name="Rectangle 33"/>
          <p:cNvSpPr/>
          <p:nvPr/>
        </p:nvSpPr>
        <p:spPr>
          <a:xfrm>
            <a:off x="5918675" y="263237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normale riserva ovarica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534" y="4305805"/>
            <a:ext cx="4388370" cy="21129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38253" y="4305805"/>
            <a:ext cx="4285009" cy="213768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Rettangolo 7"/>
          <p:cNvSpPr/>
          <p:nvPr/>
        </p:nvSpPr>
        <p:spPr>
          <a:xfrm>
            <a:off x="-582175" y="3640164"/>
            <a:ext cx="9726175" cy="1631216"/>
          </a:xfrm>
          <a:prstGeom prst="rect">
            <a:avLst/>
          </a:prstGeom>
        </p:spPr>
        <p:txBody>
          <a:bodyPr lIns="0" rIns="0">
            <a:noAutofit/>
          </a:bodyPr>
          <a:lstStyle/>
          <a:p>
            <a:pPr lvl="2" eaLnBrk="1" hangingPunct="1"/>
            <a:r>
              <a:rPr lang="en-US" sz="2000" b="1" dirty="0"/>
              <a:t>Protocolli di </a:t>
            </a:r>
            <a:r>
              <a:rPr lang="en-US" sz="2000" b="1" dirty="0" err="1"/>
              <a:t>stimolazione</a:t>
            </a:r>
            <a:r>
              <a:rPr lang="en-US" sz="2000" b="1" dirty="0"/>
              <a:t> </a:t>
            </a:r>
            <a:r>
              <a:rPr lang="en-US" sz="2000" b="1" dirty="0" err="1"/>
              <a:t>utilizzando</a:t>
            </a:r>
            <a:r>
              <a:rPr lang="en-US" sz="2000" b="1" dirty="0"/>
              <a:t> r-</a:t>
            </a:r>
            <a:r>
              <a:rPr lang="en-US" sz="2000" b="1" dirty="0" err="1"/>
              <a:t>hFSH</a:t>
            </a:r>
            <a:r>
              <a:rPr lang="en-US" sz="2000" b="1" dirty="0"/>
              <a:t> 150-225IU (</a:t>
            </a:r>
            <a:r>
              <a:rPr lang="en-US" sz="2000" b="1" dirty="0" err="1"/>
              <a:t>normogramma</a:t>
            </a:r>
            <a:r>
              <a:rPr lang="en-US" sz="2000" b="1" dirty="0" smtClean="0"/>
              <a:t>)</a:t>
            </a:r>
          </a:p>
          <a:p>
            <a:pPr lvl="2" eaLnBrk="1" hangingPunct="1"/>
            <a:r>
              <a:rPr lang="en-US" sz="2000" b="1" dirty="0" smtClean="0"/>
              <a:t>                       agonist                         o                   antagonist</a:t>
            </a:r>
            <a:endParaRPr lang="en-US" sz="20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35382" y="733623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35377" y="1190833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57702" y="1689613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57697" y="2257663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245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/>
          <p:nvPr/>
        </p:nvSpPr>
        <p:spPr>
          <a:xfrm>
            <a:off x="-1" y="9298"/>
            <a:ext cx="5001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 smtClean="0"/>
              <a:t>Alta – Risposta (10%)</a:t>
            </a:r>
            <a:endParaRPr lang="it-IT" b="1" u="sng" dirty="0"/>
          </a:p>
        </p:txBody>
      </p:sp>
      <p:sp>
        <p:nvSpPr>
          <p:cNvPr id="3" name="Rectangle 33"/>
          <p:cNvSpPr/>
          <p:nvPr/>
        </p:nvSpPr>
        <p:spPr>
          <a:xfrm>
            <a:off x="5849403" y="180110"/>
            <a:ext cx="2659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Elevata riserva ovarica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543" y="431208"/>
            <a:ext cx="4623614" cy="260792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ttangolo 4"/>
          <p:cNvSpPr/>
          <p:nvPr/>
        </p:nvSpPr>
        <p:spPr>
          <a:xfrm>
            <a:off x="-152401" y="3224301"/>
            <a:ext cx="48995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lvl="2">
              <a:spcBef>
                <a:spcPct val="20000"/>
              </a:spcBef>
              <a:spcAft>
                <a:spcPct val="20000"/>
              </a:spcAft>
            </a:pPr>
            <a:r>
              <a:rPr lang="en-US" sz="1600" b="1" kern="0" dirty="0">
                <a:solidFill>
                  <a:srgbClr val="000000"/>
                </a:solidFill>
                <a:latin typeface="Arial"/>
                <a:cs typeface="Arial"/>
              </a:rPr>
              <a:t>Protocolli “Mild stimulation “ (r-</a:t>
            </a:r>
            <a:r>
              <a:rPr lang="en-US" sz="1600" b="1" kern="0" dirty="0" err="1">
                <a:solidFill>
                  <a:srgbClr val="000000"/>
                </a:solidFill>
                <a:latin typeface="Arial"/>
                <a:cs typeface="Arial"/>
              </a:rPr>
              <a:t>hFSH</a:t>
            </a:r>
            <a:r>
              <a:rPr lang="en-US" sz="1600" b="1" kern="0" dirty="0">
                <a:solidFill>
                  <a:srgbClr val="000000"/>
                </a:solidFill>
                <a:latin typeface="Arial"/>
                <a:cs typeface="Arial"/>
              </a:rPr>
              <a:t> &lt; 150IU) e </a:t>
            </a:r>
            <a:r>
              <a:rPr lang="en-US" sz="1600" b="1" kern="0" dirty="0" err="1">
                <a:solidFill>
                  <a:srgbClr val="000000"/>
                </a:solidFill>
                <a:latin typeface="Arial"/>
                <a:cs typeface="Arial"/>
              </a:rPr>
              <a:t>soppressione</a:t>
            </a:r>
            <a:r>
              <a:rPr lang="en-US" sz="1600" b="1" kern="0" dirty="0">
                <a:solidFill>
                  <a:srgbClr val="000000"/>
                </a:solidFill>
                <a:latin typeface="Arial"/>
                <a:cs typeface="Arial"/>
              </a:rPr>
              <a:t> con </a:t>
            </a:r>
            <a:r>
              <a:rPr lang="en-US" sz="1600" b="1" kern="0" dirty="0" err="1">
                <a:solidFill>
                  <a:srgbClr val="000000"/>
                </a:solidFill>
                <a:latin typeface="Arial"/>
                <a:cs typeface="Arial"/>
              </a:rPr>
              <a:t>antagonista</a:t>
            </a:r>
            <a:r>
              <a:rPr lang="en-US" sz="1600" b="1" kern="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US" sz="20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4331" y="3994243"/>
            <a:ext cx="4492826" cy="234584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1490" y="4520440"/>
            <a:ext cx="3938672" cy="17920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54330" y="6372722"/>
            <a:ext cx="868583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/>
              <a:t>Risposta</a:t>
            </a:r>
            <a:r>
              <a:rPr lang="en-US" sz="1400" dirty="0"/>
              <a:t> </a:t>
            </a:r>
            <a:r>
              <a:rPr lang="en-US" sz="1400" dirty="0" err="1"/>
              <a:t>alla</a:t>
            </a:r>
            <a:r>
              <a:rPr lang="en-US" sz="1400" dirty="0"/>
              <a:t> </a:t>
            </a:r>
            <a:r>
              <a:rPr lang="en-US" sz="1400" dirty="0" err="1"/>
              <a:t>stimolazione</a:t>
            </a:r>
            <a:r>
              <a:rPr lang="en-US" sz="1400" dirty="0"/>
              <a:t> </a:t>
            </a:r>
            <a:r>
              <a:rPr lang="en-US" sz="1400" dirty="0" err="1"/>
              <a:t>dovrà</a:t>
            </a:r>
            <a:r>
              <a:rPr lang="en-US" sz="1400" dirty="0"/>
              <a:t> </a:t>
            </a:r>
            <a:r>
              <a:rPr lang="en-US" sz="1400" dirty="0" err="1"/>
              <a:t>essere</a:t>
            </a:r>
            <a:r>
              <a:rPr lang="en-US" sz="1400" dirty="0"/>
              <a:t> </a:t>
            </a:r>
            <a:r>
              <a:rPr lang="en-US" sz="1400" dirty="0" err="1"/>
              <a:t>valutata</a:t>
            </a:r>
            <a:r>
              <a:rPr lang="en-US" sz="1400" dirty="0"/>
              <a:t> in base </a:t>
            </a:r>
            <a:r>
              <a:rPr lang="en-US" sz="1400" dirty="0" err="1"/>
              <a:t>alla</a:t>
            </a:r>
            <a:r>
              <a:rPr lang="en-US" sz="1400" dirty="0"/>
              <a:t> </a:t>
            </a:r>
            <a:r>
              <a:rPr lang="en-US" sz="1400" dirty="0" err="1"/>
              <a:t>valore</a:t>
            </a:r>
            <a:r>
              <a:rPr lang="en-US" sz="1400" dirty="0"/>
              <a:t> di </a:t>
            </a:r>
            <a:r>
              <a:rPr lang="en-US" sz="1400" dirty="0" err="1"/>
              <a:t>Riserva</a:t>
            </a:r>
            <a:r>
              <a:rPr lang="en-US" sz="1400" dirty="0"/>
              <a:t> </a:t>
            </a:r>
            <a:r>
              <a:rPr lang="en-US" sz="1400" dirty="0" err="1"/>
              <a:t>Ovarica</a:t>
            </a:r>
            <a:r>
              <a:rPr lang="en-US" sz="1400" dirty="0"/>
              <a:t> </a:t>
            </a:r>
            <a:r>
              <a:rPr lang="en-US" sz="1400" dirty="0" err="1"/>
              <a:t>Iniziale</a:t>
            </a:r>
            <a:r>
              <a:rPr lang="en-US" sz="1400" dirty="0"/>
              <a:t>.</a:t>
            </a:r>
          </a:p>
          <a:p>
            <a:r>
              <a:rPr lang="en-US" sz="1400" dirty="0"/>
              <a:t>Il </a:t>
            </a:r>
            <a:r>
              <a:rPr lang="en-US" sz="1400" dirty="0" err="1"/>
              <a:t>monitoraggio</a:t>
            </a:r>
            <a:r>
              <a:rPr lang="en-US" sz="1400" dirty="0"/>
              <a:t> </a:t>
            </a:r>
            <a:r>
              <a:rPr lang="en-US" sz="1400" dirty="0" err="1"/>
              <a:t>dell’Estradiolo</a:t>
            </a:r>
            <a:r>
              <a:rPr lang="en-US" sz="1400" dirty="0"/>
              <a:t> è </a:t>
            </a:r>
            <a:r>
              <a:rPr lang="en-US" sz="1400" dirty="0" err="1"/>
              <a:t>fondamentale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47157" y="929505"/>
            <a:ext cx="4317669" cy="197970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20000"/>
              </a:spcAft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3838" indent="-222250" algn="l" rtl="0" eaLnBrk="0" fontAlgn="base" hangingPunct="0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465138" indent="-239713" algn="l" rtl="0" eaLnBrk="0" fontAlgn="base" hangingPunct="0">
              <a:spcBef>
                <a:spcPct val="20000"/>
              </a:spcBef>
              <a:spcAft>
                <a:spcPct val="2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657225" indent="-190500" algn="l" rtl="0" eaLnBrk="0" fontAlgn="base" hangingPunct="0"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4pPr>
            <a:lvl5pPr marL="850900" indent="-192088" algn="l" rtl="0" eaLnBrk="0" fontAlgn="base" hangingPunct="0"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5pPr>
            <a:lvl6pPr marL="2124075" indent="-142875" algn="l" rtl="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6pPr>
            <a:lvl7pPr marL="2581275" indent="-142875" algn="l" rtl="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7pPr>
            <a:lvl8pPr marL="3038475" indent="-142875" algn="l" rtl="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8pPr>
            <a:lvl9pPr marL="3495675" indent="-142875" algn="l" rtl="0" eaLnBrk="0" fontAlgn="base" hangingPunct="0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ü"/>
            </a:pPr>
            <a:r>
              <a:rPr lang="it-IT" sz="1600" kern="0" dirty="0" smtClean="0"/>
              <a:t>Utilizzo dell’antagonista del </a:t>
            </a:r>
            <a:r>
              <a:rPr lang="it-IT" sz="1600" kern="0" dirty="0" err="1" smtClean="0"/>
              <a:t>Gn</a:t>
            </a:r>
            <a:r>
              <a:rPr lang="it-IT" sz="1600" kern="0" dirty="0" smtClean="0"/>
              <a:t>-RH, che blocca il recettore </a:t>
            </a:r>
            <a:r>
              <a:rPr lang="it-IT" sz="1600" kern="0" dirty="0" err="1" smtClean="0"/>
              <a:t>GnRH</a:t>
            </a:r>
            <a:r>
              <a:rPr lang="it-IT" sz="1600" kern="0" dirty="0" smtClean="0"/>
              <a:t>:</a:t>
            </a:r>
          </a:p>
          <a:p>
            <a:pPr marL="458788" lvl="1" indent="-457200">
              <a:buFont typeface="Wingdings" pitchFamily="2" charset="2"/>
              <a:buChar char="ü"/>
            </a:pPr>
            <a:r>
              <a:rPr lang="it-IT" sz="1600" kern="0" dirty="0" smtClean="0"/>
              <a:t>Evita il problema del picco iniziale di gonadotropine che si evidenzia con il protocollo lungo con agonista</a:t>
            </a:r>
          </a:p>
          <a:p>
            <a:pPr marL="458788" lvl="1" indent="-457200">
              <a:buFont typeface="Wingdings" pitchFamily="2" charset="2"/>
              <a:buChar char="ü"/>
            </a:pPr>
            <a:r>
              <a:rPr lang="it-IT" sz="1600" kern="0" dirty="0" smtClean="0"/>
              <a:t>Riduce la quantità di gonadotropine necessarie</a:t>
            </a:r>
          </a:p>
          <a:p>
            <a:pPr marL="458788" lvl="1" indent="-457200">
              <a:buFont typeface="Wingdings" pitchFamily="2" charset="2"/>
              <a:buChar char="ü"/>
            </a:pPr>
            <a:r>
              <a:rPr lang="it-IT" sz="1600" kern="0" dirty="0" smtClean="0"/>
              <a:t>Riduce la durata della stimolazione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it-IT" sz="1600" kern="0" dirty="0" smtClean="0"/>
              <a:t>Utilizzo di dose di FSH iniziali basse: 100-150IU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41987" y="484233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41982" y="103842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74572" y="153720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33002" y="2160678"/>
            <a:ext cx="29395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2369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1122_Merck_Serono_4-3_V2003">
  <a:themeElements>
    <a:clrScheme name="20101122_Merck_Serono_4-3_V2003 1">
      <a:dk1>
        <a:srgbClr val="000000"/>
      </a:dk1>
      <a:lt1>
        <a:srgbClr val="FFFFFF"/>
      </a:lt1>
      <a:dk2>
        <a:srgbClr val="0033AB"/>
      </a:dk2>
      <a:lt2>
        <a:srgbClr val="D5EDFA"/>
      </a:lt2>
      <a:accent1>
        <a:srgbClr val="0033AB"/>
      </a:accent1>
      <a:accent2>
        <a:srgbClr val="CF142B"/>
      </a:accent2>
      <a:accent3>
        <a:srgbClr val="FFFFFF"/>
      </a:accent3>
      <a:accent4>
        <a:srgbClr val="000000"/>
      </a:accent4>
      <a:accent5>
        <a:srgbClr val="AAADD2"/>
      </a:accent5>
      <a:accent6>
        <a:srgbClr val="BB1126"/>
      </a:accent6>
      <a:hlink>
        <a:srgbClr val="F7B512"/>
      </a:hlink>
      <a:folHlink>
        <a:srgbClr val="42C1FA"/>
      </a:folHlink>
    </a:clrScheme>
    <a:fontScheme name="Merck Ser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101122_Merck_Serono_4-3_V2003 1">
        <a:dk1>
          <a:srgbClr val="000000"/>
        </a:dk1>
        <a:lt1>
          <a:srgbClr val="FFFFFF"/>
        </a:lt1>
        <a:dk2>
          <a:srgbClr val="0033AB"/>
        </a:dk2>
        <a:lt2>
          <a:srgbClr val="D5EDFA"/>
        </a:lt2>
        <a:accent1>
          <a:srgbClr val="0033AB"/>
        </a:accent1>
        <a:accent2>
          <a:srgbClr val="CF142B"/>
        </a:accent2>
        <a:accent3>
          <a:srgbClr val="FFFFFF"/>
        </a:accent3>
        <a:accent4>
          <a:srgbClr val="000000"/>
        </a:accent4>
        <a:accent5>
          <a:srgbClr val="AAADD2"/>
        </a:accent5>
        <a:accent6>
          <a:srgbClr val="BB1126"/>
        </a:accent6>
        <a:hlink>
          <a:srgbClr val="F7B512"/>
        </a:hlink>
        <a:folHlink>
          <a:srgbClr val="42C1F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20101122_Merck_Serono_4-3_V2003</Template>
  <TotalTime>4028</TotalTime>
  <Words>675</Words>
  <Application>Microsoft Office PowerPoint</Application>
  <PresentationFormat>On-screen Show (4:3)</PresentationFormat>
  <Paragraphs>111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20101122_Merck_Serono_4-3_V2003</vt:lpstr>
      <vt:lpstr>Classi di pazienti – Protocolli</vt:lpstr>
      <vt:lpstr>Slide 2</vt:lpstr>
      <vt:lpstr>Slide 3</vt:lpstr>
      <vt:lpstr>Slide 4</vt:lpstr>
      <vt:lpstr>Slide 5</vt:lpstr>
      <vt:lpstr>Slide 6</vt:lpstr>
    </vt:vector>
  </TitlesOfParts>
  <Company>Merck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Arial 28pt bold</dc:title>
  <dc:subject>PowerPoint Template</dc:subject>
  <dc:creator>INSTALL INSTALL</dc:creator>
  <cp:lastModifiedBy>M143465</cp:lastModifiedBy>
  <cp:revision>254</cp:revision>
  <dcterms:created xsi:type="dcterms:W3CDTF">2010-12-10T12:47:26Z</dcterms:created>
  <dcterms:modified xsi:type="dcterms:W3CDTF">2014-04-10T14:15:40Z</dcterms:modified>
</cp:coreProperties>
</file>