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1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2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3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  <p:sldMasterId id="2147483699" r:id="rId4"/>
    <p:sldMasterId id="2147483764" r:id="rId5"/>
    <p:sldMasterId id="2147483790" r:id="rId6"/>
    <p:sldMasterId id="2147483803" r:id="rId7"/>
    <p:sldMasterId id="2147483829" r:id="rId8"/>
    <p:sldMasterId id="2147483842" r:id="rId9"/>
    <p:sldMasterId id="2147483855" r:id="rId10"/>
    <p:sldMasterId id="2147483868" r:id="rId11"/>
    <p:sldMasterId id="2147483881" r:id="rId12"/>
    <p:sldMasterId id="2147483894" r:id="rId13"/>
    <p:sldMasterId id="2147483945" r:id="rId14"/>
  </p:sldMasterIdLst>
  <p:notesMasterIdLst>
    <p:notesMasterId r:id="rId59"/>
  </p:notesMasterIdLst>
  <p:sldIdLst>
    <p:sldId id="351" r:id="rId15"/>
    <p:sldId id="256" r:id="rId16"/>
    <p:sldId id="257" r:id="rId17"/>
    <p:sldId id="259" r:id="rId18"/>
    <p:sldId id="258" r:id="rId19"/>
    <p:sldId id="370" r:id="rId20"/>
    <p:sldId id="260" r:id="rId21"/>
    <p:sldId id="377" r:id="rId22"/>
    <p:sldId id="357" r:id="rId23"/>
    <p:sldId id="348" r:id="rId24"/>
    <p:sldId id="354" r:id="rId25"/>
    <p:sldId id="347" r:id="rId26"/>
    <p:sldId id="355" r:id="rId27"/>
    <p:sldId id="329" r:id="rId28"/>
    <p:sldId id="330" r:id="rId29"/>
    <p:sldId id="306" r:id="rId30"/>
    <p:sldId id="360" r:id="rId31"/>
    <p:sldId id="302" r:id="rId32"/>
    <p:sldId id="287" r:id="rId33"/>
    <p:sldId id="289" r:id="rId34"/>
    <p:sldId id="290" r:id="rId35"/>
    <p:sldId id="394" r:id="rId36"/>
    <p:sldId id="292" r:id="rId37"/>
    <p:sldId id="308" r:id="rId38"/>
    <p:sldId id="312" r:id="rId39"/>
    <p:sldId id="333" r:id="rId40"/>
    <p:sldId id="369" r:id="rId41"/>
    <p:sldId id="358" r:id="rId42"/>
    <p:sldId id="334" r:id="rId43"/>
    <p:sldId id="364" r:id="rId44"/>
    <p:sldId id="335" r:id="rId45"/>
    <p:sldId id="336" r:id="rId46"/>
    <p:sldId id="314" r:id="rId47"/>
    <p:sldId id="320" r:id="rId48"/>
    <p:sldId id="389" r:id="rId49"/>
    <p:sldId id="343" r:id="rId50"/>
    <p:sldId id="390" r:id="rId51"/>
    <p:sldId id="393" r:id="rId52"/>
    <p:sldId id="362" r:id="rId53"/>
    <p:sldId id="337" r:id="rId54"/>
    <p:sldId id="388" r:id="rId55"/>
    <p:sldId id="391" r:id="rId56"/>
    <p:sldId id="392" r:id="rId57"/>
    <p:sldId id="379" r:id="rId5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BEE7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2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slide" Target="slides/slide36.xml"/><Relationship Id="rId55" Type="http://schemas.openxmlformats.org/officeDocument/2006/relationships/slide" Target="slides/slide41.xml"/><Relationship Id="rId63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slide" Target="slides/slide27.xml"/><Relationship Id="rId54" Type="http://schemas.openxmlformats.org/officeDocument/2006/relationships/slide" Target="slides/slide40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slide" Target="slides/slide39.xml"/><Relationship Id="rId58" Type="http://schemas.openxmlformats.org/officeDocument/2006/relationships/slide" Target="slides/slide4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57" Type="http://schemas.openxmlformats.org/officeDocument/2006/relationships/slide" Target="slides/slide43.xml"/><Relationship Id="rId61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slide" Target="slides/slide38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56" Type="http://schemas.openxmlformats.org/officeDocument/2006/relationships/slide" Target="slides/slide42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7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5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6217056963640677E-2"/>
          <c:y val="0.23345724744034288"/>
          <c:w val="0.62399898509775187"/>
          <c:h val="0.74333626673059716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explosion val="25"/>
          <c:cat>
            <c:strRef>
              <c:f>Foglio1!$A$2:$A$5</c:f>
              <c:strCache>
                <c:ptCount val="4"/>
                <c:pt idx="0">
                  <c:v>1 trattamento</c:v>
                </c:pt>
                <c:pt idx="1">
                  <c:v>2 tratt. </c:v>
                </c:pt>
                <c:pt idx="2">
                  <c:v>migliorata lieve</c:v>
                </c:pt>
                <c:pt idx="3">
                  <c:v>non rivista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10</c:v>
                </c:pt>
                <c:pt idx="1">
                  <c:v>7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parità</c:v>
                </c:pt>
              </c:strCache>
            </c:strRef>
          </c:tx>
          <c:invertIfNegative val="0"/>
          <c:cat>
            <c:strRef>
              <c:f>Foglio1!$A$2:$A$7</c:f>
              <c:strCache>
                <c:ptCount val="5"/>
                <c:pt idx="0">
                  <c:v>2 gravidanze</c:v>
                </c:pt>
                <c:pt idx="1">
                  <c:v>3gravidanze</c:v>
                </c:pt>
                <c:pt idx="2">
                  <c:v>4gravidanze</c:v>
                </c:pt>
                <c:pt idx="3">
                  <c:v>5gravidanze</c:v>
                </c:pt>
                <c:pt idx="4">
                  <c:v>oltre6gravidanze</c:v>
                </c:pt>
              </c:strCache>
            </c:strRef>
          </c:cat>
          <c:val>
            <c:numRef>
              <c:f>Foglio1!$B$2:$B$7</c:f>
              <c:numCache>
                <c:formatCode>General</c:formatCode>
                <c:ptCount val="6"/>
                <c:pt idx="0">
                  <c:v>6</c:v>
                </c:pt>
                <c:pt idx="1">
                  <c:v>8</c:v>
                </c:pt>
                <c:pt idx="2">
                  <c:v>4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8081920"/>
        <c:axId val="238083456"/>
      </c:barChart>
      <c:catAx>
        <c:axId val="238081920"/>
        <c:scaling>
          <c:orientation val="minMax"/>
        </c:scaling>
        <c:delete val="0"/>
        <c:axPos val="b"/>
        <c:majorTickMark val="out"/>
        <c:minorTickMark val="none"/>
        <c:tickLblPos val="nextTo"/>
        <c:crossAx val="238083456"/>
        <c:crosses val="autoZero"/>
        <c:auto val="1"/>
        <c:lblAlgn val="ctr"/>
        <c:lblOffset val="100"/>
        <c:noMultiLvlLbl val="0"/>
      </c:catAx>
      <c:valAx>
        <c:axId val="2380834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80819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CSD  N°TC</c:v>
                </c:pt>
              </c:strCache>
            </c:strRef>
          </c:tx>
          <c:cat>
            <c:strRef>
              <c:f>Foglio1!$A$2:$A$6</c:f>
              <c:strCache>
                <c:ptCount val="4"/>
                <c:pt idx="0">
                  <c:v>1 TC</c:v>
                </c:pt>
                <c:pt idx="1">
                  <c:v>2 TC </c:v>
                </c:pt>
                <c:pt idx="2">
                  <c:v>3 TC</c:v>
                </c:pt>
                <c:pt idx="3">
                  <c:v>4 TC</c:v>
                </c:pt>
              </c:strCache>
            </c:strRef>
          </c:cat>
          <c:val>
            <c:numRef>
              <c:f>Foglio1!$B$2:$B$6</c:f>
              <c:numCache>
                <c:formatCode>General</c:formatCode>
                <c:ptCount val="5"/>
                <c:pt idx="0">
                  <c:v>1</c:v>
                </c:pt>
                <c:pt idx="1">
                  <c:v>8</c:v>
                </c:pt>
                <c:pt idx="2">
                  <c:v>6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7776896"/>
        <c:axId val="237778432"/>
      </c:areaChart>
      <c:catAx>
        <c:axId val="237776896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crossAx val="237778432"/>
        <c:crosses val="autoZero"/>
        <c:auto val="1"/>
        <c:lblAlgn val="ctr"/>
        <c:lblOffset val="100"/>
        <c:noMultiLvlLbl val="0"/>
      </c:catAx>
      <c:valAx>
        <c:axId val="2377784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7776896"/>
        <c:crosses val="autoZero"/>
        <c:crossBetween val="midCat"/>
      </c:valAx>
    </c:plotArea>
    <c:legend>
      <c:legendPos val="r"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108F47-B046-488B-B59C-ADB2DA504FE7}" type="datetimeFigureOut">
              <a:rPr lang="it-IT" smtClean="0"/>
              <a:t>15/11/2018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28C15A-062F-453B-A08A-F9ADD7DA1D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0540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9pPr>
          </a:lstStyle>
          <a:p>
            <a:pPr eaLnBrk="1" hangingPunct="1"/>
            <a:fld id="{03FB9E3E-EA5C-4E5A-BAEB-E5FD68B586BF}" type="slidenum">
              <a:rPr lang="it-IT" altLang="it-IT" sz="1200">
                <a:solidFill>
                  <a:prstClr val="black"/>
                </a:solidFill>
                <a:latin typeface="Arial" charset="0"/>
              </a:rPr>
              <a:pPr eaLnBrk="1" hangingPunct="1"/>
              <a:t>16</a:t>
            </a:fld>
            <a:endParaRPr lang="it-IT" altLang="it-IT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it-IT" altLang="it-IT" smtClean="0"/>
              <a:t>Polipo &gt;1.5 cm associato a rischio di trasformazione neoplastica OR 6.9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9pPr>
          </a:lstStyle>
          <a:p>
            <a:pPr eaLnBrk="1" hangingPunct="1"/>
            <a:fld id="{BC133AFD-004D-4DD0-B1C3-AEF38578C688}" type="slidenum">
              <a:rPr lang="it-IT" altLang="it-IT" sz="1200">
                <a:solidFill>
                  <a:prstClr val="black"/>
                </a:solidFill>
                <a:latin typeface="Arial" charset="0"/>
              </a:rPr>
              <a:pPr eaLnBrk="1" hangingPunct="1"/>
              <a:t>19</a:t>
            </a:fld>
            <a:endParaRPr lang="it-IT" altLang="it-IT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it-IT" altLang="it-IT" smtClean="0"/>
              <a:t>Curettage: 50-85% dei casi non diagnosticati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9pPr>
          </a:lstStyle>
          <a:p>
            <a:pPr eaLnBrk="1" hangingPunct="1"/>
            <a:fld id="{8E525D77-7F45-47EA-9AEC-841C442329CA}" type="slidenum">
              <a:rPr lang="it-IT" altLang="it-IT" sz="1200">
                <a:solidFill>
                  <a:prstClr val="black"/>
                </a:solidFill>
                <a:latin typeface="Arial" charset="0"/>
              </a:rPr>
              <a:pPr eaLnBrk="1" hangingPunct="1"/>
              <a:t>20</a:t>
            </a:fld>
            <a:endParaRPr lang="it-IT" altLang="it-IT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it-IT" altLang="it-IT" smtClean="0"/>
              <a:t>Preferibile eseguire ecog in fase proliferativa iniziale per ridotto spessore mucosa endometriale e per sfruttare ipoecogenicità endometrio circostante </a:t>
            </a:r>
          </a:p>
          <a:p>
            <a:pPr eaLnBrk="1" hangingPunct="1">
              <a:buFontTx/>
              <a:buChar char="•"/>
            </a:pPr>
            <a:r>
              <a:rPr lang="it-IT" altLang="it-IT" smtClean="0"/>
              <a:t>pattern vascolare del polipo, assente in forme tipiche e diffuso e bizzarro in forme atipiche</a:t>
            </a:r>
          </a:p>
          <a:p>
            <a:pPr eaLnBrk="1" hangingPunct="1">
              <a:buFontTx/>
              <a:buChar char="•"/>
            </a:pPr>
            <a:endParaRPr lang="it-IT" altLang="it-IT" smtClean="0"/>
          </a:p>
          <a:p>
            <a:pPr eaLnBrk="1" hangingPunct="1">
              <a:buFontTx/>
              <a:buChar char="•"/>
            </a:pPr>
            <a:endParaRPr lang="it-IT" altLang="it-I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8C15A-062F-453B-A08A-F9ADD7DA1DC3}" type="slidenum">
              <a:rPr lang="it-IT" smtClean="0"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387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9pPr>
          </a:lstStyle>
          <a:p>
            <a:pPr eaLnBrk="1" hangingPunct="1"/>
            <a:fld id="{DFF29656-21C9-4D65-8A4B-4A6405776092}" type="slidenum">
              <a:rPr lang="it-IT" altLang="it-IT" sz="1200">
                <a:solidFill>
                  <a:prstClr val="black"/>
                </a:solidFill>
                <a:latin typeface="Arial" charset="0"/>
              </a:rPr>
              <a:pPr eaLnBrk="1" hangingPunct="1"/>
              <a:t>33</a:t>
            </a:fld>
            <a:endParaRPr lang="it-IT" altLang="it-IT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it-IT" altLang="it-IT" smtClean="0"/>
              <a:t>50% dei polipi multipli sono uterotubarici, con maggiore associazione a perdita di funzione ostium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FFFFFF"/>
                  </a:solidFill>
                  <a:ea typeface="ＭＳ Ｐゴシック" charset="-128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FFFFFF"/>
                  </a:solidFill>
                  <a:ea typeface="ＭＳ Ｐゴシック" charset="-128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FFFFFF"/>
                  </a:solidFill>
                  <a:ea typeface="ＭＳ Ｐゴシック" charset="-128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FFFFFF"/>
                  </a:solidFill>
                  <a:ea typeface="ＭＳ Ｐゴシック" charset="-128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FFFFFF"/>
                  </a:solidFill>
                  <a:ea typeface="ＭＳ Ｐゴシック" charset="-128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srgbClr val="FFFFFF"/>
                </a:solidFill>
                <a:ea typeface="ＭＳ Ｐゴシック" charset="-128"/>
              </a:endParaRPr>
            </a:p>
          </p:txBody>
        </p:sp>
      </p:grpSp>
      <p:sp>
        <p:nvSpPr>
          <p:cNvPr id="1127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1127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1B0EC82-B252-4F7B-B8E1-D0E20587C51C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010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B928CB-E244-45EA-BD7F-4DE288C91A99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49988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0DE676-817F-4848-AA6A-390A1489360C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17360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F54248-5DCF-4EB3-9F6F-8E0E70401157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39495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2E7532-48A5-482B-A3C9-D9176733D2A2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34002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ED7C29-43AE-4D8C-BC3A-03675CF5ABDD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3556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831B55-00D4-4D1E-93C3-8FF4C0A673E0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89152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A14DE3-7121-4B8E-84E0-7D088CFB6378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55661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B928CB-E244-45EA-BD7F-4DE288C91A99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14409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CA5A93-27A4-4825-A6BE-D5674ECF96A4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50573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1D3E06-89D3-4AAF-8F4D-C6A1693A6155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25573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FFFFFF"/>
                  </a:solidFill>
                  <a:ea typeface="ＭＳ Ｐゴシック" charset="-128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FFFFFF"/>
                  </a:solidFill>
                  <a:ea typeface="ＭＳ Ｐゴシック" charset="-128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FFFFFF"/>
                  </a:solidFill>
                  <a:ea typeface="ＭＳ Ｐゴシック" charset="-128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FFFFFF"/>
                  </a:solidFill>
                  <a:ea typeface="ＭＳ Ｐゴシック" charset="-128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FFFFFF"/>
                  </a:solidFill>
                  <a:ea typeface="ＭＳ Ｐゴシック" charset="-128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srgbClr val="FFFFFF"/>
                </a:solidFill>
                <a:ea typeface="ＭＳ Ｐゴシック" charset="-128"/>
              </a:endParaRPr>
            </a:p>
          </p:txBody>
        </p:sp>
      </p:grpSp>
      <p:sp>
        <p:nvSpPr>
          <p:cNvPr id="1127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1127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1B0EC82-B252-4F7B-B8E1-D0E20587C51C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223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CA5A93-27A4-4825-A6BE-D5674ECF96A4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0910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D14841-A1B9-4670-A8CD-F68D84AC896C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69064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6B3E55-978B-42BA-A9AA-41D2BCE30CC4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8195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0DE676-817F-4848-AA6A-390A1489360C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09466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F54248-5DCF-4EB3-9F6F-8E0E70401157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14272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2E7532-48A5-482B-A3C9-D9176733D2A2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80096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ED7C29-43AE-4D8C-BC3A-03675CF5ABDD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90149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831B55-00D4-4D1E-93C3-8FF4C0A673E0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57342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A14DE3-7121-4B8E-84E0-7D088CFB6378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9307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B928CB-E244-45EA-BD7F-4DE288C91A99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90517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CA5A93-27A4-4825-A6BE-D5674ECF96A4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744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1D3E06-89D3-4AAF-8F4D-C6A1693A6155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07760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1D3E06-89D3-4AAF-8F4D-C6A1693A6155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60523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FFFFFF"/>
                  </a:solidFill>
                  <a:ea typeface="ＭＳ Ｐゴシック" charset="-128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FFFFFF"/>
                  </a:solidFill>
                  <a:ea typeface="ＭＳ Ｐゴシック" charset="-128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FFFFFF"/>
                  </a:solidFill>
                  <a:ea typeface="ＭＳ Ｐゴシック" charset="-128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FFFFFF"/>
                  </a:solidFill>
                  <a:ea typeface="ＭＳ Ｐゴシック" charset="-128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FFFFFF"/>
                  </a:solidFill>
                  <a:ea typeface="ＭＳ Ｐゴシック" charset="-128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srgbClr val="FFFFFF"/>
                </a:solidFill>
                <a:ea typeface="ＭＳ Ｐゴシック" charset="-128"/>
              </a:endParaRPr>
            </a:p>
          </p:txBody>
        </p:sp>
      </p:grpSp>
      <p:sp>
        <p:nvSpPr>
          <p:cNvPr id="1127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1127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1B0EC82-B252-4F7B-B8E1-D0E20587C51C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21607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D14841-A1B9-4670-A8CD-F68D84AC896C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82453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6B3E55-978B-42BA-A9AA-41D2BCE30CC4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45892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0DE676-817F-4848-AA6A-390A1489360C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59966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F54248-5DCF-4EB3-9F6F-8E0E70401157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48637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2E7532-48A5-482B-A3C9-D9176733D2A2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65704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ED7C29-43AE-4D8C-BC3A-03675CF5ABDD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47283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831B55-00D4-4D1E-93C3-8FF4C0A673E0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03057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A14DE3-7121-4B8E-84E0-7D088CFB6378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612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FFFFFF"/>
                  </a:solidFill>
                  <a:ea typeface="ＭＳ Ｐゴシック" charset="-128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FFFFFF"/>
                  </a:solidFill>
                  <a:ea typeface="ＭＳ Ｐゴシック" charset="-128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FFFFFF"/>
                  </a:solidFill>
                  <a:ea typeface="ＭＳ Ｐゴシック" charset="-128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FFFFFF"/>
                  </a:solidFill>
                  <a:ea typeface="ＭＳ Ｐゴシック" charset="-128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FFFFFF"/>
                  </a:solidFill>
                  <a:ea typeface="ＭＳ Ｐゴシック" charset="-128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srgbClr val="FFFFFF"/>
                </a:solidFill>
                <a:ea typeface="ＭＳ Ｐゴシック" charset="-128"/>
              </a:endParaRPr>
            </a:p>
          </p:txBody>
        </p:sp>
      </p:grpSp>
      <p:sp>
        <p:nvSpPr>
          <p:cNvPr id="1127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1127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1B0EC82-B252-4F7B-B8E1-D0E20587C51C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45060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B928CB-E244-45EA-BD7F-4DE288C91A99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06508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CA5A93-27A4-4825-A6BE-D5674ECF96A4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6224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1D3E06-89D3-4AAF-8F4D-C6A1693A6155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01642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FFFFFF"/>
                  </a:solidFill>
                  <a:ea typeface="ＭＳ Ｐゴシック" charset="-128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FFFFFF"/>
                  </a:solidFill>
                  <a:ea typeface="ＭＳ Ｐゴシック" charset="-128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FFFFFF"/>
                  </a:solidFill>
                  <a:ea typeface="ＭＳ Ｐゴシック" charset="-128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FFFFFF"/>
                  </a:solidFill>
                  <a:ea typeface="ＭＳ Ｐゴシック" charset="-128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FFFFFF"/>
                  </a:solidFill>
                  <a:ea typeface="ＭＳ Ｐゴシック" charset="-128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srgbClr val="FFFFFF"/>
                </a:solidFill>
                <a:ea typeface="ＭＳ Ｐゴシック" charset="-128"/>
              </a:endParaRPr>
            </a:p>
          </p:txBody>
        </p:sp>
      </p:grpSp>
      <p:sp>
        <p:nvSpPr>
          <p:cNvPr id="1127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1127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1B0EC82-B252-4F7B-B8E1-D0E20587C51C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63205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D14841-A1B9-4670-A8CD-F68D84AC896C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75004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6B3E55-978B-42BA-A9AA-41D2BCE30CC4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86538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0DE676-817F-4848-AA6A-390A1489360C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25843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F54248-5DCF-4EB3-9F6F-8E0E70401157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71158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2E7532-48A5-482B-A3C9-D9176733D2A2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05105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ED7C29-43AE-4D8C-BC3A-03675CF5ABDD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933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D14841-A1B9-4670-A8CD-F68D84AC896C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4077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831B55-00D4-4D1E-93C3-8FF4C0A673E0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73693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A14DE3-7121-4B8E-84E0-7D088CFB6378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64736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B928CB-E244-45EA-BD7F-4DE288C91A99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70748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CA5A93-27A4-4825-A6BE-D5674ECF96A4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59858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1D3E06-89D3-4AAF-8F4D-C6A1693A6155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01881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88EE8-EF6A-4C50-BEC1-D53650D4EAEC}" type="datetimeFigureOut">
              <a:rPr lang="it-IT" smtClean="0">
                <a:solidFill>
                  <a:prstClr val="white">
                    <a:tint val="75000"/>
                  </a:prstClr>
                </a:solidFill>
              </a:rPr>
              <a:pPr/>
              <a:t>15/11/2018</a:t>
            </a:fld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4C290-7DB6-4617-8402-33181A67610B}" type="slidenum">
              <a:rPr lang="it-IT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21882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88EE8-EF6A-4C50-BEC1-D53650D4EAEC}" type="datetimeFigureOut">
              <a:rPr lang="it-IT" smtClean="0">
                <a:solidFill>
                  <a:prstClr val="white">
                    <a:tint val="75000"/>
                  </a:prstClr>
                </a:solidFill>
              </a:rPr>
              <a:pPr/>
              <a:t>15/11/2018</a:t>
            </a:fld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4C290-7DB6-4617-8402-33181A67610B}" type="slidenum">
              <a:rPr lang="it-IT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56881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88EE8-EF6A-4C50-BEC1-D53650D4EAEC}" type="datetimeFigureOut">
              <a:rPr lang="it-IT" smtClean="0">
                <a:solidFill>
                  <a:prstClr val="white">
                    <a:tint val="75000"/>
                  </a:prstClr>
                </a:solidFill>
              </a:rPr>
              <a:pPr/>
              <a:t>15/11/2018</a:t>
            </a:fld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4C290-7DB6-4617-8402-33181A67610B}" type="slidenum">
              <a:rPr lang="it-IT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4452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88EE8-EF6A-4C50-BEC1-D53650D4EAEC}" type="datetimeFigureOut">
              <a:rPr lang="it-IT" smtClean="0">
                <a:solidFill>
                  <a:prstClr val="white">
                    <a:tint val="75000"/>
                  </a:prstClr>
                </a:solidFill>
              </a:rPr>
              <a:pPr/>
              <a:t>15/11/2018</a:t>
            </a:fld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4C290-7DB6-4617-8402-33181A67610B}" type="slidenum">
              <a:rPr lang="it-IT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58557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88EE8-EF6A-4C50-BEC1-D53650D4EAEC}" type="datetimeFigureOut">
              <a:rPr lang="it-IT" smtClean="0">
                <a:solidFill>
                  <a:prstClr val="white">
                    <a:tint val="75000"/>
                  </a:prstClr>
                </a:solidFill>
              </a:rPr>
              <a:pPr/>
              <a:t>15/11/2018</a:t>
            </a:fld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4C290-7DB6-4617-8402-33181A67610B}" type="slidenum">
              <a:rPr lang="it-IT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8824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6B3E55-978B-42BA-A9AA-41D2BCE30CC4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16965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88EE8-EF6A-4C50-BEC1-D53650D4EAEC}" type="datetimeFigureOut">
              <a:rPr lang="it-IT" smtClean="0">
                <a:solidFill>
                  <a:prstClr val="white">
                    <a:tint val="75000"/>
                  </a:prstClr>
                </a:solidFill>
              </a:rPr>
              <a:pPr/>
              <a:t>15/11/2018</a:t>
            </a:fld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4C290-7DB6-4617-8402-33181A67610B}" type="slidenum">
              <a:rPr lang="it-IT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65002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88EE8-EF6A-4C50-BEC1-D53650D4EAEC}" type="datetimeFigureOut">
              <a:rPr lang="it-IT" smtClean="0">
                <a:solidFill>
                  <a:prstClr val="white">
                    <a:tint val="75000"/>
                  </a:prstClr>
                </a:solidFill>
              </a:rPr>
              <a:pPr/>
              <a:t>15/11/2018</a:t>
            </a:fld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4C290-7DB6-4617-8402-33181A67610B}" type="slidenum">
              <a:rPr lang="it-IT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05632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88EE8-EF6A-4C50-BEC1-D53650D4EAEC}" type="datetimeFigureOut">
              <a:rPr lang="it-IT" smtClean="0">
                <a:solidFill>
                  <a:prstClr val="white">
                    <a:tint val="75000"/>
                  </a:prstClr>
                </a:solidFill>
              </a:rPr>
              <a:pPr/>
              <a:t>15/11/2018</a:t>
            </a:fld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4C290-7DB6-4617-8402-33181A67610B}" type="slidenum">
              <a:rPr lang="it-IT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91104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88EE8-EF6A-4C50-BEC1-D53650D4EAEC}" type="datetimeFigureOut">
              <a:rPr lang="it-IT" smtClean="0">
                <a:solidFill>
                  <a:prstClr val="white">
                    <a:tint val="75000"/>
                  </a:prstClr>
                </a:solidFill>
              </a:rPr>
              <a:pPr/>
              <a:t>15/11/2018</a:t>
            </a:fld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4C290-7DB6-4617-8402-33181A67610B}" type="slidenum">
              <a:rPr lang="it-IT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26611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88EE8-EF6A-4C50-BEC1-D53650D4EAEC}" type="datetimeFigureOut">
              <a:rPr lang="it-IT" smtClean="0">
                <a:solidFill>
                  <a:prstClr val="white">
                    <a:tint val="75000"/>
                  </a:prstClr>
                </a:solidFill>
              </a:rPr>
              <a:pPr/>
              <a:t>15/11/2018</a:t>
            </a:fld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4C290-7DB6-4617-8402-33181A67610B}" type="slidenum">
              <a:rPr lang="it-IT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13866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88EE8-EF6A-4C50-BEC1-D53650D4EAEC}" type="datetimeFigureOut">
              <a:rPr lang="it-IT" smtClean="0">
                <a:solidFill>
                  <a:prstClr val="white">
                    <a:tint val="75000"/>
                  </a:prstClr>
                </a:solidFill>
              </a:rPr>
              <a:pPr/>
              <a:t>15/11/2018</a:t>
            </a:fld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4C290-7DB6-4617-8402-33181A67610B}" type="slidenum">
              <a:rPr lang="it-IT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74549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>
                <a:solidFill>
                  <a:srgbClr val="000000"/>
                </a:solidFill>
              </a:rPr>
              <a:t>g.r. a.s.l. ce / 2 - 2002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81C60C-4EEC-4CA5-866E-959501D4CB95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28304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>
                <a:solidFill>
                  <a:srgbClr val="000000"/>
                </a:solidFill>
              </a:rPr>
              <a:t>g.r. a.s.l. ce / 2 - 2002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7D2317-26E0-4545-BC7F-36E01C3675B7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74310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>
                <a:solidFill>
                  <a:srgbClr val="000000"/>
                </a:solidFill>
              </a:rPr>
              <a:t>g.r. a.s.l. ce / 2 - 2002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8EF232-49B1-46F1-8D3A-9D3DA1BC9031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08077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>
                <a:solidFill>
                  <a:srgbClr val="000000"/>
                </a:solidFill>
              </a:rPr>
              <a:t>g.r. a.s.l. ce / 2 - 2002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4C21F3-257D-4580-BD92-9570498A3280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0128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0DE676-817F-4848-AA6A-390A1489360C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88523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>
                <a:solidFill>
                  <a:srgbClr val="000000"/>
                </a:solidFill>
              </a:rPr>
              <a:t>g.r. a.s.l. ce / 2 - 2002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7ED17C-E440-4A4D-81FE-8B65D3A0588A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80402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>
                <a:solidFill>
                  <a:srgbClr val="000000"/>
                </a:solidFill>
              </a:rPr>
              <a:t>g.r. a.s.l. ce / 2 - 2002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619A6D-1197-4D15-AC98-763B1FCEFCAA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74705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>
                <a:solidFill>
                  <a:srgbClr val="000000"/>
                </a:solidFill>
              </a:rPr>
              <a:t>g.r. a.s.l. ce / 2 - 2002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8A66A4-A740-447E-84F6-673DCF0B3269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89533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>
                <a:solidFill>
                  <a:srgbClr val="000000"/>
                </a:solidFill>
              </a:rPr>
              <a:t>g.r. a.s.l. ce / 2 - 2002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5D6079-E92D-47C4-9733-5873D64AB176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25550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>
                <a:solidFill>
                  <a:srgbClr val="000000"/>
                </a:solidFill>
              </a:rPr>
              <a:t>g.r. a.s.l. ce / 2 - 2002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865351-E184-41B0-8003-608558A627EE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81763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>
                <a:solidFill>
                  <a:srgbClr val="000000"/>
                </a:solidFill>
              </a:rPr>
              <a:t>g.r. a.s.l. ce / 2 - 2002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BEFF9-2519-4443-8E48-D35D71D12186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3884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>
                <a:solidFill>
                  <a:srgbClr val="000000"/>
                </a:solidFill>
              </a:rPr>
              <a:t>g.r. a.s.l. ce / 2 - 2002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294660-2120-4D84-B106-8E40CC3442E1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156656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it-IT" altLang="it-IT">
                <a:solidFill>
                  <a:srgbClr val="000000"/>
                </a:solidFill>
              </a:rPr>
              <a:t>g.r. a.s.l. ce / 2 - 2002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A7E21A2-9690-4332-81C7-5B2BD0D94E5C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217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F54248-5DCF-4EB3-9F6F-8E0E70401157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0831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2E7532-48A5-482B-A3C9-D9176733D2A2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3779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ED7C29-43AE-4D8C-BC3A-03675CF5ABDD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590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D14841-A1B9-4670-A8CD-F68D84AC896C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5235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831B55-00D4-4D1E-93C3-8FF4C0A673E0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6571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A14DE3-7121-4B8E-84E0-7D088CFB6378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6197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B928CB-E244-45EA-BD7F-4DE288C91A99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1944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CA5A93-27A4-4825-A6BE-D5674ECF96A4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1962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1D3E06-89D3-4AAF-8F4D-C6A1693A6155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7394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FFFFFF"/>
                  </a:solidFill>
                  <a:ea typeface="ＭＳ Ｐゴシック" charset="-128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FFFFFF"/>
                  </a:solidFill>
                  <a:ea typeface="ＭＳ Ｐゴシック" charset="-128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FFFFFF"/>
                  </a:solidFill>
                  <a:ea typeface="ＭＳ Ｐゴシック" charset="-128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FFFFFF"/>
                  </a:solidFill>
                  <a:ea typeface="ＭＳ Ｐゴシック" charset="-128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FFFFFF"/>
                  </a:solidFill>
                  <a:ea typeface="ＭＳ Ｐゴシック" charset="-128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srgbClr val="FFFFFF"/>
                </a:solidFill>
                <a:ea typeface="ＭＳ Ｐゴシック" charset="-128"/>
              </a:endParaRPr>
            </a:p>
          </p:txBody>
        </p:sp>
      </p:grpSp>
      <p:sp>
        <p:nvSpPr>
          <p:cNvPr id="1127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1127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1B0EC82-B252-4F7B-B8E1-D0E20587C51C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6605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D14841-A1B9-4670-A8CD-F68D84AC896C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9133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6B3E55-978B-42BA-A9AA-41D2BCE30CC4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7076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0DE676-817F-4848-AA6A-390A1489360C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2492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F54248-5DCF-4EB3-9F6F-8E0E70401157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099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6B3E55-978B-42BA-A9AA-41D2BCE30CC4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797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2E7532-48A5-482B-A3C9-D9176733D2A2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3046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ED7C29-43AE-4D8C-BC3A-03675CF5ABDD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9957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831B55-00D4-4D1E-93C3-8FF4C0A673E0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9712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A14DE3-7121-4B8E-84E0-7D088CFB6378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8766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B928CB-E244-45EA-BD7F-4DE288C91A99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0581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CA5A93-27A4-4825-A6BE-D5674ECF96A4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4682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1D3E06-89D3-4AAF-8F4D-C6A1693A6155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2635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FFFFFF"/>
                  </a:solidFill>
                  <a:ea typeface="ＭＳ Ｐゴシック" charset="-128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FFFFFF"/>
                  </a:solidFill>
                  <a:ea typeface="ＭＳ Ｐゴシック" charset="-128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FFFFFF"/>
                  </a:solidFill>
                  <a:ea typeface="ＭＳ Ｐゴシック" charset="-128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FFFFFF"/>
                  </a:solidFill>
                  <a:ea typeface="ＭＳ Ｐゴシック" charset="-128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FFFFFF"/>
                  </a:solidFill>
                  <a:ea typeface="ＭＳ Ｐゴシック" charset="-128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srgbClr val="FFFFFF"/>
                </a:solidFill>
                <a:ea typeface="ＭＳ Ｐゴシック" charset="-128"/>
              </a:endParaRPr>
            </a:p>
          </p:txBody>
        </p:sp>
      </p:grpSp>
      <p:sp>
        <p:nvSpPr>
          <p:cNvPr id="1127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1127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1B0EC82-B252-4F7B-B8E1-D0E20587C51C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3785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D14841-A1B9-4670-A8CD-F68D84AC896C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0848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6B3E55-978B-42BA-A9AA-41D2BCE30CC4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854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0DE676-817F-4848-AA6A-390A1489360C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2595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0DE676-817F-4848-AA6A-390A1489360C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3520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F54248-5DCF-4EB3-9F6F-8E0E70401157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2104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2E7532-48A5-482B-A3C9-D9176733D2A2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426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ED7C29-43AE-4D8C-BC3A-03675CF5ABDD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9476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831B55-00D4-4D1E-93C3-8FF4C0A673E0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7192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A14DE3-7121-4B8E-84E0-7D088CFB6378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3615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B928CB-E244-45EA-BD7F-4DE288C91A99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0485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CA5A93-27A4-4825-A6BE-D5674ECF96A4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6912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1D3E06-89D3-4AAF-8F4D-C6A1693A6155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781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FFFFFF"/>
                  </a:solidFill>
                  <a:ea typeface="ＭＳ Ｐゴシック" charset="-128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FFFFFF"/>
                  </a:solidFill>
                  <a:ea typeface="ＭＳ Ｐゴシック" charset="-128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FFFFFF"/>
                  </a:solidFill>
                  <a:ea typeface="ＭＳ Ｐゴシック" charset="-128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FFFFFF"/>
                  </a:solidFill>
                  <a:ea typeface="ＭＳ Ｐゴシック" charset="-128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FFFFFF"/>
                  </a:solidFill>
                  <a:ea typeface="ＭＳ Ｐゴシック" charset="-128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srgbClr val="FFFFFF"/>
                </a:solidFill>
                <a:ea typeface="ＭＳ Ｐゴシック" charset="-128"/>
              </a:endParaRPr>
            </a:p>
          </p:txBody>
        </p:sp>
      </p:grpSp>
      <p:sp>
        <p:nvSpPr>
          <p:cNvPr id="1127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1127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1B0EC82-B252-4F7B-B8E1-D0E20587C51C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749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F54248-5DCF-4EB3-9F6F-8E0E70401157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54172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D14841-A1B9-4670-A8CD-F68D84AC896C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6128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6B3E55-978B-42BA-A9AA-41D2BCE30CC4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6351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0DE676-817F-4848-AA6A-390A1489360C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7240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F54248-5DCF-4EB3-9F6F-8E0E70401157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4289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2E7532-48A5-482B-A3C9-D9176733D2A2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4585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ED7C29-43AE-4D8C-BC3A-03675CF5ABDD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4664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831B55-00D4-4D1E-93C3-8FF4C0A673E0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50775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A14DE3-7121-4B8E-84E0-7D088CFB6378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6031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B928CB-E244-45EA-BD7F-4DE288C91A99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95470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CA5A93-27A4-4825-A6BE-D5674ECF96A4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567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2E7532-48A5-482B-A3C9-D9176733D2A2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27233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1D3E06-89D3-4AAF-8F4D-C6A1693A6155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33676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FFFFFF"/>
                  </a:solidFill>
                  <a:ea typeface="ＭＳ Ｐゴシック" charset="-128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FFFFFF"/>
                  </a:solidFill>
                  <a:ea typeface="ＭＳ Ｐゴシック" charset="-128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FFFFFF"/>
                  </a:solidFill>
                  <a:ea typeface="ＭＳ Ｐゴシック" charset="-128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FFFFFF"/>
                  </a:solidFill>
                  <a:ea typeface="ＭＳ Ｐゴシック" charset="-128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FFFFFF"/>
                  </a:solidFill>
                  <a:ea typeface="ＭＳ Ｐゴシック" charset="-128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srgbClr val="FFFFFF"/>
                </a:solidFill>
                <a:ea typeface="ＭＳ Ｐゴシック" charset="-128"/>
              </a:endParaRPr>
            </a:p>
          </p:txBody>
        </p:sp>
      </p:grpSp>
      <p:sp>
        <p:nvSpPr>
          <p:cNvPr id="1127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1127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1B0EC82-B252-4F7B-B8E1-D0E20587C51C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7606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D14841-A1B9-4670-A8CD-F68D84AC896C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52702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6B3E55-978B-42BA-A9AA-41D2BCE30CC4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12441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0DE676-817F-4848-AA6A-390A1489360C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49281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F54248-5DCF-4EB3-9F6F-8E0E70401157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04500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2E7532-48A5-482B-A3C9-D9176733D2A2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11999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ED7C29-43AE-4D8C-BC3A-03675CF5ABDD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42909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831B55-00D4-4D1E-93C3-8FF4C0A673E0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23596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A14DE3-7121-4B8E-84E0-7D088CFB6378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263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ED7C29-43AE-4D8C-BC3A-03675CF5ABDD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72260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B928CB-E244-45EA-BD7F-4DE288C91A99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24514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CA5A93-27A4-4825-A6BE-D5674ECF96A4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09954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1D3E06-89D3-4AAF-8F4D-C6A1693A6155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18440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FFFFFF"/>
                  </a:solidFill>
                  <a:ea typeface="ＭＳ Ｐゴシック" charset="-128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FFFFFF"/>
                  </a:solidFill>
                  <a:ea typeface="ＭＳ Ｐゴシック" charset="-128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FFFFFF"/>
                  </a:solidFill>
                  <a:ea typeface="ＭＳ Ｐゴシック" charset="-128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FFFFFF"/>
                  </a:solidFill>
                  <a:ea typeface="ＭＳ Ｐゴシック" charset="-128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FFFFFF"/>
                  </a:solidFill>
                  <a:ea typeface="ＭＳ Ｐゴシック" charset="-128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srgbClr val="FFFFFF"/>
                </a:solidFill>
                <a:ea typeface="ＭＳ Ｐゴシック" charset="-128"/>
              </a:endParaRPr>
            </a:p>
          </p:txBody>
        </p:sp>
      </p:grpSp>
      <p:sp>
        <p:nvSpPr>
          <p:cNvPr id="1127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1127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1B0EC82-B252-4F7B-B8E1-D0E20587C51C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45054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D14841-A1B9-4670-A8CD-F68D84AC896C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79328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6B3E55-978B-42BA-A9AA-41D2BCE30CC4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33852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0DE676-817F-4848-AA6A-390A1489360C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08838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F54248-5DCF-4EB3-9F6F-8E0E70401157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09311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2E7532-48A5-482B-A3C9-D9176733D2A2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14776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ED7C29-43AE-4D8C-BC3A-03675CF5ABDD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051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831B55-00D4-4D1E-93C3-8FF4C0A673E0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94841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831B55-00D4-4D1E-93C3-8FF4C0A673E0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38454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A14DE3-7121-4B8E-84E0-7D088CFB6378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32273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B928CB-E244-45EA-BD7F-4DE288C91A99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57549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CA5A93-27A4-4825-A6BE-D5674ECF96A4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61656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1D3E06-89D3-4AAF-8F4D-C6A1693A6155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28529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FFFFFF"/>
                  </a:solidFill>
                  <a:ea typeface="ＭＳ Ｐゴシック" charset="-128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FFFFFF"/>
                  </a:solidFill>
                  <a:ea typeface="ＭＳ Ｐゴシック" charset="-128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FFFFFF"/>
                  </a:solidFill>
                  <a:ea typeface="ＭＳ Ｐゴシック" charset="-128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FFFFFF"/>
                  </a:solidFill>
                  <a:ea typeface="ＭＳ Ｐゴシック" charset="-128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FFFFFF"/>
                  </a:solidFill>
                  <a:ea typeface="ＭＳ Ｐゴシック" charset="-128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srgbClr val="FFFFFF"/>
                </a:solidFill>
                <a:ea typeface="ＭＳ Ｐゴシック" charset="-128"/>
              </a:endParaRPr>
            </a:p>
          </p:txBody>
        </p:sp>
      </p:grpSp>
      <p:sp>
        <p:nvSpPr>
          <p:cNvPr id="1127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1127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1B0EC82-B252-4F7B-B8E1-D0E20587C51C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80709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D14841-A1B9-4670-A8CD-F68D84AC896C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93074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6B3E55-978B-42BA-A9AA-41D2BCE30CC4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42625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0DE676-817F-4848-AA6A-390A1489360C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5594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F54248-5DCF-4EB3-9F6F-8E0E70401157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251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A14DE3-7121-4B8E-84E0-7D088CFB6378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92293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2E7532-48A5-482B-A3C9-D9176733D2A2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67199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ED7C29-43AE-4D8C-BC3A-03675CF5ABDD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89217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831B55-00D4-4D1E-93C3-8FF4C0A673E0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10808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A14DE3-7121-4B8E-84E0-7D088CFB6378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59252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B928CB-E244-45EA-BD7F-4DE288C91A99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1946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CA5A93-27A4-4825-A6BE-D5674ECF96A4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54283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1D3E06-89D3-4AAF-8F4D-C6A1693A6155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85029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FFFFFF"/>
                  </a:solidFill>
                  <a:ea typeface="ＭＳ Ｐゴシック" charset="-128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FFFFFF"/>
                  </a:solidFill>
                  <a:ea typeface="ＭＳ Ｐゴシック" charset="-128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FFFFFF"/>
                  </a:solidFill>
                  <a:ea typeface="ＭＳ Ｐゴシック" charset="-128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FFFFFF"/>
                  </a:solidFill>
                  <a:ea typeface="ＭＳ Ｐゴシック" charset="-128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FFFFFF"/>
                  </a:solidFill>
                  <a:ea typeface="ＭＳ Ｐゴシック" charset="-128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srgbClr val="FFFFFF"/>
                </a:solidFill>
                <a:ea typeface="ＭＳ Ｐゴシック" charset="-128"/>
              </a:endParaRPr>
            </a:p>
          </p:txBody>
        </p:sp>
      </p:grpSp>
      <p:sp>
        <p:nvSpPr>
          <p:cNvPr id="1127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1127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1B0EC82-B252-4F7B-B8E1-D0E20587C51C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28864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D14841-A1B9-4670-A8CD-F68D84AC896C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4525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6B3E55-978B-42BA-A9AA-41D2BCE30CC4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484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slideLayout" Target="../slideLayouts/slideLayout167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D90F35D-BC10-448B-A038-4DF4A3354BA1}" type="slidenum">
              <a:rPr lang="it-IT" altLang="it-IT" smtClean="0">
                <a:solidFill>
                  <a:srgbClr val="FFFFFF"/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 smtClean="0">
              <a:solidFill>
                <a:srgbClr val="FFFFFF"/>
              </a:solidFill>
              <a:ea typeface="ＭＳ Ｐゴシック" charset="-128"/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024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FFFFFF"/>
                  </a:solidFill>
                  <a:ea typeface="ＭＳ Ｐゴシック" charset="-128"/>
                </a:endParaRPr>
              </a:p>
            </p:txBody>
          </p:sp>
          <p:sp>
            <p:nvSpPr>
              <p:cNvPr id="1024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FFFFFF"/>
                  </a:solidFill>
                  <a:ea typeface="ＭＳ Ｐゴシック" charset="-128"/>
                </a:endParaRPr>
              </a:p>
            </p:txBody>
          </p:sp>
          <p:sp>
            <p:nvSpPr>
              <p:cNvPr id="1024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FFFFFF"/>
                  </a:solidFill>
                  <a:ea typeface="ＭＳ Ｐゴシック" charset="-128"/>
                </a:endParaRPr>
              </a:p>
            </p:txBody>
          </p:sp>
          <p:sp>
            <p:nvSpPr>
              <p:cNvPr id="10249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FFFFFF"/>
                  </a:solidFill>
                  <a:ea typeface="ＭＳ Ｐゴシック" charset="-128"/>
                </a:endParaRPr>
              </a:p>
            </p:txBody>
          </p:sp>
          <p:sp>
            <p:nvSpPr>
              <p:cNvPr id="1025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FFFFFF"/>
                  </a:solidFill>
                  <a:ea typeface="ＭＳ Ｐゴシック" charset="-128"/>
                </a:endParaRPr>
              </a:p>
            </p:txBody>
          </p:sp>
        </p:grpSp>
        <p:sp>
          <p:nvSpPr>
            <p:cNvPr id="1025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10252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srgbClr val="FFFFFF"/>
                </a:solidFill>
                <a:ea typeface="ＭＳ Ｐゴシック" charset="-128"/>
              </a:endParaRPr>
            </a:p>
          </p:txBody>
        </p:sp>
      </p:grpSp>
      <p:sp>
        <p:nvSpPr>
          <p:cNvPr id="1025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1025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1025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79431555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D90F35D-BC10-448B-A038-4DF4A3354BA1}" type="slidenum">
              <a:rPr lang="it-IT" altLang="it-IT" smtClean="0">
                <a:solidFill>
                  <a:srgbClr val="FFFFFF"/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 smtClean="0">
              <a:solidFill>
                <a:srgbClr val="FFFFFF"/>
              </a:solidFill>
              <a:ea typeface="ＭＳ Ｐゴシック" charset="-128"/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024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FFFFFF"/>
                  </a:solidFill>
                  <a:ea typeface="ＭＳ Ｐゴシック" charset="-128"/>
                </a:endParaRPr>
              </a:p>
            </p:txBody>
          </p:sp>
          <p:sp>
            <p:nvSpPr>
              <p:cNvPr id="1024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FFFFFF"/>
                  </a:solidFill>
                  <a:ea typeface="ＭＳ Ｐゴシック" charset="-128"/>
                </a:endParaRPr>
              </a:p>
            </p:txBody>
          </p:sp>
          <p:sp>
            <p:nvSpPr>
              <p:cNvPr id="1024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FFFFFF"/>
                  </a:solidFill>
                  <a:ea typeface="ＭＳ Ｐゴシック" charset="-128"/>
                </a:endParaRPr>
              </a:p>
            </p:txBody>
          </p:sp>
          <p:sp>
            <p:nvSpPr>
              <p:cNvPr id="10249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FFFFFF"/>
                  </a:solidFill>
                  <a:ea typeface="ＭＳ Ｐゴシック" charset="-128"/>
                </a:endParaRPr>
              </a:p>
            </p:txBody>
          </p:sp>
          <p:sp>
            <p:nvSpPr>
              <p:cNvPr id="1025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FFFFFF"/>
                  </a:solidFill>
                  <a:ea typeface="ＭＳ Ｐゴシック" charset="-128"/>
                </a:endParaRPr>
              </a:p>
            </p:txBody>
          </p:sp>
        </p:grpSp>
        <p:sp>
          <p:nvSpPr>
            <p:cNvPr id="1025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10252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srgbClr val="FFFFFF"/>
                </a:solidFill>
                <a:ea typeface="ＭＳ Ｐゴシック" charset="-128"/>
              </a:endParaRPr>
            </a:p>
          </p:txBody>
        </p:sp>
      </p:grpSp>
      <p:sp>
        <p:nvSpPr>
          <p:cNvPr id="1025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1025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1025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73928939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D90F35D-BC10-448B-A038-4DF4A3354BA1}" type="slidenum">
              <a:rPr lang="it-IT" altLang="it-IT" smtClean="0">
                <a:solidFill>
                  <a:srgbClr val="FFFFFF"/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 smtClean="0">
              <a:solidFill>
                <a:srgbClr val="FFFFFF"/>
              </a:solidFill>
              <a:ea typeface="ＭＳ Ｐゴシック" charset="-128"/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024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FFFFFF"/>
                  </a:solidFill>
                  <a:ea typeface="ＭＳ Ｐゴシック" charset="-128"/>
                </a:endParaRPr>
              </a:p>
            </p:txBody>
          </p:sp>
          <p:sp>
            <p:nvSpPr>
              <p:cNvPr id="1024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FFFFFF"/>
                  </a:solidFill>
                  <a:ea typeface="ＭＳ Ｐゴシック" charset="-128"/>
                </a:endParaRPr>
              </a:p>
            </p:txBody>
          </p:sp>
          <p:sp>
            <p:nvSpPr>
              <p:cNvPr id="1024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FFFFFF"/>
                  </a:solidFill>
                  <a:ea typeface="ＭＳ Ｐゴシック" charset="-128"/>
                </a:endParaRPr>
              </a:p>
            </p:txBody>
          </p:sp>
          <p:sp>
            <p:nvSpPr>
              <p:cNvPr id="10249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FFFFFF"/>
                  </a:solidFill>
                  <a:ea typeface="ＭＳ Ｐゴシック" charset="-128"/>
                </a:endParaRPr>
              </a:p>
            </p:txBody>
          </p:sp>
          <p:sp>
            <p:nvSpPr>
              <p:cNvPr id="1025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FFFFFF"/>
                  </a:solidFill>
                  <a:ea typeface="ＭＳ Ｐゴシック" charset="-128"/>
                </a:endParaRPr>
              </a:p>
            </p:txBody>
          </p:sp>
        </p:grpSp>
        <p:sp>
          <p:nvSpPr>
            <p:cNvPr id="1025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10252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srgbClr val="FFFFFF"/>
                </a:solidFill>
                <a:ea typeface="ＭＳ Ｐゴシック" charset="-128"/>
              </a:endParaRPr>
            </a:p>
          </p:txBody>
        </p:sp>
      </p:grpSp>
      <p:sp>
        <p:nvSpPr>
          <p:cNvPr id="1025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1025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1025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14549968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D90F35D-BC10-448B-A038-4DF4A3354BA1}" type="slidenum">
              <a:rPr lang="it-IT" altLang="it-IT" smtClean="0">
                <a:solidFill>
                  <a:srgbClr val="FFFFFF"/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 smtClean="0">
              <a:solidFill>
                <a:srgbClr val="FFFFFF"/>
              </a:solidFill>
              <a:ea typeface="ＭＳ Ｐゴシック" charset="-128"/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024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FFFFFF"/>
                  </a:solidFill>
                  <a:ea typeface="ＭＳ Ｐゴシック" charset="-128"/>
                </a:endParaRPr>
              </a:p>
            </p:txBody>
          </p:sp>
          <p:sp>
            <p:nvSpPr>
              <p:cNvPr id="1024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FFFFFF"/>
                  </a:solidFill>
                  <a:ea typeface="ＭＳ Ｐゴシック" charset="-128"/>
                </a:endParaRPr>
              </a:p>
            </p:txBody>
          </p:sp>
          <p:sp>
            <p:nvSpPr>
              <p:cNvPr id="1024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FFFFFF"/>
                  </a:solidFill>
                  <a:ea typeface="ＭＳ Ｐゴシック" charset="-128"/>
                </a:endParaRPr>
              </a:p>
            </p:txBody>
          </p:sp>
          <p:sp>
            <p:nvSpPr>
              <p:cNvPr id="10249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FFFFFF"/>
                  </a:solidFill>
                  <a:ea typeface="ＭＳ Ｐゴシック" charset="-128"/>
                </a:endParaRPr>
              </a:p>
            </p:txBody>
          </p:sp>
          <p:sp>
            <p:nvSpPr>
              <p:cNvPr id="1025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FFFFFF"/>
                  </a:solidFill>
                  <a:ea typeface="ＭＳ Ｐゴシック" charset="-128"/>
                </a:endParaRPr>
              </a:p>
            </p:txBody>
          </p:sp>
        </p:grpSp>
        <p:sp>
          <p:nvSpPr>
            <p:cNvPr id="1025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10252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srgbClr val="FFFFFF"/>
                </a:solidFill>
                <a:ea typeface="ＭＳ Ｐゴシック" charset="-128"/>
              </a:endParaRPr>
            </a:p>
          </p:txBody>
        </p:sp>
      </p:grpSp>
      <p:sp>
        <p:nvSpPr>
          <p:cNvPr id="1025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1025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1025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99238560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88EE8-EF6A-4C50-BEC1-D53650D4EAEC}" type="datetimeFigureOut">
              <a:rPr lang="it-IT" smtClean="0">
                <a:solidFill>
                  <a:prstClr val="white">
                    <a:tint val="75000"/>
                  </a:prstClr>
                </a:solidFill>
              </a:rPr>
              <a:pPr/>
              <a:t>15/11/2018</a:t>
            </a:fld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4C290-7DB6-4617-8402-33181A67610B}" type="slidenum">
              <a:rPr lang="it-IT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436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3399"/>
            </a:gs>
            <a:gs pos="100000">
              <a:srgbClr val="003399">
                <a:gamma/>
                <a:shade val="27451"/>
                <a:invGamma/>
              </a:srgb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mtClean="0">
                <a:solidFill>
                  <a:srgbClr val="000000"/>
                </a:solidFill>
              </a:rPr>
              <a:t>g.r. a.s.l. ce / 2 - 2002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CCA92CA-49AE-41E4-94D8-24DCD3F4498C}" type="slidenum">
              <a:rPr lang="it-IT" altLang="it-IT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858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  <p:sldLayoutId id="2147483950" r:id="rId5"/>
    <p:sldLayoutId id="2147483951" r:id="rId6"/>
    <p:sldLayoutId id="2147483952" r:id="rId7"/>
    <p:sldLayoutId id="2147483953" r:id="rId8"/>
    <p:sldLayoutId id="2147483954" r:id="rId9"/>
    <p:sldLayoutId id="2147483955" r:id="rId10"/>
    <p:sldLayoutId id="2147483956" r:id="rId11"/>
    <p:sldLayoutId id="2147483957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D90F35D-BC10-448B-A038-4DF4A3354BA1}" type="slidenum">
              <a:rPr lang="it-IT" altLang="it-IT" smtClean="0">
                <a:solidFill>
                  <a:srgbClr val="FFFFFF"/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 smtClean="0">
              <a:solidFill>
                <a:srgbClr val="FFFFFF"/>
              </a:solidFill>
              <a:ea typeface="ＭＳ Ｐゴシック" charset="-128"/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024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FFFFFF"/>
                  </a:solidFill>
                  <a:ea typeface="ＭＳ Ｐゴシック" charset="-128"/>
                </a:endParaRPr>
              </a:p>
            </p:txBody>
          </p:sp>
          <p:sp>
            <p:nvSpPr>
              <p:cNvPr id="1024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FFFFFF"/>
                  </a:solidFill>
                  <a:ea typeface="ＭＳ Ｐゴシック" charset="-128"/>
                </a:endParaRPr>
              </a:p>
            </p:txBody>
          </p:sp>
          <p:sp>
            <p:nvSpPr>
              <p:cNvPr id="1024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FFFFFF"/>
                  </a:solidFill>
                  <a:ea typeface="ＭＳ Ｐゴシック" charset="-128"/>
                </a:endParaRPr>
              </a:p>
            </p:txBody>
          </p:sp>
          <p:sp>
            <p:nvSpPr>
              <p:cNvPr id="10249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FFFFFF"/>
                  </a:solidFill>
                  <a:ea typeface="ＭＳ Ｐゴシック" charset="-128"/>
                </a:endParaRPr>
              </a:p>
            </p:txBody>
          </p:sp>
          <p:sp>
            <p:nvSpPr>
              <p:cNvPr id="1025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FFFFFF"/>
                  </a:solidFill>
                  <a:ea typeface="ＭＳ Ｐゴシック" charset="-128"/>
                </a:endParaRPr>
              </a:p>
            </p:txBody>
          </p:sp>
        </p:grpSp>
        <p:sp>
          <p:nvSpPr>
            <p:cNvPr id="1025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10252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srgbClr val="FFFFFF"/>
                </a:solidFill>
                <a:ea typeface="ＭＳ Ｐゴシック" charset="-128"/>
              </a:endParaRPr>
            </a:p>
          </p:txBody>
        </p:sp>
      </p:grpSp>
      <p:sp>
        <p:nvSpPr>
          <p:cNvPr id="1025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1025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1025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14813626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D90F35D-BC10-448B-A038-4DF4A3354BA1}" type="slidenum">
              <a:rPr lang="it-IT" altLang="it-IT" smtClean="0">
                <a:solidFill>
                  <a:srgbClr val="FFFFFF"/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 smtClean="0">
              <a:solidFill>
                <a:srgbClr val="FFFFFF"/>
              </a:solidFill>
              <a:ea typeface="ＭＳ Ｐゴシック" charset="-128"/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024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FFFFFF"/>
                  </a:solidFill>
                  <a:ea typeface="ＭＳ Ｐゴシック" charset="-128"/>
                </a:endParaRPr>
              </a:p>
            </p:txBody>
          </p:sp>
          <p:sp>
            <p:nvSpPr>
              <p:cNvPr id="1024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FFFFFF"/>
                  </a:solidFill>
                  <a:ea typeface="ＭＳ Ｐゴシック" charset="-128"/>
                </a:endParaRPr>
              </a:p>
            </p:txBody>
          </p:sp>
          <p:sp>
            <p:nvSpPr>
              <p:cNvPr id="1024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FFFFFF"/>
                  </a:solidFill>
                  <a:ea typeface="ＭＳ Ｐゴシック" charset="-128"/>
                </a:endParaRPr>
              </a:p>
            </p:txBody>
          </p:sp>
          <p:sp>
            <p:nvSpPr>
              <p:cNvPr id="10249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FFFFFF"/>
                  </a:solidFill>
                  <a:ea typeface="ＭＳ Ｐゴシック" charset="-128"/>
                </a:endParaRPr>
              </a:p>
            </p:txBody>
          </p:sp>
          <p:sp>
            <p:nvSpPr>
              <p:cNvPr id="1025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FFFFFF"/>
                  </a:solidFill>
                  <a:ea typeface="ＭＳ Ｐゴシック" charset="-128"/>
                </a:endParaRPr>
              </a:p>
            </p:txBody>
          </p:sp>
        </p:grpSp>
        <p:sp>
          <p:nvSpPr>
            <p:cNvPr id="1025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10252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srgbClr val="FFFFFF"/>
                </a:solidFill>
                <a:ea typeface="ＭＳ Ｐゴシック" charset="-128"/>
              </a:endParaRPr>
            </a:p>
          </p:txBody>
        </p:sp>
      </p:grpSp>
      <p:sp>
        <p:nvSpPr>
          <p:cNvPr id="1025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1025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1025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30612892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D90F35D-BC10-448B-A038-4DF4A3354BA1}" type="slidenum">
              <a:rPr lang="it-IT" altLang="it-IT" smtClean="0">
                <a:solidFill>
                  <a:srgbClr val="FFFFFF"/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 smtClean="0">
              <a:solidFill>
                <a:srgbClr val="FFFFFF"/>
              </a:solidFill>
              <a:ea typeface="ＭＳ Ｐゴシック" charset="-128"/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024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FFFFFF"/>
                  </a:solidFill>
                  <a:ea typeface="ＭＳ Ｐゴシック" charset="-128"/>
                </a:endParaRPr>
              </a:p>
            </p:txBody>
          </p:sp>
          <p:sp>
            <p:nvSpPr>
              <p:cNvPr id="1024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FFFFFF"/>
                  </a:solidFill>
                  <a:ea typeface="ＭＳ Ｐゴシック" charset="-128"/>
                </a:endParaRPr>
              </a:p>
            </p:txBody>
          </p:sp>
          <p:sp>
            <p:nvSpPr>
              <p:cNvPr id="1024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FFFFFF"/>
                  </a:solidFill>
                  <a:ea typeface="ＭＳ Ｐゴシック" charset="-128"/>
                </a:endParaRPr>
              </a:p>
            </p:txBody>
          </p:sp>
          <p:sp>
            <p:nvSpPr>
              <p:cNvPr id="10249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FFFFFF"/>
                  </a:solidFill>
                  <a:ea typeface="ＭＳ Ｐゴシック" charset="-128"/>
                </a:endParaRPr>
              </a:p>
            </p:txBody>
          </p:sp>
          <p:sp>
            <p:nvSpPr>
              <p:cNvPr id="1025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FFFFFF"/>
                  </a:solidFill>
                  <a:ea typeface="ＭＳ Ｐゴシック" charset="-128"/>
                </a:endParaRPr>
              </a:p>
            </p:txBody>
          </p:sp>
        </p:grpSp>
        <p:sp>
          <p:nvSpPr>
            <p:cNvPr id="1025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10252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srgbClr val="FFFFFF"/>
                </a:solidFill>
                <a:ea typeface="ＭＳ Ｐゴシック" charset="-128"/>
              </a:endParaRPr>
            </a:p>
          </p:txBody>
        </p:sp>
      </p:grpSp>
      <p:sp>
        <p:nvSpPr>
          <p:cNvPr id="1025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1025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1025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5014369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D90F35D-BC10-448B-A038-4DF4A3354BA1}" type="slidenum">
              <a:rPr lang="it-IT" altLang="it-IT" smtClean="0">
                <a:solidFill>
                  <a:srgbClr val="FFFFFF"/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 smtClean="0">
              <a:solidFill>
                <a:srgbClr val="FFFFFF"/>
              </a:solidFill>
              <a:ea typeface="ＭＳ Ｐゴシック" charset="-128"/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024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FFFFFF"/>
                  </a:solidFill>
                  <a:ea typeface="ＭＳ Ｐゴシック" charset="-128"/>
                </a:endParaRPr>
              </a:p>
            </p:txBody>
          </p:sp>
          <p:sp>
            <p:nvSpPr>
              <p:cNvPr id="1024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FFFFFF"/>
                  </a:solidFill>
                  <a:ea typeface="ＭＳ Ｐゴシック" charset="-128"/>
                </a:endParaRPr>
              </a:p>
            </p:txBody>
          </p:sp>
          <p:sp>
            <p:nvSpPr>
              <p:cNvPr id="1024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FFFFFF"/>
                  </a:solidFill>
                  <a:ea typeface="ＭＳ Ｐゴシック" charset="-128"/>
                </a:endParaRPr>
              </a:p>
            </p:txBody>
          </p:sp>
          <p:sp>
            <p:nvSpPr>
              <p:cNvPr id="10249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FFFFFF"/>
                  </a:solidFill>
                  <a:ea typeface="ＭＳ Ｐゴシック" charset="-128"/>
                </a:endParaRPr>
              </a:p>
            </p:txBody>
          </p:sp>
          <p:sp>
            <p:nvSpPr>
              <p:cNvPr id="1025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FFFFFF"/>
                  </a:solidFill>
                  <a:ea typeface="ＭＳ Ｐゴシック" charset="-128"/>
                </a:endParaRPr>
              </a:p>
            </p:txBody>
          </p:sp>
        </p:grpSp>
        <p:sp>
          <p:nvSpPr>
            <p:cNvPr id="1025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10252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srgbClr val="FFFFFF"/>
                </a:solidFill>
                <a:ea typeface="ＭＳ Ｐゴシック" charset="-128"/>
              </a:endParaRPr>
            </a:p>
          </p:txBody>
        </p:sp>
      </p:grpSp>
      <p:sp>
        <p:nvSpPr>
          <p:cNvPr id="1025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1025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1025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66383039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D90F35D-BC10-448B-A038-4DF4A3354BA1}" type="slidenum">
              <a:rPr lang="it-IT" altLang="it-IT" smtClean="0">
                <a:solidFill>
                  <a:srgbClr val="FFFFFF"/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 smtClean="0">
              <a:solidFill>
                <a:srgbClr val="FFFFFF"/>
              </a:solidFill>
              <a:ea typeface="ＭＳ Ｐゴシック" charset="-128"/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024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FFFFFF"/>
                  </a:solidFill>
                  <a:ea typeface="ＭＳ Ｐゴシック" charset="-128"/>
                </a:endParaRPr>
              </a:p>
            </p:txBody>
          </p:sp>
          <p:sp>
            <p:nvSpPr>
              <p:cNvPr id="1024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FFFFFF"/>
                  </a:solidFill>
                  <a:ea typeface="ＭＳ Ｐゴシック" charset="-128"/>
                </a:endParaRPr>
              </a:p>
            </p:txBody>
          </p:sp>
          <p:sp>
            <p:nvSpPr>
              <p:cNvPr id="1024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FFFFFF"/>
                  </a:solidFill>
                  <a:ea typeface="ＭＳ Ｐゴシック" charset="-128"/>
                </a:endParaRPr>
              </a:p>
            </p:txBody>
          </p:sp>
          <p:sp>
            <p:nvSpPr>
              <p:cNvPr id="10249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FFFFFF"/>
                  </a:solidFill>
                  <a:ea typeface="ＭＳ Ｐゴシック" charset="-128"/>
                </a:endParaRPr>
              </a:p>
            </p:txBody>
          </p:sp>
          <p:sp>
            <p:nvSpPr>
              <p:cNvPr id="1025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FFFFFF"/>
                  </a:solidFill>
                  <a:ea typeface="ＭＳ Ｐゴシック" charset="-128"/>
                </a:endParaRPr>
              </a:p>
            </p:txBody>
          </p:sp>
        </p:grpSp>
        <p:sp>
          <p:nvSpPr>
            <p:cNvPr id="1025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10252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srgbClr val="FFFFFF"/>
                </a:solidFill>
                <a:ea typeface="ＭＳ Ｐゴシック" charset="-128"/>
              </a:endParaRPr>
            </a:p>
          </p:txBody>
        </p:sp>
      </p:grpSp>
      <p:sp>
        <p:nvSpPr>
          <p:cNvPr id="1025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1025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1025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33324177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D90F35D-BC10-448B-A038-4DF4A3354BA1}" type="slidenum">
              <a:rPr lang="it-IT" altLang="it-IT" smtClean="0">
                <a:solidFill>
                  <a:srgbClr val="FFFFFF"/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 smtClean="0">
              <a:solidFill>
                <a:srgbClr val="FFFFFF"/>
              </a:solidFill>
              <a:ea typeface="ＭＳ Ｐゴシック" charset="-128"/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024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FFFFFF"/>
                  </a:solidFill>
                  <a:ea typeface="ＭＳ Ｐゴシック" charset="-128"/>
                </a:endParaRPr>
              </a:p>
            </p:txBody>
          </p:sp>
          <p:sp>
            <p:nvSpPr>
              <p:cNvPr id="1024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FFFFFF"/>
                  </a:solidFill>
                  <a:ea typeface="ＭＳ Ｐゴシック" charset="-128"/>
                </a:endParaRPr>
              </a:p>
            </p:txBody>
          </p:sp>
          <p:sp>
            <p:nvSpPr>
              <p:cNvPr id="1024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FFFFFF"/>
                  </a:solidFill>
                  <a:ea typeface="ＭＳ Ｐゴシック" charset="-128"/>
                </a:endParaRPr>
              </a:p>
            </p:txBody>
          </p:sp>
          <p:sp>
            <p:nvSpPr>
              <p:cNvPr id="10249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FFFFFF"/>
                  </a:solidFill>
                  <a:ea typeface="ＭＳ Ｐゴシック" charset="-128"/>
                </a:endParaRPr>
              </a:p>
            </p:txBody>
          </p:sp>
          <p:sp>
            <p:nvSpPr>
              <p:cNvPr id="1025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FFFFFF"/>
                  </a:solidFill>
                  <a:ea typeface="ＭＳ Ｐゴシック" charset="-128"/>
                </a:endParaRPr>
              </a:p>
            </p:txBody>
          </p:sp>
        </p:grpSp>
        <p:sp>
          <p:nvSpPr>
            <p:cNvPr id="1025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10252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srgbClr val="FFFFFF"/>
                </a:solidFill>
                <a:ea typeface="ＭＳ Ｐゴシック" charset="-128"/>
              </a:endParaRPr>
            </a:p>
          </p:txBody>
        </p:sp>
      </p:grpSp>
      <p:sp>
        <p:nvSpPr>
          <p:cNvPr id="1025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1025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1025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81110243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D90F35D-BC10-448B-A038-4DF4A3354BA1}" type="slidenum">
              <a:rPr lang="it-IT" altLang="it-IT" smtClean="0">
                <a:solidFill>
                  <a:srgbClr val="FFFFFF"/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 smtClean="0">
              <a:solidFill>
                <a:srgbClr val="FFFFFF"/>
              </a:solidFill>
              <a:ea typeface="ＭＳ Ｐゴシック" charset="-128"/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024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FFFFFF"/>
                  </a:solidFill>
                  <a:ea typeface="ＭＳ Ｐゴシック" charset="-128"/>
                </a:endParaRPr>
              </a:p>
            </p:txBody>
          </p:sp>
          <p:sp>
            <p:nvSpPr>
              <p:cNvPr id="1024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FFFFFF"/>
                  </a:solidFill>
                  <a:ea typeface="ＭＳ Ｐゴシック" charset="-128"/>
                </a:endParaRPr>
              </a:p>
            </p:txBody>
          </p:sp>
          <p:sp>
            <p:nvSpPr>
              <p:cNvPr id="1024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FFFFFF"/>
                  </a:solidFill>
                  <a:ea typeface="ＭＳ Ｐゴシック" charset="-128"/>
                </a:endParaRPr>
              </a:p>
            </p:txBody>
          </p:sp>
          <p:sp>
            <p:nvSpPr>
              <p:cNvPr id="10249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FFFFFF"/>
                  </a:solidFill>
                  <a:ea typeface="ＭＳ Ｐゴシック" charset="-128"/>
                </a:endParaRPr>
              </a:p>
            </p:txBody>
          </p:sp>
          <p:sp>
            <p:nvSpPr>
              <p:cNvPr id="1025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FFFFFF"/>
                  </a:solidFill>
                  <a:ea typeface="ＭＳ Ｐゴシック" charset="-128"/>
                </a:endParaRPr>
              </a:p>
            </p:txBody>
          </p:sp>
        </p:grpSp>
        <p:sp>
          <p:nvSpPr>
            <p:cNvPr id="1025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10252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srgbClr val="FFFFFF"/>
                </a:solidFill>
                <a:ea typeface="ＭＳ Ｐゴシック" charset="-128"/>
              </a:endParaRPr>
            </a:p>
          </p:txBody>
        </p:sp>
      </p:grpSp>
      <p:sp>
        <p:nvSpPr>
          <p:cNvPr id="1025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1025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1025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86662755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D90F35D-BC10-448B-A038-4DF4A3354BA1}" type="slidenum">
              <a:rPr lang="it-IT" altLang="it-IT" smtClean="0">
                <a:solidFill>
                  <a:srgbClr val="FFFFFF"/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 smtClean="0">
              <a:solidFill>
                <a:srgbClr val="FFFFFF"/>
              </a:solidFill>
              <a:ea typeface="ＭＳ Ｐゴシック" charset="-128"/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024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FFFFFF"/>
                  </a:solidFill>
                  <a:ea typeface="ＭＳ Ｐゴシック" charset="-128"/>
                </a:endParaRPr>
              </a:p>
            </p:txBody>
          </p:sp>
          <p:sp>
            <p:nvSpPr>
              <p:cNvPr id="1024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FFFFFF"/>
                  </a:solidFill>
                  <a:ea typeface="ＭＳ Ｐゴシック" charset="-128"/>
                </a:endParaRPr>
              </a:p>
            </p:txBody>
          </p:sp>
          <p:sp>
            <p:nvSpPr>
              <p:cNvPr id="1024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FFFFFF"/>
                  </a:solidFill>
                  <a:ea typeface="ＭＳ Ｐゴシック" charset="-128"/>
                </a:endParaRPr>
              </a:p>
            </p:txBody>
          </p:sp>
          <p:sp>
            <p:nvSpPr>
              <p:cNvPr id="10249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FFFFFF"/>
                  </a:solidFill>
                  <a:ea typeface="ＭＳ Ｐゴシック" charset="-128"/>
                </a:endParaRPr>
              </a:p>
            </p:txBody>
          </p:sp>
          <p:sp>
            <p:nvSpPr>
              <p:cNvPr id="1025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FFFFFF"/>
                  </a:solidFill>
                  <a:ea typeface="ＭＳ Ｐゴシック" charset="-128"/>
                </a:endParaRPr>
              </a:p>
            </p:txBody>
          </p:sp>
        </p:grpSp>
        <p:sp>
          <p:nvSpPr>
            <p:cNvPr id="1025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10252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srgbClr val="FFFFFF"/>
                </a:solidFill>
                <a:ea typeface="ＭＳ Ｐゴシック" charset="-128"/>
              </a:endParaRPr>
            </a:p>
          </p:txBody>
        </p:sp>
      </p:grpSp>
      <p:sp>
        <p:nvSpPr>
          <p:cNvPr id="1025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1025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1025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47153434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8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4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2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file:///C:\Documenti\logo\logo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252536" y="-99392"/>
            <a:ext cx="4906888" cy="778098"/>
          </a:xfrm>
        </p:spPr>
        <p:txBody>
          <a:bodyPr>
            <a:noAutofit/>
          </a:bodyPr>
          <a:lstStyle/>
          <a:p>
            <a:r>
              <a:rPr lang="it-IT" sz="2400" dirty="0" smtClean="0">
                <a:solidFill>
                  <a:srgbClr val="FFFF00"/>
                </a:solidFill>
              </a:rPr>
              <a:t>Hotel Gli Dei</a:t>
            </a:r>
            <a:r>
              <a:rPr lang="it-IT" sz="2400" smtClean="0">
                <a:solidFill>
                  <a:srgbClr val="FFFF00"/>
                </a:solidFill>
              </a:rPr>
              <a:t>, </a:t>
            </a:r>
            <a:r>
              <a:rPr lang="it-IT" sz="2400" smtClean="0">
                <a:solidFill>
                  <a:srgbClr val="FFFF00"/>
                </a:solidFill>
              </a:rPr>
              <a:t>23 </a:t>
            </a:r>
            <a:r>
              <a:rPr lang="it-IT" sz="2400" dirty="0" smtClean="0">
                <a:solidFill>
                  <a:srgbClr val="FFFF00"/>
                </a:solidFill>
              </a:rPr>
              <a:t>novembre 2018</a:t>
            </a:r>
            <a:endParaRPr lang="it-IT" sz="2400" dirty="0">
              <a:solidFill>
                <a:srgbClr val="FFFF00"/>
              </a:solidFill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sz="half" idx="1"/>
          </p:nvPr>
        </p:nvSpPr>
        <p:spPr>
          <a:xfrm>
            <a:off x="0" y="404664"/>
            <a:ext cx="5796136" cy="633670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it-IT" dirty="0" smtClean="0"/>
          </a:p>
          <a:p>
            <a:pPr marL="0" indent="0" algn="ctr">
              <a:buNone/>
            </a:pPr>
            <a:r>
              <a:rPr lang="it-IT" sz="3600" dirty="0" smtClean="0">
                <a:solidFill>
                  <a:srgbClr val="FFC000"/>
                </a:solidFill>
              </a:rPr>
              <a:t> </a:t>
            </a:r>
            <a:r>
              <a:rPr lang="it-IT" sz="3600" i="1" dirty="0" smtClean="0">
                <a:solidFill>
                  <a:srgbClr val="C00000"/>
                </a:solidFill>
                <a:latin typeface="Britannic Bold" panose="020B0903060703020204" pitchFamily="34" charset="0"/>
              </a:rPr>
              <a:t>  Endoscopia Ginecologica: Isteroscopia </a:t>
            </a:r>
            <a:r>
              <a:rPr lang="it-IT" sz="3600" i="1" dirty="0">
                <a:solidFill>
                  <a:srgbClr val="C00000"/>
                </a:solidFill>
                <a:latin typeface="Britannic Bold" panose="020B0903060703020204" pitchFamily="34" charset="0"/>
              </a:rPr>
              <a:t>diagnostica ed operativa «office» </a:t>
            </a:r>
          </a:p>
          <a:p>
            <a:pPr marL="0" indent="0" algn="ctr">
              <a:buNone/>
            </a:pPr>
            <a:r>
              <a:rPr lang="it-IT" dirty="0" smtClean="0">
                <a:solidFill>
                  <a:srgbClr val="FFC000"/>
                </a:solidFill>
              </a:rPr>
              <a:t>« </a:t>
            </a:r>
            <a:r>
              <a:rPr lang="it-IT" sz="3400" b="1" dirty="0" err="1" smtClean="0">
                <a:solidFill>
                  <a:srgbClr val="FFFF00"/>
                </a:solidFill>
              </a:rPr>
              <a:t>Istmocele</a:t>
            </a:r>
            <a:r>
              <a:rPr lang="it-IT" sz="3400" b="1" dirty="0" smtClean="0">
                <a:solidFill>
                  <a:srgbClr val="FFFF00"/>
                </a:solidFill>
              </a:rPr>
              <a:t> patologia emergente in infertilità</a:t>
            </a:r>
            <a:r>
              <a:rPr lang="it-IT" sz="3400" dirty="0" smtClean="0">
                <a:solidFill>
                  <a:srgbClr val="FFC000"/>
                </a:solidFill>
              </a:rPr>
              <a:t>:</a:t>
            </a:r>
          </a:p>
          <a:p>
            <a:pPr marL="0" indent="0" algn="ctr">
              <a:buNone/>
            </a:pPr>
            <a:r>
              <a:rPr lang="it-IT" sz="3400" dirty="0" smtClean="0">
                <a:solidFill>
                  <a:srgbClr val="FFC000"/>
                </a:solidFill>
              </a:rPr>
              <a:t> nostra organizzazione e esperienza</a:t>
            </a:r>
          </a:p>
          <a:p>
            <a:pPr marL="0" indent="0" algn="ctr">
              <a:buNone/>
            </a:pPr>
            <a:r>
              <a:rPr lang="it-IT" sz="3400" dirty="0" smtClean="0">
                <a:solidFill>
                  <a:srgbClr val="FFC000"/>
                </a:solidFill>
              </a:rPr>
              <a:t> sull’</a:t>
            </a:r>
            <a:r>
              <a:rPr lang="it-IT" sz="3400" dirty="0" err="1" smtClean="0">
                <a:solidFill>
                  <a:srgbClr val="FFC000"/>
                </a:solidFill>
              </a:rPr>
              <a:t>Istmocele</a:t>
            </a:r>
            <a:r>
              <a:rPr lang="it-IT" sz="3400" dirty="0" smtClean="0">
                <a:solidFill>
                  <a:srgbClr val="FFC000"/>
                </a:solidFill>
              </a:rPr>
              <a:t>  sintomatico </a:t>
            </a:r>
            <a:r>
              <a:rPr lang="it-IT" dirty="0" smtClean="0">
                <a:solidFill>
                  <a:srgbClr val="FFC000"/>
                </a:solidFill>
              </a:rPr>
              <a:t>»</a:t>
            </a:r>
          </a:p>
          <a:p>
            <a:pPr marL="0" indent="0" algn="just">
              <a:buNone/>
            </a:pPr>
            <a:endParaRPr lang="it-IT" sz="1800" dirty="0" smtClean="0">
              <a:solidFill>
                <a:srgbClr val="FFFF00"/>
              </a:solidFill>
            </a:endParaRPr>
          </a:p>
          <a:p>
            <a:pPr marL="0" indent="0" algn="r">
              <a:buNone/>
            </a:pPr>
            <a:endParaRPr lang="it-IT" sz="1600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it-IT" sz="2600" b="1" i="1" dirty="0" smtClean="0">
                <a:solidFill>
                  <a:srgbClr val="92D050"/>
                </a:solidFill>
                <a:latin typeface="Bookman Old Style" panose="02050604050505020204" pitchFamily="18" charset="0"/>
              </a:rPr>
              <a:t> </a:t>
            </a:r>
            <a:r>
              <a:rPr lang="it-IT" sz="3400" b="1" i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A. SIMEONE </a:t>
            </a:r>
          </a:p>
          <a:p>
            <a:pPr marL="0" indent="0" algn="ctr">
              <a:buNone/>
            </a:pPr>
            <a:r>
              <a:rPr lang="it-IT" sz="1800" b="1" i="1" dirty="0" smtClean="0">
                <a:solidFill>
                  <a:srgbClr val="92D050"/>
                </a:solidFill>
                <a:latin typeface="Bookman Old Style" panose="02050604050505020204" pitchFamily="18" charset="0"/>
              </a:rPr>
              <a:t>A. FUSCO – N. IANNANTUONI</a:t>
            </a:r>
          </a:p>
          <a:p>
            <a:pPr marL="0" indent="0" algn="ctr">
              <a:buNone/>
            </a:pPr>
            <a:endParaRPr lang="it-IT" sz="1600" dirty="0">
              <a:solidFill>
                <a:srgbClr val="FFFF00"/>
              </a:solidFill>
            </a:endParaRPr>
          </a:p>
          <a:p>
            <a:pPr marL="0" indent="0" algn="r">
              <a:buNone/>
            </a:pPr>
            <a:endParaRPr lang="it-IT" sz="1600" dirty="0">
              <a:solidFill>
                <a:srgbClr val="FFFF00"/>
              </a:solidFill>
            </a:endParaRPr>
          </a:p>
          <a:p>
            <a:pPr marL="0" indent="0" algn="r">
              <a:buNone/>
            </a:pPr>
            <a:r>
              <a:rPr lang="it-IT" sz="1800" i="1" dirty="0" smtClean="0">
                <a:solidFill>
                  <a:srgbClr val="FFFF00"/>
                </a:solidFill>
              </a:rPr>
              <a:t>ASL Napoli2 Nord</a:t>
            </a:r>
          </a:p>
          <a:p>
            <a:pPr marL="0" indent="0" algn="r">
              <a:buNone/>
            </a:pPr>
            <a:r>
              <a:rPr lang="it-IT" sz="1800" dirty="0" smtClean="0">
                <a:solidFill>
                  <a:srgbClr val="FFFF00"/>
                </a:solidFill>
              </a:rPr>
              <a:t>U.O.C. di Ginecologia ed Ostetricia, </a:t>
            </a:r>
          </a:p>
          <a:p>
            <a:pPr marL="0" indent="0" algn="r">
              <a:buNone/>
            </a:pPr>
            <a:r>
              <a:rPr lang="it-IT" sz="1800" dirty="0" smtClean="0">
                <a:solidFill>
                  <a:srgbClr val="FFFF00"/>
                </a:solidFill>
              </a:rPr>
              <a:t>Centro di Isteroscopia </a:t>
            </a:r>
          </a:p>
          <a:p>
            <a:pPr marL="0" indent="0" algn="r">
              <a:buNone/>
            </a:pPr>
            <a:r>
              <a:rPr lang="it-IT" sz="1800" dirty="0" smtClean="0">
                <a:solidFill>
                  <a:srgbClr val="FFFF00"/>
                </a:solidFill>
              </a:rPr>
              <a:t>P.O. « S. Giovanni di Dio», Frattamaggiore (NA)</a:t>
            </a:r>
          </a:p>
          <a:p>
            <a:pPr marL="0" indent="0" algn="r">
              <a:buNone/>
            </a:pPr>
            <a:r>
              <a:rPr lang="it-IT" sz="1800" dirty="0" smtClean="0">
                <a:solidFill>
                  <a:srgbClr val="FFFF00"/>
                </a:solidFill>
              </a:rPr>
              <a:t>Fisiopatologia delle Riproduzione Umana</a:t>
            </a:r>
          </a:p>
          <a:p>
            <a:pPr marL="0" indent="0" algn="r">
              <a:buNone/>
            </a:pPr>
            <a:r>
              <a:rPr lang="it-IT" sz="1800" dirty="0" smtClean="0">
                <a:solidFill>
                  <a:srgbClr val="FFFF00"/>
                </a:solidFill>
              </a:rPr>
              <a:t>P.O. « S. Maria delle Grazie» Pozzuoli (NA)</a:t>
            </a:r>
          </a:p>
          <a:p>
            <a:pPr marL="0" indent="0" algn="r">
              <a:buNone/>
            </a:pPr>
            <a:endParaRPr lang="it-IT" sz="1600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endParaRPr lang="it-IT" sz="1400" dirty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-27384"/>
            <a:ext cx="3312368" cy="2782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261" y="2780928"/>
            <a:ext cx="3289243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www.liniziativa.net/wp-content/uploads/2014/09/20091112_ospedale_schia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581128"/>
            <a:ext cx="3324739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48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576064"/>
          </a:xfrm>
        </p:spPr>
        <p:txBody>
          <a:bodyPr/>
          <a:lstStyle/>
          <a:p>
            <a:r>
              <a:rPr lang="it-IT" sz="3200" dirty="0" smtClean="0">
                <a:solidFill>
                  <a:srgbClr val="FF3300"/>
                </a:solidFill>
              </a:rPr>
              <a:t>ISTEROSCOPI</a:t>
            </a:r>
            <a:endParaRPr lang="it-IT" sz="3200" dirty="0">
              <a:solidFill>
                <a:srgbClr val="FF33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7504" y="1196752"/>
            <a:ext cx="8640960" cy="5544616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it-IT" dirty="0"/>
          </a:p>
          <a:p>
            <a:pPr algn="just"/>
            <a:r>
              <a:rPr lang="it-IT" sz="6400" b="1" dirty="0">
                <a:solidFill>
                  <a:srgbClr val="FFFF00"/>
                </a:solidFill>
              </a:rPr>
              <a:t>Isteroscopio di Hopkins</a:t>
            </a:r>
            <a:r>
              <a:rPr lang="it-IT" sz="6400" b="1" dirty="0"/>
              <a:t>: </a:t>
            </a:r>
            <a:r>
              <a:rPr lang="it-IT" sz="6400" dirty="0"/>
              <a:t>Hopkins modificò nel 1966 la forma e la lunghezza delle lenti (da piccole lenti concave e convesse a lenti di vetro cilindriche più lunghe grazie alla riduzione degli spazi riservati all’aria) ottenne un netto miglioramento delle immagini.</a:t>
            </a:r>
          </a:p>
          <a:p>
            <a:pPr algn="just"/>
            <a:r>
              <a:rPr lang="it-IT" sz="6400" b="1" dirty="0">
                <a:solidFill>
                  <a:srgbClr val="FFFF00"/>
                </a:solidFill>
              </a:rPr>
              <a:t>Isteroscopio Hopkins Il </a:t>
            </a:r>
            <a:r>
              <a:rPr lang="it-IT" sz="6400" b="1" dirty="0"/>
              <a:t>da 2.9 mm. di diametro (27020 BH) </a:t>
            </a:r>
            <a:r>
              <a:rPr lang="it-IT" sz="6400" dirty="0"/>
              <a:t>basato su sistema di lenti </a:t>
            </a:r>
            <a:r>
              <a:rPr lang="it-IT" sz="6400" dirty="0" err="1"/>
              <a:t>Hamou</a:t>
            </a:r>
            <a:r>
              <a:rPr lang="it-IT" sz="6400" dirty="0"/>
              <a:t> Office </a:t>
            </a:r>
            <a:r>
              <a:rPr lang="it-IT" sz="6400" dirty="0" err="1"/>
              <a:t>Hysteroscope</a:t>
            </a:r>
            <a:r>
              <a:rPr lang="it-IT" sz="6400" dirty="0"/>
              <a:t>, Karl </a:t>
            </a:r>
            <a:r>
              <a:rPr lang="it-IT" sz="6400" dirty="0" err="1"/>
              <a:t>Storz</a:t>
            </a:r>
            <a:r>
              <a:rPr lang="it-IT" sz="6400" dirty="0"/>
              <a:t> </a:t>
            </a:r>
            <a:r>
              <a:rPr lang="it-IT" sz="6400" dirty="0" err="1"/>
              <a:t>GmbH</a:t>
            </a:r>
            <a:r>
              <a:rPr lang="it-IT" sz="6400" dirty="0"/>
              <a:t>, Germania,</a:t>
            </a:r>
            <a:r>
              <a:rPr lang="it-IT" sz="6400" b="1" dirty="0"/>
              <a:t> con camicia operativa a flusso continuo e un canale per strumenti ancillari da 5 </a:t>
            </a:r>
            <a:r>
              <a:rPr lang="it-IT" sz="6400" b="1" dirty="0" err="1"/>
              <a:t>Fr</a:t>
            </a:r>
            <a:r>
              <a:rPr lang="it-IT" sz="6400" b="1" dirty="0"/>
              <a:t>.</a:t>
            </a:r>
            <a:r>
              <a:rPr lang="it-IT" sz="6400" dirty="0"/>
              <a:t>  Questi ultimi sono costituiti da pinza da biopsia a margini taglienti, pinza da presa “a coccodrillo” e </a:t>
            </a:r>
            <a:r>
              <a:rPr lang="it-IT" sz="6400" dirty="0" err="1"/>
              <a:t>microforbici</a:t>
            </a:r>
            <a:r>
              <a:rPr lang="it-IT" sz="6400" dirty="0"/>
              <a:t> rette.  L’ottica è di 30 gradi con possibilità di visione a contatto e ingrandimenti fino ad 80x (particolarmente utili nella visione della vascolarizzazione endometriale).  La camicia operativa presenta un profilo ovalare (5.7 x 3.7 mm nei punti di maggiore spessore) molto apprezzato nei casi di Orifizio Uterino Interno (OUI) di diametro ridotto o stenotico; l’OUI adatterà la sua forma al profilo della camicia con minimo  traumatismo.</a:t>
            </a:r>
          </a:p>
          <a:p>
            <a:pPr algn="just"/>
            <a:r>
              <a:rPr lang="it-IT" sz="6400" b="1" dirty="0">
                <a:solidFill>
                  <a:srgbClr val="FFFF00"/>
                </a:solidFill>
              </a:rPr>
              <a:t>Isteroscopio di </a:t>
            </a:r>
            <a:r>
              <a:rPr lang="it-IT" sz="6400" b="1" dirty="0" err="1">
                <a:solidFill>
                  <a:srgbClr val="FFFF00"/>
                </a:solidFill>
              </a:rPr>
              <a:t>Hamou</a:t>
            </a:r>
            <a:r>
              <a:rPr lang="it-IT" sz="6400" b="1" dirty="0">
                <a:solidFill>
                  <a:srgbClr val="FFFF00"/>
                </a:solidFill>
              </a:rPr>
              <a:t> I</a:t>
            </a:r>
            <a:r>
              <a:rPr lang="it-IT" sz="6400" b="1" dirty="0"/>
              <a:t>,</a:t>
            </a:r>
            <a:r>
              <a:rPr lang="it-IT" sz="6400" dirty="0"/>
              <a:t> di produzione </a:t>
            </a:r>
            <a:r>
              <a:rPr lang="it-IT" sz="6400" dirty="0" err="1"/>
              <a:t>Storz</a:t>
            </a:r>
            <a:r>
              <a:rPr lang="it-IT" sz="6400" dirty="0"/>
              <a:t> ,è lungo 25 cm, l’ottica ha un diametro di 4 mm ed una visione </a:t>
            </a:r>
            <a:r>
              <a:rPr lang="it-IT" sz="6400" dirty="0" err="1"/>
              <a:t>forobliqua</a:t>
            </a:r>
            <a:r>
              <a:rPr lang="it-IT" sz="6400" dirty="0"/>
              <a:t> di 30°.  La </a:t>
            </a:r>
            <a:r>
              <a:rPr lang="it-IT" sz="6400" b="1" dirty="0"/>
              <a:t>visione </a:t>
            </a:r>
            <a:r>
              <a:rPr lang="it-IT" sz="6400" b="1" dirty="0" err="1"/>
              <a:t>forobliqua</a:t>
            </a:r>
            <a:r>
              <a:rPr lang="it-IT" sz="6400" dirty="0"/>
              <a:t> si ottiene utilizzando un prisma composto che permette una riflessione dell’immagine sull’interfaccia del prisma stesso di 30° in modo da allineare l’immagine all’asse dell’isteroscopio. L’autore grazie agli ingrandimenti che lo strumento gli consente (1X, 20X, 60X, 150X) effettua anche la visione a contatto che definisce “</a:t>
            </a:r>
            <a:r>
              <a:rPr lang="it-IT" sz="6400" dirty="0" err="1"/>
              <a:t>Microisteroscopia</a:t>
            </a:r>
            <a:r>
              <a:rPr lang="it-IT" sz="6400" dirty="0"/>
              <a:t>”. Inoltre l’introduzione delle ottiche Hopkins e la sorgente di luce di 150-250 watt trasmessa da fibre ottiche contenute in un cavo separato dallo strumento consentono di non sacrificare la qualità dell’immagine. Come mezzo di distensione </a:t>
            </a:r>
            <a:r>
              <a:rPr lang="it-IT" sz="6400" dirty="0" err="1"/>
              <a:t>Hamou</a:t>
            </a:r>
            <a:r>
              <a:rPr lang="it-IT" sz="6400" dirty="0"/>
              <a:t> utilizza la CO2 con una pressione interna di 40-80  mm Hg.</a:t>
            </a:r>
          </a:p>
          <a:p>
            <a:pPr algn="just"/>
            <a:r>
              <a:rPr lang="it-IT" sz="6400" b="1" dirty="0">
                <a:solidFill>
                  <a:srgbClr val="FFFF00"/>
                </a:solidFill>
              </a:rPr>
              <a:t>Isteroscopio di </a:t>
            </a:r>
            <a:r>
              <a:rPr lang="it-IT" sz="6400" b="1" dirty="0" err="1">
                <a:solidFill>
                  <a:srgbClr val="FFFF00"/>
                </a:solidFill>
              </a:rPr>
              <a:t>Hamou</a:t>
            </a:r>
            <a:r>
              <a:rPr lang="it-IT" sz="6400" b="1" dirty="0">
                <a:solidFill>
                  <a:srgbClr val="FFFF00"/>
                </a:solidFill>
              </a:rPr>
              <a:t> II</a:t>
            </a:r>
            <a:r>
              <a:rPr lang="it-IT" sz="6400" b="1" dirty="0"/>
              <a:t>: </a:t>
            </a:r>
            <a:r>
              <a:rPr lang="it-IT" sz="6400" dirty="0"/>
              <a:t>ha un’ottica di pari diametro, immagine magnificata ma di minore luminosità, ingrandimenti di 1x e 60x  ed  una lunghezza di 30 cm.</a:t>
            </a:r>
          </a:p>
          <a:p>
            <a:pPr algn="just"/>
            <a:r>
              <a:rPr lang="it-IT" sz="6400" b="1" dirty="0">
                <a:solidFill>
                  <a:srgbClr val="FFFF00"/>
                </a:solidFill>
              </a:rPr>
              <a:t>Isteroscopio di </a:t>
            </a:r>
            <a:r>
              <a:rPr lang="it-IT" sz="6400" b="1" dirty="0" err="1">
                <a:solidFill>
                  <a:srgbClr val="FFFF00"/>
                </a:solidFill>
              </a:rPr>
              <a:t>Bettocchi</a:t>
            </a:r>
            <a:r>
              <a:rPr lang="it-IT" sz="6400" b="1" dirty="0"/>
              <a:t>:</a:t>
            </a:r>
            <a:r>
              <a:rPr lang="it-IT" sz="6400" dirty="0"/>
              <a:t>  isteroscopio modificato di </a:t>
            </a:r>
            <a:r>
              <a:rPr lang="it-IT" sz="6400" dirty="0" err="1"/>
              <a:t>Hamou</a:t>
            </a:r>
            <a:r>
              <a:rPr lang="it-IT" sz="6400" dirty="0"/>
              <a:t>, Ha una doppia camicia ed utilizza mezzo di distensione liquido a flusso continuo. Presenta un diametro ridotto a 5 mm una sezione ovalizzata che lo rende più compiacente nei confronti dell’orificio uterino interno ed esterno.  Utilizza strumenti ancillari di 5 </a:t>
            </a:r>
            <a:r>
              <a:rPr lang="it-IT" sz="6400" dirty="0" err="1"/>
              <a:t>Fr</a:t>
            </a:r>
            <a:r>
              <a:rPr lang="it-IT" sz="6400" dirty="0"/>
              <a:t> (1.6 mm) di diametro. </a:t>
            </a: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39743" y="-463487"/>
            <a:ext cx="1340770" cy="2267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7" y="-26073"/>
            <a:ext cx="2243126" cy="136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61" y="1"/>
            <a:ext cx="2852370" cy="134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681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288032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0" y="260648"/>
            <a:ext cx="7884368" cy="6408712"/>
          </a:xfrm>
        </p:spPr>
        <p:txBody>
          <a:bodyPr/>
          <a:lstStyle/>
          <a:p>
            <a:pPr algn="just"/>
            <a:r>
              <a:rPr lang="it-IT" sz="1600" b="1" dirty="0">
                <a:solidFill>
                  <a:srgbClr val="FFFF00"/>
                </a:solidFill>
              </a:rPr>
              <a:t>Isteroscopio a camicia singola detto “</a:t>
            </a:r>
            <a:r>
              <a:rPr lang="it-IT" sz="1600" b="1" dirty="0" err="1">
                <a:solidFill>
                  <a:srgbClr val="FFFF00"/>
                </a:solidFill>
              </a:rPr>
              <a:t>corionscopio</a:t>
            </a:r>
            <a:r>
              <a:rPr lang="it-IT" sz="1600" b="1" dirty="0">
                <a:solidFill>
                  <a:srgbClr val="FFFF00"/>
                </a:solidFill>
              </a:rPr>
              <a:t>”:</a:t>
            </a:r>
            <a:r>
              <a:rPr lang="it-IT" sz="1600" dirty="0">
                <a:solidFill>
                  <a:srgbClr val="FFFF00"/>
                </a:solidFill>
              </a:rPr>
              <a:t> </a:t>
            </a:r>
            <a:r>
              <a:rPr lang="it-IT" sz="1600" dirty="0"/>
              <a:t>a camicia singola con un ottica di 2,9 mm. Può essere utilizzato per la “</a:t>
            </a:r>
            <a:r>
              <a:rPr lang="it-IT" sz="1600" dirty="0" err="1"/>
              <a:t>Hysteroscopy</a:t>
            </a:r>
            <a:r>
              <a:rPr lang="it-IT" sz="1600" dirty="0"/>
              <a:t> Office”, per il prelievo dei villi coriali e per la GIFT </a:t>
            </a:r>
            <a:r>
              <a:rPr lang="it-IT" sz="1600" dirty="0" err="1"/>
              <a:t>isteroscopica</a:t>
            </a:r>
            <a:r>
              <a:rPr lang="it-IT" sz="1600" dirty="0"/>
              <a:t>. </a:t>
            </a:r>
          </a:p>
          <a:p>
            <a:pPr algn="just"/>
            <a:r>
              <a:rPr lang="it-IT" sz="1600" dirty="0"/>
              <a:t> </a:t>
            </a:r>
            <a:r>
              <a:rPr lang="it-IT" sz="1600" b="1" dirty="0" err="1">
                <a:solidFill>
                  <a:srgbClr val="FFFF00"/>
                </a:solidFill>
              </a:rPr>
              <a:t>Versapoint</a:t>
            </a:r>
            <a:r>
              <a:rPr lang="it-IT" sz="1600" b="1" dirty="0">
                <a:solidFill>
                  <a:srgbClr val="FFFF00"/>
                </a:solidFill>
              </a:rPr>
              <a:t>:</a:t>
            </a:r>
            <a:r>
              <a:rPr lang="it-IT" sz="1600" b="1" dirty="0"/>
              <a:t> </a:t>
            </a:r>
            <a:r>
              <a:rPr lang="it-IT" sz="1600" dirty="0"/>
              <a:t>ha dimensioni ridotte, capacità di funzionare in ambiente salino, non richiede dilatazione cervicale. Spesso non sono necessarie apparecchi di </a:t>
            </a:r>
            <a:r>
              <a:rPr lang="it-IT" sz="1600" dirty="0" err="1"/>
              <a:t>idropressione</a:t>
            </a:r>
            <a:r>
              <a:rPr lang="it-IT" sz="1600" dirty="0"/>
              <a:t> e basta una sacca di liquido a caduta naturale;  infatti una bassa pressione conduce a una media dilatazione sufficiente per operare abbastanza </a:t>
            </a:r>
            <a:r>
              <a:rPr lang="it-IT" sz="1600" dirty="0" smtClean="0"/>
              <a:t>agevolmente . E</a:t>
            </a:r>
            <a:r>
              <a:rPr lang="it-IT" sz="1600" dirty="0"/>
              <a:t>’ dotato di elettrodo capace di vaporizzare istantaneamente i tessuti eliminando scorie e assicurando un’ottima emostasi.  Il generatore sprigiona energia ai tessuti attraverso l’elettrodo attivo e l’energia torna al generatore attraverso il mezzo salino e l’elettrodo di ritorno. L’energia attraversando i tessuti formerà una bolla di vaporizzazione che fa esplodere le cellule. La possibilità di utilizzare una normale soluzione elettrolitica riduce il rischio di </a:t>
            </a:r>
            <a:r>
              <a:rPr lang="it-IT" sz="1600" dirty="0" err="1"/>
              <a:t>iponatremia</a:t>
            </a:r>
            <a:r>
              <a:rPr lang="it-IT" sz="1600" dirty="0"/>
              <a:t> e </a:t>
            </a:r>
            <a:r>
              <a:rPr lang="it-IT" sz="1600" b="1" dirty="0"/>
              <a:t>“</a:t>
            </a:r>
            <a:r>
              <a:rPr lang="it-IT" sz="1600" b="1" dirty="0" err="1"/>
              <a:t>fluid</a:t>
            </a:r>
            <a:r>
              <a:rPr lang="it-IT" sz="1600" b="1" dirty="0"/>
              <a:t> </a:t>
            </a:r>
            <a:r>
              <a:rPr lang="it-IT" sz="1600" b="1" dirty="0" err="1"/>
              <a:t>overflow</a:t>
            </a:r>
            <a:r>
              <a:rPr lang="it-IT" sz="1600" b="1" dirty="0"/>
              <a:t>”</a:t>
            </a:r>
            <a:r>
              <a:rPr lang="it-IT" sz="1600" dirty="0"/>
              <a:t>. Tre diversi </a:t>
            </a:r>
            <a:r>
              <a:rPr lang="it-IT" sz="1600" dirty="0" err="1"/>
              <a:t>microelettrodi</a:t>
            </a:r>
            <a:r>
              <a:rPr lang="it-IT" sz="1600" dirty="0"/>
              <a:t> sono utilizzati con il </a:t>
            </a:r>
            <a:r>
              <a:rPr lang="it-IT" sz="1600" dirty="0" err="1"/>
              <a:t>Versapoint</a:t>
            </a:r>
            <a:r>
              <a:rPr lang="it-IT" sz="1600" dirty="0"/>
              <a:t>: “Ball”,  “</a:t>
            </a:r>
            <a:r>
              <a:rPr lang="it-IT" sz="1600" dirty="0" err="1"/>
              <a:t>Twizzle</a:t>
            </a:r>
            <a:r>
              <a:rPr lang="it-IT" sz="1600" dirty="0"/>
              <a:t>” e “Spring”. Indicazioni preferenziali: miomi intracavitari &lt; 3cm (G 0) e polipi endometriale. Con blocco paracervicale con </a:t>
            </a:r>
            <a:r>
              <a:rPr lang="it-IT" sz="1600" dirty="0" err="1"/>
              <a:t>mepivacaina</a:t>
            </a:r>
            <a:r>
              <a:rPr lang="it-IT" sz="1600" dirty="0"/>
              <a:t> 2% + (atropina 0,01 mg/Kg + </a:t>
            </a:r>
            <a:r>
              <a:rPr lang="it-IT" sz="1600" dirty="0" err="1"/>
              <a:t>fentanyl</a:t>
            </a:r>
            <a:r>
              <a:rPr lang="it-IT" sz="1600" dirty="0"/>
              <a:t> 0.1 mg+ </a:t>
            </a:r>
            <a:r>
              <a:rPr lang="it-IT" sz="1600" dirty="0" err="1"/>
              <a:t>midazolam</a:t>
            </a:r>
            <a:r>
              <a:rPr lang="it-IT" sz="1600" dirty="0"/>
              <a:t> 2.5 mg </a:t>
            </a:r>
            <a:r>
              <a:rPr lang="it-IT" sz="1600" dirty="0" err="1"/>
              <a:t>ev</a:t>
            </a:r>
            <a:r>
              <a:rPr lang="it-IT" sz="1600" dirty="0"/>
              <a:t>) possono trattarsi in </a:t>
            </a:r>
            <a:r>
              <a:rPr lang="it-IT" sz="1600" dirty="0" err="1"/>
              <a:t>day</a:t>
            </a:r>
            <a:r>
              <a:rPr lang="it-IT" sz="1600" dirty="0"/>
              <a:t> </a:t>
            </a:r>
            <a:r>
              <a:rPr lang="it-IT" sz="1600" dirty="0" err="1"/>
              <a:t>surgery</a:t>
            </a:r>
            <a:r>
              <a:rPr lang="it-IT" sz="1600" dirty="0"/>
              <a:t>: polipi di grosse dimensioni, miomi a parziale sviluppo intramurale (G 1) e setti completi (7,8).</a:t>
            </a:r>
          </a:p>
          <a:p>
            <a:pPr algn="just"/>
            <a:r>
              <a:rPr lang="it-IT" sz="1600" b="1" dirty="0">
                <a:solidFill>
                  <a:srgbClr val="FFFF00"/>
                </a:solidFill>
              </a:rPr>
              <a:t>Isteroscopio con pallone di gomma</a:t>
            </a:r>
            <a:r>
              <a:rPr lang="it-IT" sz="1600" dirty="0"/>
              <a:t>: questa tecnica utilizzava un pallone di gomma trasparente, che riempito d’acqua, si adattava alle pareti della cavità uterina e la dilatava. La compressione  era in grado di bloccare eventuali piccole perdite ematiche.  Ma tale tecnica produceva alterazioni morfologiche della parete uterina e un cambiamento di colore della mucosa in seguito alla compressione  da parte del pallone. Inoltre non era possibile effettuare prelievi bioptici o interventi sulla mucosa. Per </a:t>
            </a:r>
            <a:r>
              <a:rPr lang="it-IT" sz="1600" dirty="0" smtClean="0"/>
              <a:t>tali </a:t>
            </a:r>
            <a:r>
              <a:rPr lang="it-IT" sz="1600" dirty="0"/>
              <a:t>motivi è stata progressivamente abbandonata.</a:t>
            </a:r>
          </a:p>
          <a:p>
            <a:pPr algn="just"/>
            <a:endParaRPr lang="it-IT" sz="140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100392" y="1600200"/>
            <a:ext cx="586408" cy="4525963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930653" y="2366488"/>
            <a:ext cx="3167063" cy="1259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99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it-IT" sz="3200" dirty="0" smtClean="0">
                <a:solidFill>
                  <a:srgbClr val="FF0000"/>
                </a:solidFill>
              </a:rPr>
              <a:t>RISCHI</a:t>
            </a:r>
            <a:endParaRPr lang="it-IT" sz="3200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23528" y="620688"/>
            <a:ext cx="8640960" cy="612068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1800" b="1" dirty="0"/>
              <a:t> </a:t>
            </a:r>
            <a:r>
              <a:rPr lang="it-IT" sz="1800" dirty="0"/>
              <a:t>L’isteroscopia diagnostica è quasi priva di rischi, quella </a:t>
            </a:r>
            <a:r>
              <a:rPr lang="it-IT" sz="1800" dirty="0" smtClean="0"/>
              <a:t>operativa </a:t>
            </a:r>
            <a:r>
              <a:rPr lang="it-IT" sz="1800" dirty="0"/>
              <a:t>comporta i seguenti rischi:</a:t>
            </a:r>
          </a:p>
          <a:p>
            <a:pPr algn="just"/>
            <a:r>
              <a:rPr lang="it-IT" sz="1800" b="1" dirty="0">
                <a:solidFill>
                  <a:srgbClr val="FF0000"/>
                </a:solidFill>
              </a:rPr>
              <a:t>perforazione </a:t>
            </a:r>
            <a:r>
              <a:rPr lang="it-IT" sz="1800" b="1" dirty="0" smtClean="0">
                <a:solidFill>
                  <a:srgbClr val="FF0000"/>
                </a:solidFill>
              </a:rPr>
              <a:t>dell’utero</a:t>
            </a:r>
            <a:r>
              <a:rPr lang="it-IT" sz="1800" dirty="0" smtClean="0"/>
              <a:t>: infrequente</a:t>
            </a:r>
            <a:r>
              <a:rPr lang="it-IT" sz="1800" dirty="0"/>
              <a:t>,</a:t>
            </a:r>
            <a:r>
              <a:rPr lang="it-IT" sz="1800" dirty="0" smtClean="0"/>
              <a:t> </a:t>
            </a:r>
            <a:r>
              <a:rPr lang="it-IT" sz="1800" dirty="0"/>
              <a:t>in tal caso il mezzo di </a:t>
            </a:r>
            <a:r>
              <a:rPr lang="it-IT" sz="1800" dirty="0" smtClean="0"/>
              <a:t>distensione</a:t>
            </a:r>
            <a:r>
              <a:rPr lang="it-IT" sz="1800" dirty="0"/>
              <a:t>,</a:t>
            </a:r>
            <a:r>
              <a:rPr lang="it-IT" sz="1800" dirty="0" smtClean="0"/>
              <a:t> </a:t>
            </a:r>
            <a:r>
              <a:rPr lang="it-IT" sz="1800" dirty="0"/>
              <a:t>assieme all’eventuale emorragia, </a:t>
            </a:r>
            <a:r>
              <a:rPr lang="it-IT" sz="1800" dirty="0" smtClean="0"/>
              <a:t>fuoriesce dalla </a:t>
            </a:r>
            <a:r>
              <a:rPr lang="it-IT" sz="1800" dirty="0"/>
              <a:t>breccia uterina in cavità addominale e quindi  può sfuggire all’osservazione diretta da parte dell’operatore soprattutto se la lesione è molto piccola. In questo caso la percezione dell’avvenuto “passaggio” </a:t>
            </a:r>
            <a:r>
              <a:rPr lang="it-IT" sz="1800" dirty="0" err="1"/>
              <a:t>transparietale</a:t>
            </a:r>
            <a:r>
              <a:rPr lang="it-IT" sz="1800" dirty="0"/>
              <a:t> è affidata esclusivamente alla sensibilità dell’operatore ed </a:t>
            </a:r>
            <a:r>
              <a:rPr lang="it-IT" sz="1800" dirty="0" smtClean="0"/>
              <a:t>può</a:t>
            </a:r>
            <a:r>
              <a:rPr lang="it-IT" sz="1800" dirty="0"/>
              <a:t> </a:t>
            </a:r>
            <a:r>
              <a:rPr lang="it-IT" sz="1800" dirty="0" smtClean="0"/>
              <a:t>passare </a:t>
            </a:r>
            <a:r>
              <a:rPr lang="it-IT" sz="1800" dirty="0"/>
              <a:t>inosservata ad altre persone presenti in sala operatoria anche se attenti alla proiezione sul monitor. Inoltre l’ISC avviene con la metodica “</a:t>
            </a:r>
            <a:r>
              <a:rPr lang="it-IT" sz="1800" b="1" dirty="0"/>
              <a:t>stop and </a:t>
            </a:r>
            <a:r>
              <a:rPr lang="it-IT" sz="1800" b="1" dirty="0" err="1"/>
              <a:t>see</a:t>
            </a:r>
            <a:r>
              <a:rPr lang="it-IT" sz="1800" dirty="0" smtClean="0"/>
              <a:t>”. </a:t>
            </a:r>
            <a:r>
              <a:rPr lang="it-IT" sz="1800" dirty="0"/>
              <a:t>Cioè l’operatore procede in avanti, si ferma, indietreggia fino ad avere una visione chiara della cavità che sta </a:t>
            </a:r>
            <a:r>
              <a:rPr lang="it-IT" sz="1800" dirty="0" smtClean="0"/>
              <a:t>esplorando, </a:t>
            </a:r>
            <a:r>
              <a:rPr lang="it-IT" sz="1800" dirty="0"/>
              <a:t>esistono cioè </a:t>
            </a:r>
            <a:r>
              <a:rPr lang="it-IT" sz="1800" dirty="0" smtClean="0"/>
              <a:t>tempi </a:t>
            </a:r>
            <a:r>
              <a:rPr lang="it-IT" sz="1800" dirty="0"/>
              <a:t>in cui non si ha una visione limpida del campo operatorio a causa della non completa dilatazione cavitaria. Ed anche a dilatazione avvenuta la </a:t>
            </a:r>
            <a:r>
              <a:rPr lang="it-IT" sz="1800" dirty="0" smtClean="0"/>
              <a:t>visione </a:t>
            </a:r>
            <a:r>
              <a:rPr lang="it-IT" sz="1800" dirty="0"/>
              <a:t>può essere gravemente disturbata, </a:t>
            </a:r>
            <a:r>
              <a:rPr lang="it-IT" sz="1800" b="1" u="sng" dirty="0"/>
              <a:t>se si utilizza il mezzo liquido</a:t>
            </a:r>
            <a:r>
              <a:rPr lang="it-IT" sz="1800" dirty="0"/>
              <a:t> per la distensione cavitaria,  dall’”</a:t>
            </a:r>
            <a:r>
              <a:rPr lang="it-IT" sz="1800" b="1" u="sng" dirty="0"/>
              <a:t>effetto alga</a:t>
            </a:r>
            <a:r>
              <a:rPr lang="it-IT" sz="1800" dirty="0"/>
              <a:t>” cioè dal fluttuare di frustoli endometriali e coaguli ematici nel liquido. In tali momenti solo la sensibilità “manuale” dell’operatore può sospettare un’eventuale perforazione.    Il rischio di perforazioni uterine è aumentato in presenza di emorragie cervicali.</a:t>
            </a:r>
          </a:p>
          <a:p>
            <a:pPr algn="just"/>
            <a:r>
              <a:rPr lang="it-IT" sz="1800" b="1" dirty="0">
                <a:solidFill>
                  <a:srgbClr val="FF0000"/>
                </a:solidFill>
              </a:rPr>
              <a:t>lacerazioni cervicali</a:t>
            </a:r>
            <a:r>
              <a:rPr lang="it-IT" sz="1800" b="1" dirty="0"/>
              <a:t>: </a:t>
            </a:r>
            <a:r>
              <a:rPr lang="it-IT" sz="1800" dirty="0"/>
              <a:t>avvengono più frequentemente in caso di stenosi cervicali e soprattutto in prossimità dell’orificio uterino interno che costituisce un vero e proprio scalino che deve essere superato con pazienza, attendendo un’ottimale dilatazione da parte del mezzo di distensione ed aiutandosi con l’estremità a cuneo dell’isteroscopio per effettuare una delicatissima dilatazione. Forzare il passaggio dell’OUI </a:t>
            </a:r>
            <a:r>
              <a:rPr lang="it-IT" sz="1800" dirty="0" smtClean="0"/>
              <a:t>significa </a:t>
            </a:r>
            <a:r>
              <a:rPr lang="it-IT" sz="1800" dirty="0"/>
              <a:t>esporre la paziente a rischio di perforazioni parietali oltre che a danno della mucosa </a:t>
            </a:r>
            <a:r>
              <a:rPr lang="it-IT" sz="1800" dirty="0" smtClean="0"/>
              <a:t>cervicale </a:t>
            </a:r>
            <a:r>
              <a:rPr lang="it-IT" sz="1800" dirty="0"/>
              <a:t>ed emorragia.</a:t>
            </a:r>
          </a:p>
          <a:p>
            <a:endParaRPr lang="it-IT" sz="160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16416" y="1600201"/>
            <a:ext cx="370384" cy="3268960"/>
          </a:xfrm>
        </p:spPr>
        <p:txBody>
          <a:bodyPr>
            <a:norm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5065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692696"/>
            <a:ext cx="8579296" cy="5904656"/>
          </a:xfrm>
        </p:spPr>
        <p:txBody>
          <a:bodyPr/>
          <a:lstStyle/>
          <a:p>
            <a:pPr algn="just"/>
            <a:endParaRPr lang="it-IT" sz="1800" b="1" dirty="0" smtClean="0"/>
          </a:p>
          <a:p>
            <a:pPr algn="just"/>
            <a:r>
              <a:rPr lang="it-IT" sz="1800" b="1" dirty="0" smtClean="0">
                <a:solidFill>
                  <a:srgbClr val="FF0000"/>
                </a:solidFill>
              </a:rPr>
              <a:t>scoppio </a:t>
            </a:r>
            <a:r>
              <a:rPr lang="it-IT" sz="1800" b="1" dirty="0">
                <a:solidFill>
                  <a:srgbClr val="FF0000"/>
                </a:solidFill>
              </a:rPr>
              <a:t>di </a:t>
            </a:r>
            <a:r>
              <a:rPr lang="it-IT" sz="1800" b="1" dirty="0" err="1">
                <a:solidFill>
                  <a:srgbClr val="FF0000"/>
                </a:solidFill>
              </a:rPr>
              <a:t>idrosalpingi</a:t>
            </a:r>
            <a:endParaRPr lang="it-IT" sz="1800" dirty="0">
              <a:solidFill>
                <a:srgbClr val="FF0000"/>
              </a:solidFill>
            </a:endParaRPr>
          </a:p>
          <a:p>
            <a:pPr algn="just"/>
            <a:r>
              <a:rPr lang="it-IT" sz="1800" b="1" dirty="0">
                <a:solidFill>
                  <a:srgbClr val="FF0000"/>
                </a:solidFill>
              </a:rPr>
              <a:t>lesioni di organi addominali</a:t>
            </a:r>
            <a:r>
              <a:rPr lang="it-IT" sz="1800" b="1" dirty="0"/>
              <a:t> </a:t>
            </a:r>
            <a:r>
              <a:rPr lang="it-IT" sz="1800" dirty="0"/>
              <a:t>molto raramente;</a:t>
            </a:r>
          </a:p>
          <a:p>
            <a:pPr algn="just"/>
            <a:r>
              <a:rPr lang="it-IT" sz="1800" b="1" dirty="0">
                <a:solidFill>
                  <a:srgbClr val="FF0000"/>
                </a:solidFill>
              </a:rPr>
              <a:t>Sinechie post-intervento</a:t>
            </a:r>
            <a:endParaRPr lang="it-IT" sz="1800" dirty="0">
              <a:solidFill>
                <a:srgbClr val="FF0000"/>
              </a:solidFill>
            </a:endParaRPr>
          </a:p>
          <a:p>
            <a:pPr algn="just"/>
            <a:r>
              <a:rPr lang="it-IT" sz="1800" b="1" dirty="0" err="1">
                <a:solidFill>
                  <a:srgbClr val="FF0000"/>
                </a:solidFill>
              </a:rPr>
              <a:t>nausa</a:t>
            </a:r>
            <a:r>
              <a:rPr lang="it-IT" sz="1800" b="1" dirty="0">
                <a:solidFill>
                  <a:srgbClr val="FF0000"/>
                </a:solidFill>
              </a:rPr>
              <a:t> e vomito</a:t>
            </a:r>
            <a:r>
              <a:rPr lang="it-IT" sz="1800" b="1" dirty="0"/>
              <a:t> </a:t>
            </a:r>
            <a:r>
              <a:rPr lang="it-IT" sz="1800" dirty="0"/>
              <a:t>per effetto dell’anestesia;</a:t>
            </a:r>
          </a:p>
          <a:p>
            <a:pPr algn="just"/>
            <a:r>
              <a:rPr lang="it-IT" sz="1800" b="1" dirty="0">
                <a:solidFill>
                  <a:srgbClr val="FF0000"/>
                </a:solidFill>
              </a:rPr>
              <a:t>reazioni vagali</a:t>
            </a:r>
            <a:r>
              <a:rPr lang="it-IT" sz="1800" b="1" dirty="0"/>
              <a:t>, ipotensione, lipotimia</a:t>
            </a:r>
            <a:endParaRPr lang="it-IT" sz="1800" dirty="0"/>
          </a:p>
          <a:p>
            <a:pPr algn="just"/>
            <a:r>
              <a:rPr lang="it-IT" sz="1800" b="1" dirty="0">
                <a:solidFill>
                  <a:srgbClr val="FF0000"/>
                </a:solidFill>
              </a:rPr>
              <a:t>arresto cardiaco, edema polmonare</a:t>
            </a:r>
            <a:r>
              <a:rPr lang="it-IT" sz="1800" dirty="0"/>
              <a:t>, eventi rarissimi;</a:t>
            </a:r>
          </a:p>
          <a:p>
            <a:pPr algn="just"/>
            <a:r>
              <a:rPr lang="it-IT" sz="1800" b="1" dirty="0">
                <a:solidFill>
                  <a:srgbClr val="FF0000"/>
                </a:solidFill>
              </a:rPr>
              <a:t>sovraccarico cardio-circolatorio</a:t>
            </a:r>
            <a:r>
              <a:rPr lang="it-IT" sz="1800" b="1" dirty="0"/>
              <a:t> </a:t>
            </a:r>
            <a:r>
              <a:rPr lang="it-IT" sz="1800" dirty="0"/>
              <a:t>durante l’intervento può essere una complicanza collegata al liquido utilizzato per la distensione della cavità uterina, evento che può essere grave, ma raro (0,2% dei casi).</a:t>
            </a:r>
          </a:p>
          <a:p>
            <a:pPr algn="just"/>
            <a:r>
              <a:rPr lang="it-IT" sz="1800" b="1" dirty="0" err="1">
                <a:solidFill>
                  <a:srgbClr val="FF0000"/>
                </a:solidFill>
              </a:rPr>
              <a:t>Fluid-overloading</a:t>
            </a:r>
            <a:r>
              <a:rPr lang="it-IT" sz="1800" b="1" dirty="0">
                <a:solidFill>
                  <a:srgbClr val="FF0000"/>
                </a:solidFill>
              </a:rPr>
              <a:t> </a:t>
            </a:r>
            <a:r>
              <a:rPr lang="it-IT" sz="1800" b="1" dirty="0"/>
              <a:t>(</a:t>
            </a:r>
            <a:r>
              <a:rPr lang="it-IT" sz="1800" b="1" dirty="0" err="1"/>
              <a:t>intravasazione</a:t>
            </a:r>
            <a:r>
              <a:rPr lang="it-IT" sz="1800" b="1" dirty="0"/>
              <a:t>) </a:t>
            </a:r>
            <a:endParaRPr lang="it-IT" sz="1800" dirty="0"/>
          </a:p>
          <a:p>
            <a:pPr algn="just"/>
            <a:r>
              <a:rPr lang="it-IT" sz="1800" b="1" dirty="0" err="1">
                <a:solidFill>
                  <a:srgbClr val="FF0000"/>
                </a:solidFill>
              </a:rPr>
              <a:t>Tubal</a:t>
            </a:r>
            <a:r>
              <a:rPr lang="it-IT" sz="1800" b="1" dirty="0">
                <a:solidFill>
                  <a:srgbClr val="FF0000"/>
                </a:solidFill>
              </a:rPr>
              <a:t> </a:t>
            </a:r>
            <a:r>
              <a:rPr lang="it-IT" sz="1800" b="1" dirty="0" err="1">
                <a:solidFill>
                  <a:srgbClr val="FF0000"/>
                </a:solidFill>
              </a:rPr>
              <a:t>spillage</a:t>
            </a:r>
            <a:r>
              <a:rPr lang="it-IT" sz="1800" b="1" dirty="0"/>
              <a:t>: </a:t>
            </a:r>
            <a:r>
              <a:rPr lang="it-IT" sz="1800" dirty="0"/>
              <a:t>passaggio del liquido, istillato per la distensione cavitaria, attraverso le tube con inondazione della cavità addominale. Si verifica quando viene utilizzato l’isteroscopio sprovvisto di canale di drenaggio</a:t>
            </a:r>
            <a:r>
              <a:rPr lang="it-IT" sz="1800" dirty="0" smtClean="0"/>
              <a:t>. Con </a:t>
            </a:r>
            <a:r>
              <a:rPr lang="it-IT" sz="1800" dirty="0"/>
              <a:t>il liquido possono essere trasportati sangue e cellule di desquamazione. Può causare irritazione peritoneale.</a:t>
            </a:r>
          </a:p>
          <a:p>
            <a:pPr algn="just"/>
            <a:r>
              <a:rPr lang="it-IT" sz="1800" b="1" dirty="0">
                <a:solidFill>
                  <a:srgbClr val="FF0000"/>
                </a:solidFill>
              </a:rPr>
              <a:t>embolia gassosa </a:t>
            </a:r>
            <a:r>
              <a:rPr lang="it-IT" sz="1800" b="1" dirty="0"/>
              <a:t>nell’uso della CO2: </a:t>
            </a:r>
            <a:r>
              <a:rPr lang="it-IT" sz="1800" dirty="0"/>
              <a:t>evento molto raro con gli attuali apparecchi di erogazione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3" y="116632"/>
            <a:ext cx="2843808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565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3"/>
          <p:cNvSpPr txBox="1">
            <a:spLocks noChangeArrowheads="1"/>
          </p:cNvSpPr>
          <p:nvPr/>
        </p:nvSpPr>
        <p:spPr bwMode="auto">
          <a:xfrm>
            <a:off x="107504" y="1615440"/>
            <a:ext cx="8913115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800" b="1" dirty="0" smtClean="0">
                <a:solidFill>
                  <a:srgbClr val="FFFF00"/>
                </a:solidFill>
              </a:rPr>
              <a:t>DEFINIZIONE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altLang="it-IT" b="1" dirty="0">
              <a:solidFill>
                <a:srgbClr val="FFFF00"/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800" dirty="0">
                <a:solidFill>
                  <a:srgbClr val="FFC000"/>
                </a:solidFill>
              </a:rPr>
              <a:t>Recesso </a:t>
            </a:r>
            <a:r>
              <a:rPr lang="it-IT" altLang="it-IT" sz="2800" dirty="0" err="1">
                <a:solidFill>
                  <a:srgbClr val="FFC000"/>
                </a:solidFill>
              </a:rPr>
              <a:t>cervico</a:t>
            </a:r>
            <a:r>
              <a:rPr lang="it-IT" altLang="it-IT" sz="2800" dirty="0">
                <a:solidFill>
                  <a:srgbClr val="FFC000"/>
                </a:solidFill>
              </a:rPr>
              <a:t>-istmico parietale anteriore, a struttura generalmente piramidale, di </a:t>
            </a:r>
            <a:r>
              <a:rPr lang="it-IT" altLang="it-IT" sz="2800" dirty="0" err="1">
                <a:solidFill>
                  <a:srgbClr val="FFC000"/>
                </a:solidFill>
              </a:rPr>
              <a:t>profondita</a:t>
            </a:r>
            <a:r>
              <a:rPr lang="it-IT" altLang="it-IT" sz="2800" dirty="0">
                <a:solidFill>
                  <a:srgbClr val="FFC000"/>
                </a:solidFill>
              </a:rPr>
              <a:t>̀, estensione laterale e cranio-caudale variabili, costituitosi a livello della linea di sutura dell’</a:t>
            </a:r>
            <a:r>
              <a:rPr lang="it-IT" altLang="it-IT" sz="2800" dirty="0" err="1">
                <a:solidFill>
                  <a:srgbClr val="FFC000"/>
                </a:solidFill>
              </a:rPr>
              <a:t>isterorrafia</a:t>
            </a:r>
            <a:r>
              <a:rPr lang="it-IT" altLang="it-IT" sz="2800" dirty="0">
                <a:solidFill>
                  <a:srgbClr val="FFC000"/>
                </a:solidFill>
              </a:rPr>
              <a:t> post taglio cesareo.  E’ uno dei difetti di cicatrice dopo taglio cesareo</a:t>
            </a:r>
            <a:r>
              <a:rPr lang="it-IT" altLang="it-IT" sz="2800" dirty="0" smtClean="0">
                <a:solidFill>
                  <a:srgbClr val="FFC000"/>
                </a:solidFill>
              </a:rPr>
              <a:t>: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it-IT" altLang="it-IT" sz="2800" dirty="0">
              <a:solidFill>
                <a:srgbClr val="FFC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b="1" dirty="0">
                <a:solidFill>
                  <a:srgbClr val="FF0000"/>
                </a:solidFill>
              </a:rPr>
              <a:t>CESAREAN	SCAR	DEFECTS	(</a:t>
            </a:r>
            <a:r>
              <a:rPr lang="it-IT" altLang="it-IT" b="1" dirty="0" err="1">
                <a:solidFill>
                  <a:srgbClr val="FF0000"/>
                </a:solidFill>
              </a:rPr>
              <a:t>CSDs</a:t>
            </a:r>
            <a:r>
              <a:rPr lang="it-IT" altLang="it-IT" b="1" dirty="0" smtClean="0">
                <a:solidFill>
                  <a:srgbClr val="FF0000"/>
                </a:solidFill>
              </a:rPr>
              <a:t>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altLang="it-IT" b="1" dirty="0" smtClean="0">
              <a:solidFill>
                <a:srgbClr val="FF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altLang="it-IT" b="1" dirty="0">
              <a:solidFill>
                <a:srgbClr val="FF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altLang="it-IT" b="1" dirty="0">
              <a:solidFill>
                <a:srgbClr val="FF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dirty="0" smtClean="0">
                <a:solidFill>
                  <a:srgbClr val="FFFFFF"/>
                </a:solidFill>
              </a:rPr>
              <a:t>DEFINIZIONE</a:t>
            </a:r>
            <a:r>
              <a:rPr lang="it-IT" altLang="it-IT" dirty="0">
                <a:solidFill>
                  <a:srgbClr val="FFFFFF"/>
                </a:solidFill>
              </a:rPr>
              <a:t>: Non esiste una definizione universale di </a:t>
            </a:r>
            <a:r>
              <a:rPr lang="it-IT" altLang="it-IT" dirty="0" smtClean="0">
                <a:solidFill>
                  <a:srgbClr val="FFFFFF"/>
                </a:solidFill>
              </a:rPr>
              <a:t>CSD</a:t>
            </a:r>
            <a:endParaRPr lang="it-IT" altLang="it-IT" dirty="0">
              <a:solidFill>
                <a:srgbClr val="FFFFFF"/>
              </a:solidFill>
            </a:endParaRPr>
          </a:p>
        </p:txBody>
      </p:sp>
      <p:sp>
        <p:nvSpPr>
          <p:cNvPr id="45062" name="Rectangle 6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6000" dirty="0" err="1">
                <a:solidFill>
                  <a:srgbClr val="FF0000"/>
                </a:solidFill>
                <a:ea typeface="+mj-ea"/>
              </a:rPr>
              <a:t>I</a:t>
            </a:r>
            <a:r>
              <a:rPr lang="it-IT" sz="6000" dirty="0" err="1" smtClean="0">
                <a:solidFill>
                  <a:srgbClr val="FF0000"/>
                </a:solidFill>
                <a:ea typeface="+mj-ea"/>
              </a:rPr>
              <a:t>stmocele</a:t>
            </a:r>
            <a:endParaRPr lang="it-IT" sz="6000" dirty="0">
              <a:solidFill>
                <a:srgbClr val="FF0000"/>
              </a:solidFill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95655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80528" y="1052736"/>
            <a:ext cx="8928992" cy="3744416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charset="2"/>
              <a:buNone/>
            </a:pPr>
            <a:endParaRPr lang="it-IT" altLang="it-IT" sz="2800" b="1" i="1" dirty="0" smtClean="0"/>
          </a:p>
          <a:p>
            <a:pPr algn="ctr" eaLnBrk="1" hangingPunct="1">
              <a:lnSpc>
                <a:spcPct val="80000"/>
              </a:lnSpc>
              <a:buFont typeface="Wingdings" charset="2"/>
              <a:buNone/>
            </a:pPr>
            <a:r>
              <a:rPr lang="it-IT" altLang="it-IT" sz="2800" b="1" i="1" dirty="0" smtClean="0"/>
              <a:t>Classificazione morfologica </a:t>
            </a:r>
          </a:p>
          <a:p>
            <a:pPr algn="just" eaLnBrk="1" hangingPunct="1">
              <a:lnSpc>
                <a:spcPct val="80000"/>
              </a:lnSpc>
              <a:buNone/>
            </a:pPr>
            <a:r>
              <a:rPr lang="it-IT" altLang="it-IT" sz="2000" dirty="0" smtClean="0"/>
              <a:t>     </a:t>
            </a:r>
            <a:r>
              <a:rPr lang="it-IT" altLang="it-IT" dirty="0" smtClean="0">
                <a:solidFill>
                  <a:srgbClr val="FFC000"/>
                </a:solidFill>
                <a:effectLst/>
              </a:rPr>
              <a:t>Per </a:t>
            </a:r>
            <a:r>
              <a:rPr lang="it-IT" altLang="it-IT" dirty="0">
                <a:solidFill>
                  <a:srgbClr val="FFC000"/>
                </a:solidFill>
                <a:effectLst/>
              </a:rPr>
              <a:t>la valutazione in gradi alcuni misurano lo spessore del miometrio misurato all'apice dell'</a:t>
            </a:r>
            <a:r>
              <a:rPr lang="it-IT" altLang="it-IT" dirty="0" err="1">
                <a:solidFill>
                  <a:srgbClr val="FFC000"/>
                </a:solidFill>
                <a:effectLst/>
              </a:rPr>
              <a:t>istmocele</a:t>
            </a:r>
            <a:r>
              <a:rPr lang="it-IT" altLang="it-IT" dirty="0">
                <a:solidFill>
                  <a:srgbClr val="FFC000"/>
                </a:solidFill>
                <a:effectLst/>
              </a:rPr>
              <a:t> per cui la gravità del difetto è tanto maggiore quanto minore è lo spessore del miometrio residuo</a:t>
            </a:r>
            <a:r>
              <a:rPr lang="it-IT" altLang="it-IT" dirty="0" smtClean="0">
                <a:solidFill>
                  <a:srgbClr val="FFC000"/>
                </a:solidFill>
                <a:effectLst/>
              </a:rPr>
              <a:t>. </a:t>
            </a:r>
          </a:p>
        </p:txBody>
      </p:sp>
      <p:sp>
        <p:nvSpPr>
          <p:cNvPr id="6042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075240" cy="922337"/>
          </a:xfrm>
        </p:spPr>
        <p:txBody>
          <a:bodyPr/>
          <a:lstStyle/>
          <a:p>
            <a:pPr eaLnBrk="1" hangingPunct="1">
              <a:defRPr/>
            </a:pPr>
            <a:r>
              <a:rPr lang="it-IT" i="1" dirty="0" smtClean="0">
                <a:solidFill>
                  <a:srgbClr val="FF0000"/>
                </a:solidFill>
                <a:ea typeface="+mj-ea"/>
              </a:rPr>
              <a:t>    </a:t>
            </a:r>
            <a:r>
              <a:rPr lang="it-IT" i="1" dirty="0" smtClean="0">
                <a:ea typeface="+mj-ea"/>
              </a:rPr>
              <a:t>   </a:t>
            </a:r>
            <a:r>
              <a:rPr lang="it-IT" sz="5400" i="1" dirty="0" err="1" smtClean="0">
                <a:solidFill>
                  <a:srgbClr val="FF0000"/>
                </a:solidFill>
                <a:ea typeface="+mj-ea"/>
              </a:rPr>
              <a:t>Istmocele</a:t>
            </a:r>
            <a:endParaRPr lang="it-IT" sz="5400" i="1" dirty="0">
              <a:solidFill>
                <a:srgbClr val="FF0000"/>
              </a:solidFill>
              <a:ea typeface="+mj-ea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543" y="3717033"/>
            <a:ext cx="4187348" cy="314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179511" y="3861048"/>
            <a:ext cx="496855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FFC000"/>
                </a:solidFill>
              </a:rPr>
              <a:t>Altri valutano il rapporto tra lo spessore di miometrio residuo misurato all'apice dell'</a:t>
            </a:r>
            <a:r>
              <a:rPr lang="it-IT" sz="3200" dirty="0" err="1">
                <a:solidFill>
                  <a:srgbClr val="FFC000"/>
                </a:solidFill>
              </a:rPr>
              <a:t>istmocele</a:t>
            </a:r>
            <a:r>
              <a:rPr lang="it-IT" sz="3200" dirty="0">
                <a:solidFill>
                  <a:srgbClr val="FFC000"/>
                </a:solidFill>
              </a:rPr>
              <a:t> e spessore del miometrio adiacente all'</a:t>
            </a:r>
            <a:r>
              <a:rPr lang="it-IT" sz="3200" dirty="0" err="1">
                <a:solidFill>
                  <a:srgbClr val="FFC000"/>
                </a:solidFill>
              </a:rPr>
              <a:t>istmocele</a:t>
            </a:r>
            <a:r>
              <a:rPr lang="it-IT" sz="3200" dirty="0">
                <a:solidFill>
                  <a:srgbClr val="FFC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949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3"/>
          <p:cNvSpPr txBox="1">
            <a:spLocks noChangeArrowheads="1"/>
          </p:cNvSpPr>
          <p:nvPr/>
        </p:nvSpPr>
        <p:spPr bwMode="auto">
          <a:xfrm>
            <a:off x="974725" y="24796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altLang="it-IT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251520" y="437758"/>
            <a:ext cx="871296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3200" dirty="0">
                <a:solidFill>
                  <a:srgbClr val="FFFFFF"/>
                </a:solidFill>
              </a:rPr>
              <a:t>Interessante la proposta di classificazione di Amanda M. and Gary N. </a:t>
            </a:r>
            <a:r>
              <a:rPr lang="it-IT" altLang="it-IT" sz="3200" dirty="0" err="1">
                <a:solidFill>
                  <a:srgbClr val="FFFFFF"/>
                </a:solidFill>
              </a:rPr>
              <a:t>Frishman</a:t>
            </a:r>
            <a:r>
              <a:rPr lang="it-IT" altLang="it-IT" sz="3200" dirty="0">
                <a:solidFill>
                  <a:srgbClr val="FFFFFF"/>
                </a:solidFill>
              </a:rPr>
              <a:t>, ELSEVIER 2013 che distingue i difetti in tre stadi prendendo in considerazione 5 parametri</a:t>
            </a:r>
            <a:r>
              <a:rPr lang="it-IT" altLang="it-IT" sz="3200" dirty="0" smtClean="0">
                <a:solidFill>
                  <a:srgbClr val="FFFFFF"/>
                </a:solidFill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sz="3200" dirty="0" smtClean="0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sz="3200" dirty="0">
              <a:solidFill>
                <a:srgbClr val="FFFFFF"/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dirty="0">
                <a:solidFill>
                  <a:srgbClr val="FFFFFF"/>
                </a:solidFill>
              </a:rPr>
              <a:t>1) </a:t>
            </a:r>
            <a:r>
              <a:rPr lang="it-IT" altLang="it-IT" dirty="0" smtClean="0">
                <a:solidFill>
                  <a:srgbClr val="FFFFFF"/>
                </a:solidFill>
              </a:rPr>
              <a:t>Numero </a:t>
            </a:r>
            <a:r>
              <a:rPr lang="it-IT" altLang="it-IT" dirty="0">
                <a:solidFill>
                  <a:srgbClr val="FFFFFF"/>
                </a:solidFill>
              </a:rPr>
              <a:t>di cicatrici distinte                   </a:t>
            </a:r>
            <a:r>
              <a:rPr lang="it-IT" altLang="it-IT" dirty="0" smtClean="0">
                <a:solidFill>
                  <a:srgbClr val="FFFFFF"/>
                </a:solidFill>
              </a:rPr>
              <a:t>    </a:t>
            </a:r>
            <a:r>
              <a:rPr lang="it-IT" altLang="it-IT" dirty="0">
                <a:solidFill>
                  <a:srgbClr val="FFFFFF"/>
                </a:solidFill>
              </a:rPr>
              <a:t>1 o &gt;1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dirty="0">
                <a:solidFill>
                  <a:srgbClr val="FFFFFF"/>
                </a:solidFill>
              </a:rPr>
              <a:t>2) </a:t>
            </a:r>
            <a:r>
              <a:rPr lang="it-IT" altLang="it-IT" dirty="0" smtClean="0">
                <a:solidFill>
                  <a:srgbClr val="FFFFFF"/>
                </a:solidFill>
              </a:rPr>
              <a:t>Numero </a:t>
            </a:r>
            <a:r>
              <a:rPr lang="it-IT" altLang="it-IT" dirty="0">
                <a:solidFill>
                  <a:srgbClr val="FFFFFF"/>
                </a:solidFill>
              </a:rPr>
              <a:t>di precedenti T.C.                    </a:t>
            </a:r>
            <a:r>
              <a:rPr lang="it-IT" altLang="it-IT" dirty="0" smtClean="0">
                <a:solidFill>
                  <a:srgbClr val="FFFFFF"/>
                </a:solidFill>
              </a:rPr>
              <a:t>    </a:t>
            </a:r>
            <a:r>
              <a:rPr lang="it-IT" altLang="it-IT" dirty="0">
                <a:solidFill>
                  <a:srgbClr val="FFFFFF"/>
                </a:solidFill>
              </a:rPr>
              <a:t>1 o &gt;1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dirty="0">
                <a:solidFill>
                  <a:srgbClr val="FFFFFF"/>
                </a:solidFill>
              </a:rPr>
              <a:t>3) </a:t>
            </a:r>
            <a:r>
              <a:rPr lang="it-IT" altLang="it-IT" dirty="0" smtClean="0">
                <a:solidFill>
                  <a:srgbClr val="FFFFFF"/>
                </a:solidFill>
              </a:rPr>
              <a:t>Pattern </a:t>
            </a:r>
            <a:r>
              <a:rPr lang="it-IT" altLang="it-IT" dirty="0">
                <a:solidFill>
                  <a:srgbClr val="FFFFFF"/>
                </a:solidFill>
              </a:rPr>
              <a:t>mestruale                                </a:t>
            </a:r>
            <a:r>
              <a:rPr lang="it-IT" altLang="it-IT" dirty="0" smtClean="0">
                <a:solidFill>
                  <a:srgbClr val="FFFFFF"/>
                </a:solidFill>
              </a:rPr>
              <a:t>  </a:t>
            </a:r>
            <a:r>
              <a:rPr lang="it-IT" altLang="it-IT" dirty="0">
                <a:solidFill>
                  <a:srgbClr val="FFFFFF"/>
                </a:solidFill>
              </a:rPr>
              <a:t>normale o anormale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dirty="0">
                <a:solidFill>
                  <a:srgbClr val="FFFFFF"/>
                </a:solidFill>
              </a:rPr>
              <a:t>4) </a:t>
            </a:r>
            <a:r>
              <a:rPr lang="it-IT" altLang="it-IT" dirty="0" smtClean="0">
                <a:solidFill>
                  <a:srgbClr val="FFFFFF"/>
                </a:solidFill>
              </a:rPr>
              <a:t>Spessore </a:t>
            </a:r>
            <a:r>
              <a:rPr lang="it-IT" altLang="it-IT" dirty="0">
                <a:solidFill>
                  <a:srgbClr val="FFFFFF"/>
                </a:solidFill>
              </a:rPr>
              <a:t>del miometrio residuo </a:t>
            </a:r>
            <a:r>
              <a:rPr lang="it-IT" altLang="it-IT" dirty="0" smtClean="0">
                <a:solidFill>
                  <a:srgbClr val="FFFFFF"/>
                </a:solidFill>
              </a:rPr>
              <a:t>  &lt; </a:t>
            </a:r>
            <a:r>
              <a:rPr lang="it-IT" altLang="it-IT" dirty="0">
                <a:solidFill>
                  <a:srgbClr val="FFFFFF"/>
                </a:solidFill>
              </a:rPr>
              <a:t>2,2 mm.;  2,2-2,5 mm.; </a:t>
            </a:r>
            <a:r>
              <a:rPr lang="it-IT" altLang="it-IT" dirty="0" smtClean="0">
                <a:solidFill>
                  <a:srgbClr val="FFFFFF"/>
                </a:solidFill>
              </a:rPr>
              <a:t>&gt; </a:t>
            </a:r>
            <a:r>
              <a:rPr lang="it-IT" altLang="it-IT" dirty="0">
                <a:solidFill>
                  <a:srgbClr val="FFFFFF"/>
                </a:solidFill>
              </a:rPr>
              <a:t>2,5 mm.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dirty="0">
                <a:solidFill>
                  <a:srgbClr val="FFFFFF"/>
                </a:solidFill>
              </a:rPr>
              <a:t>5</a:t>
            </a:r>
            <a:r>
              <a:rPr lang="it-IT" altLang="it-IT" dirty="0" smtClean="0">
                <a:solidFill>
                  <a:srgbClr val="FFFFFF"/>
                </a:solidFill>
              </a:rPr>
              <a:t>) </a:t>
            </a:r>
            <a:r>
              <a:rPr lang="it-IT" altLang="it-IT" dirty="0">
                <a:solidFill>
                  <a:srgbClr val="FFFFFF"/>
                </a:solidFill>
              </a:rPr>
              <a:t>Percentuale di miometrio residuo          &lt; 20% ;  20-50% ;  &gt; 50%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dirty="0" smtClean="0">
                <a:solidFill>
                  <a:srgbClr val="FFFFFF"/>
                </a:solidFill>
              </a:rPr>
              <a:t>	</a:t>
            </a:r>
          </a:p>
        </p:txBody>
      </p:sp>
      <p:sp>
        <p:nvSpPr>
          <p:cNvPr id="48134" name="Rectangle 6"/>
          <p:cNvSpPr>
            <a:spLocks noRot="1"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4400" b="1" i="1" dirty="0">
              <a:solidFill>
                <a:srgbClr val="E5E5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1799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88" y="188640"/>
            <a:ext cx="8335676" cy="651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076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3"/>
          <p:cNvSpPr txBox="1">
            <a:spLocks noChangeArrowheads="1"/>
          </p:cNvSpPr>
          <p:nvPr/>
        </p:nvSpPr>
        <p:spPr bwMode="auto">
          <a:xfrm>
            <a:off x="974725" y="24796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altLang="it-IT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457200" y="1988839"/>
            <a:ext cx="8363272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rgbClr val="003399"/>
              </a:buClr>
            </a:pPr>
            <a:r>
              <a:rPr lang="it-IT" altLang="it-IT" sz="4000" dirty="0">
                <a:solidFill>
                  <a:srgbClr val="FFFFFF"/>
                </a:solidFill>
              </a:rPr>
              <a:t>I tre stadi sono distinti in lieve, moderato e grave  in rapporto ai punteggi ottenuti dai 5 parametri di riferimento</a:t>
            </a:r>
            <a:r>
              <a:rPr lang="it-IT" altLang="it-IT" sz="4000" dirty="0" smtClean="0">
                <a:solidFill>
                  <a:srgbClr val="FFFFFF"/>
                </a:solidFill>
              </a:rPr>
              <a:t>: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rgbClr val="003399"/>
              </a:buClr>
            </a:pPr>
            <a:endParaRPr lang="it-IT" altLang="it-IT" sz="4000" dirty="0">
              <a:solidFill>
                <a:srgbClr val="FFFFFF"/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rgbClr val="003399"/>
              </a:buClr>
            </a:pPr>
            <a:r>
              <a:rPr lang="it-IT" altLang="it-IT" sz="3200" b="1" dirty="0">
                <a:solidFill>
                  <a:srgbClr val="FFFF00"/>
                </a:solidFill>
              </a:rPr>
              <a:t>STADIO I   :    difetto lieve               </a:t>
            </a:r>
            <a:r>
              <a:rPr lang="it-IT" altLang="it-IT" sz="3200" b="1" dirty="0" smtClean="0">
                <a:solidFill>
                  <a:srgbClr val="FFFF00"/>
                </a:solidFill>
              </a:rPr>
              <a:t>  </a:t>
            </a:r>
            <a:r>
              <a:rPr lang="it-IT" altLang="it-IT" sz="3200" b="1" dirty="0">
                <a:solidFill>
                  <a:srgbClr val="FFFF00"/>
                </a:solidFill>
              </a:rPr>
              <a:t>2-3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rgbClr val="003399"/>
              </a:buClr>
            </a:pPr>
            <a:r>
              <a:rPr lang="it-IT" altLang="it-IT" sz="3200" b="1" dirty="0">
                <a:solidFill>
                  <a:srgbClr val="FFFF00"/>
                </a:solidFill>
              </a:rPr>
              <a:t>STADIO II  :   difetto moderato        </a:t>
            </a:r>
            <a:r>
              <a:rPr lang="it-IT" altLang="it-IT" sz="3200" b="1" dirty="0" smtClean="0">
                <a:solidFill>
                  <a:srgbClr val="FFFF00"/>
                </a:solidFill>
              </a:rPr>
              <a:t> </a:t>
            </a:r>
            <a:r>
              <a:rPr lang="it-IT" altLang="it-IT" sz="3200" b="1" dirty="0">
                <a:solidFill>
                  <a:srgbClr val="FFFF00"/>
                </a:solidFill>
              </a:rPr>
              <a:t>4-6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rgbClr val="003399"/>
              </a:buClr>
            </a:pPr>
            <a:r>
              <a:rPr lang="it-IT" altLang="it-IT" sz="3200" b="1" dirty="0">
                <a:solidFill>
                  <a:srgbClr val="FFFF00"/>
                </a:solidFill>
              </a:rPr>
              <a:t>STADIO III:    difetto grave               </a:t>
            </a:r>
            <a:r>
              <a:rPr lang="it-IT" altLang="it-IT" sz="3200" b="1" dirty="0" smtClean="0">
                <a:solidFill>
                  <a:srgbClr val="FFFF00"/>
                </a:solidFill>
              </a:rPr>
              <a:t> 7-9</a:t>
            </a:r>
            <a:endParaRPr lang="it-IT" altLang="it-IT" sz="3200" b="1" dirty="0">
              <a:solidFill>
                <a:srgbClr val="FFFF00"/>
              </a:solidFill>
            </a:endParaRPr>
          </a:p>
        </p:txBody>
      </p:sp>
      <p:sp>
        <p:nvSpPr>
          <p:cNvPr id="47110" name="Rectangle 6"/>
          <p:cNvSpPr>
            <a:spLocks noRot="1"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4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Istmocele</a:t>
            </a:r>
            <a:endParaRPr lang="it-IT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863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57200" y="260648"/>
            <a:ext cx="80752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/>
              <a:t>Calcolo del miometrio rimasto in sede di pregresso TC. A: spessore del miometrio in sede di TC</a:t>
            </a:r>
          </a:p>
          <a:p>
            <a:r>
              <a:rPr lang="it-IT" sz="2800" dirty="0"/>
              <a:t>B: spessore del miometrio adiacente al difetto Percentuale di miometrio rimasto: A/B x 100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8208912" cy="44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1763688" y="6525344"/>
            <a:ext cx="4320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d</a:t>
            </a:r>
            <a:r>
              <a:rPr lang="it-IT" sz="1600" dirty="0" smtClean="0"/>
              <a:t>a Parisella et altri MED2000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198878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8316416" y="274638"/>
            <a:ext cx="370384" cy="490066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15280" y="260648"/>
            <a:ext cx="8229600" cy="45365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dirty="0" smtClean="0">
                <a:solidFill>
                  <a:srgbClr val="FF0000"/>
                </a:solidFill>
              </a:rPr>
              <a:t>L’Isteroscopia</a:t>
            </a:r>
            <a:r>
              <a:rPr lang="it-IT" dirty="0" smtClean="0"/>
              <a:t> è un esame endoscopico attraverso il quale si riesce ad avere una visione diretta della CAVITA’ DELL’UTERO, ovvero una «</a:t>
            </a:r>
            <a:r>
              <a:rPr lang="it-IT" sz="3600" i="1" dirty="0" smtClean="0"/>
              <a:t>Tecnica endoscopica ambulatoriale(office) finalizzata allo studio morfologico del canale cervicale, della cavità uterina, degli osti tubarici ed alla valutazione macroscopica dei rispettivi epiteli di rivestimento</a:t>
            </a:r>
            <a:r>
              <a:rPr lang="it-IT" dirty="0" smtClean="0"/>
              <a:t>».  </a:t>
            </a:r>
          </a:p>
          <a:p>
            <a:pPr marL="0" indent="0">
              <a:buNone/>
            </a:pPr>
            <a:r>
              <a:rPr lang="it-IT" sz="2400" dirty="0" smtClean="0">
                <a:solidFill>
                  <a:srgbClr val="92D050"/>
                </a:solidFill>
              </a:rPr>
              <a:t>La non eseguibilità a livello ambulatoriale è dell’ 1% - 7% . (</a:t>
            </a:r>
            <a:r>
              <a:rPr lang="it-IT" sz="1800" dirty="0" smtClean="0">
                <a:solidFill>
                  <a:srgbClr val="92D050"/>
                </a:solidFill>
              </a:rPr>
              <a:t>SEGI</a:t>
            </a:r>
            <a:r>
              <a:rPr lang="it-IT" sz="2400" dirty="0" smtClean="0">
                <a:solidFill>
                  <a:srgbClr val="92D050"/>
                </a:solidFill>
              </a:rPr>
              <a:t>)</a:t>
            </a:r>
            <a:endParaRPr lang="it-IT" sz="2400" dirty="0">
              <a:solidFill>
                <a:srgbClr val="92D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725144"/>
            <a:ext cx="4104456" cy="2103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23528" y="4725144"/>
            <a:ext cx="4104456" cy="2071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99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28775"/>
            <a:ext cx="4871343" cy="492442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None/>
            </a:pPr>
            <a:endParaRPr lang="it-IT" altLang="it-IT" sz="2800" b="1" dirty="0" smtClean="0">
              <a:solidFill>
                <a:srgbClr val="FFC000"/>
              </a:solidFill>
            </a:endParaRPr>
          </a:p>
          <a:p>
            <a:pPr algn="ctr" eaLnBrk="1" hangingPunct="1">
              <a:lnSpc>
                <a:spcPct val="80000"/>
              </a:lnSpc>
              <a:buNone/>
            </a:pPr>
            <a:r>
              <a:rPr lang="it-IT" altLang="it-IT" sz="2800" b="1" dirty="0" smtClean="0">
                <a:solidFill>
                  <a:srgbClr val="FFC000"/>
                </a:solidFill>
              </a:rPr>
              <a:t>ECO </a:t>
            </a:r>
            <a:r>
              <a:rPr lang="it-IT" altLang="it-IT" sz="2800" b="1" dirty="0">
                <a:solidFill>
                  <a:srgbClr val="FFC000"/>
                </a:solidFill>
              </a:rPr>
              <a:t>– ECO 3 </a:t>
            </a:r>
            <a:r>
              <a:rPr lang="it-IT" altLang="it-IT" sz="2800" b="1" dirty="0" smtClean="0">
                <a:solidFill>
                  <a:srgbClr val="FFC000"/>
                </a:solidFill>
              </a:rPr>
              <a:t>D</a:t>
            </a:r>
          </a:p>
          <a:p>
            <a:pPr algn="ctr" eaLnBrk="1" hangingPunct="1">
              <a:lnSpc>
                <a:spcPct val="80000"/>
              </a:lnSpc>
              <a:buNone/>
            </a:pPr>
            <a:endParaRPr lang="it-IT" altLang="it-IT" sz="2800" b="1" dirty="0">
              <a:solidFill>
                <a:srgbClr val="FFC000"/>
              </a:solidFill>
            </a:endParaRPr>
          </a:p>
          <a:p>
            <a:pPr algn="ctr" eaLnBrk="1" hangingPunct="1">
              <a:lnSpc>
                <a:spcPct val="80000"/>
              </a:lnSpc>
              <a:buNone/>
            </a:pPr>
            <a:r>
              <a:rPr lang="it-IT" altLang="it-IT" sz="2800" b="1" dirty="0" smtClean="0">
                <a:solidFill>
                  <a:srgbClr val="FFC000"/>
                </a:solidFill>
              </a:rPr>
              <a:t>SONOISTEROGRAFIA</a:t>
            </a:r>
          </a:p>
          <a:p>
            <a:pPr algn="ctr" eaLnBrk="1" hangingPunct="1">
              <a:lnSpc>
                <a:spcPct val="80000"/>
              </a:lnSpc>
              <a:buNone/>
            </a:pPr>
            <a:endParaRPr lang="it-IT" altLang="it-IT" sz="2800" b="1" dirty="0">
              <a:solidFill>
                <a:srgbClr val="FFC000"/>
              </a:solidFill>
            </a:endParaRPr>
          </a:p>
          <a:p>
            <a:pPr algn="ctr" eaLnBrk="1" hangingPunct="1">
              <a:lnSpc>
                <a:spcPct val="80000"/>
              </a:lnSpc>
              <a:buNone/>
            </a:pPr>
            <a:r>
              <a:rPr lang="it-IT" altLang="it-IT" sz="2800" b="1" dirty="0" smtClean="0">
                <a:solidFill>
                  <a:srgbClr val="FFC000"/>
                </a:solidFill>
              </a:rPr>
              <a:t>ISTEROSCOPIA</a:t>
            </a:r>
          </a:p>
          <a:p>
            <a:pPr algn="ctr" eaLnBrk="1" hangingPunct="1">
              <a:lnSpc>
                <a:spcPct val="80000"/>
              </a:lnSpc>
              <a:buNone/>
            </a:pPr>
            <a:endParaRPr lang="it-IT" altLang="it-IT" sz="2800" b="1" dirty="0">
              <a:solidFill>
                <a:srgbClr val="FFC000"/>
              </a:solidFill>
            </a:endParaRPr>
          </a:p>
          <a:p>
            <a:pPr algn="ctr" eaLnBrk="1" hangingPunct="1">
              <a:lnSpc>
                <a:spcPct val="80000"/>
              </a:lnSpc>
              <a:buNone/>
            </a:pPr>
            <a:r>
              <a:rPr lang="it-IT" altLang="it-IT" sz="2800" b="1" dirty="0" smtClean="0">
                <a:solidFill>
                  <a:srgbClr val="FFC000"/>
                </a:solidFill>
              </a:rPr>
              <a:t>ISTEROSALPINGOGRAFIA</a:t>
            </a:r>
          </a:p>
          <a:p>
            <a:pPr algn="ctr" eaLnBrk="1" hangingPunct="1">
              <a:lnSpc>
                <a:spcPct val="80000"/>
              </a:lnSpc>
              <a:buNone/>
            </a:pPr>
            <a:endParaRPr lang="it-IT" altLang="it-IT" sz="2800" b="1" dirty="0">
              <a:solidFill>
                <a:srgbClr val="FFC000"/>
              </a:solidFill>
            </a:endParaRPr>
          </a:p>
          <a:p>
            <a:pPr algn="ctr" eaLnBrk="1" hangingPunct="1">
              <a:lnSpc>
                <a:spcPct val="80000"/>
              </a:lnSpc>
              <a:buNone/>
            </a:pPr>
            <a:r>
              <a:rPr lang="it-IT" altLang="it-IT" sz="2800" b="1" dirty="0" smtClean="0">
                <a:solidFill>
                  <a:srgbClr val="FFC000"/>
                </a:solidFill>
              </a:rPr>
              <a:t>RISONANZA </a:t>
            </a:r>
            <a:r>
              <a:rPr lang="it-IT" altLang="it-IT" sz="2800" b="1" dirty="0">
                <a:solidFill>
                  <a:srgbClr val="FFC000"/>
                </a:solidFill>
              </a:rPr>
              <a:t>MAGNETICA</a:t>
            </a:r>
          </a:p>
          <a:p>
            <a:pPr algn="ctr" eaLnBrk="1" hangingPunct="1">
              <a:lnSpc>
                <a:spcPct val="80000"/>
              </a:lnSpc>
              <a:buFont typeface="Wingdings" charset="2"/>
              <a:buNone/>
            </a:pPr>
            <a:endParaRPr lang="it-IT" altLang="it-IT" sz="2000" dirty="0" smtClean="0"/>
          </a:p>
        </p:txBody>
      </p:sp>
      <p:sp>
        <p:nvSpPr>
          <p:cNvPr id="2355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i="1" dirty="0" err="1" smtClean="0">
                <a:solidFill>
                  <a:srgbClr val="92D050"/>
                </a:solidFill>
                <a:ea typeface="+mj-ea"/>
              </a:rPr>
              <a:t>Istmocele</a:t>
            </a:r>
            <a:r>
              <a:rPr lang="it-IT" i="1" dirty="0" smtClean="0">
                <a:solidFill>
                  <a:srgbClr val="92D050"/>
                </a:solidFill>
                <a:ea typeface="+mj-ea"/>
              </a:rPr>
              <a:t> diagnosi</a:t>
            </a:r>
            <a:endParaRPr lang="it-IT" i="1" dirty="0">
              <a:solidFill>
                <a:srgbClr val="92D050"/>
              </a:solidFill>
              <a:ea typeface="+mj-ea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8" y="4005064"/>
            <a:ext cx="4211962" cy="285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8" y="1556792"/>
            <a:ext cx="4211962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399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 eaLnBrk="1" hangingPunct="1">
              <a:buNone/>
              <a:defRPr/>
            </a:pPr>
            <a:r>
              <a:rPr lang="it-IT" sz="3600" b="1" i="1" dirty="0">
                <a:solidFill>
                  <a:srgbClr val="FFC000"/>
                </a:solidFill>
                <a:ea typeface="+mn-ea"/>
              </a:rPr>
              <a:t>COMPLICANZE </a:t>
            </a:r>
            <a:r>
              <a:rPr lang="it-IT" sz="3600" b="1" i="1" dirty="0" smtClean="0">
                <a:solidFill>
                  <a:srgbClr val="FFC000"/>
                </a:solidFill>
                <a:ea typeface="+mn-ea"/>
              </a:rPr>
              <a:t>OSTETRICHE</a:t>
            </a:r>
          </a:p>
          <a:p>
            <a:pPr algn="ctr" eaLnBrk="1" hangingPunct="1">
              <a:buNone/>
              <a:defRPr/>
            </a:pPr>
            <a:endParaRPr lang="it-IT" sz="2800" b="1" i="1" dirty="0" smtClean="0">
              <a:ea typeface="+mn-ea"/>
            </a:endParaRPr>
          </a:p>
          <a:p>
            <a:pPr algn="ctr" eaLnBrk="1" hangingPunct="1">
              <a:buNone/>
              <a:defRPr/>
            </a:pPr>
            <a:endParaRPr lang="it-IT" sz="2800" b="1" i="1" dirty="0" smtClean="0">
              <a:ea typeface="+mn-ea"/>
            </a:endParaRPr>
          </a:p>
          <a:p>
            <a:pPr algn="ctr" eaLnBrk="1" hangingPunct="1">
              <a:buNone/>
              <a:defRPr/>
            </a:pPr>
            <a:r>
              <a:rPr lang="it-IT" sz="3600" b="1" i="1" dirty="0" smtClean="0">
                <a:solidFill>
                  <a:srgbClr val="FF0000"/>
                </a:solidFill>
                <a:ea typeface="+mn-ea"/>
              </a:rPr>
              <a:t>-</a:t>
            </a:r>
            <a:r>
              <a:rPr lang="it-IT" sz="3600" b="1" i="1" dirty="0">
                <a:solidFill>
                  <a:srgbClr val="FF0000"/>
                </a:solidFill>
                <a:ea typeface="+mn-ea"/>
              </a:rPr>
              <a:t>Placentazioni </a:t>
            </a:r>
            <a:r>
              <a:rPr lang="it-IT" sz="3600" b="1" i="1" dirty="0" smtClean="0">
                <a:solidFill>
                  <a:srgbClr val="FF0000"/>
                </a:solidFill>
                <a:ea typeface="+mn-ea"/>
              </a:rPr>
              <a:t>anomale (placenta </a:t>
            </a:r>
            <a:r>
              <a:rPr lang="it-IT" sz="3600" b="1" i="1" dirty="0">
                <a:solidFill>
                  <a:srgbClr val="FF0000"/>
                </a:solidFill>
                <a:ea typeface="+mn-ea"/>
              </a:rPr>
              <a:t>accreta o previa</a:t>
            </a:r>
            <a:r>
              <a:rPr lang="it-IT" sz="3600" b="1" i="1" dirty="0" smtClean="0">
                <a:solidFill>
                  <a:srgbClr val="FF0000"/>
                </a:solidFill>
                <a:ea typeface="+mn-ea"/>
              </a:rPr>
              <a:t>)</a:t>
            </a:r>
          </a:p>
          <a:p>
            <a:pPr algn="ctr" eaLnBrk="1" hangingPunct="1">
              <a:buNone/>
              <a:defRPr/>
            </a:pPr>
            <a:endParaRPr lang="it-IT" sz="3600" b="1" i="1" dirty="0">
              <a:solidFill>
                <a:srgbClr val="FF0000"/>
              </a:solidFill>
              <a:ea typeface="+mn-ea"/>
            </a:endParaRPr>
          </a:p>
          <a:p>
            <a:pPr algn="ctr" eaLnBrk="1" hangingPunct="1">
              <a:buNone/>
              <a:defRPr/>
            </a:pPr>
            <a:r>
              <a:rPr lang="it-IT" sz="3600" b="1" i="1" dirty="0">
                <a:solidFill>
                  <a:srgbClr val="FF0000"/>
                </a:solidFill>
                <a:ea typeface="+mn-ea"/>
              </a:rPr>
              <a:t>-Deiscenza della cicatrice (rottura d’utero</a:t>
            </a:r>
            <a:r>
              <a:rPr lang="it-IT" sz="3600" b="1" i="1" dirty="0" smtClean="0">
                <a:solidFill>
                  <a:srgbClr val="FF0000"/>
                </a:solidFill>
                <a:ea typeface="+mn-ea"/>
              </a:rPr>
              <a:t>)</a:t>
            </a:r>
          </a:p>
          <a:p>
            <a:pPr algn="ctr" eaLnBrk="1" hangingPunct="1">
              <a:buNone/>
              <a:defRPr/>
            </a:pPr>
            <a:endParaRPr lang="it-IT" sz="3600" b="1" i="1" dirty="0">
              <a:solidFill>
                <a:srgbClr val="FF0000"/>
              </a:solidFill>
              <a:ea typeface="+mn-ea"/>
            </a:endParaRPr>
          </a:p>
          <a:p>
            <a:pPr algn="ctr" eaLnBrk="1" hangingPunct="1">
              <a:buNone/>
              <a:defRPr/>
            </a:pPr>
            <a:r>
              <a:rPr lang="it-IT" sz="3600" b="1" i="1" dirty="0">
                <a:solidFill>
                  <a:srgbClr val="FF0000"/>
                </a:solidFill>
                <a:ea typeface="+mn-ea"/>
              </a:rPr>
              <a:t>-Gravidanza ectopica su cicatrice del cesareo</a:t>
            </a:r>
          </a:p>
          <a:p>
            <a:pPr algn="ctr" eaLnBrk="1" hangingPunct="1">
              <a:buFont typeface="Wingdings" charset="2"/>
              <a:buNone/>
              <a:defRPr/>
            </a:pPr>
            <a:endParaRPr lang="it-IT" sz="3600" b="1" i="1" dirty="0">
              <a:ea typeface="+mn-ea"/>
            </a:endParaRP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395288" y="2349500"/>
            <a:ext cx="822960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charset="2"/>
              <a:buNone/>
            </a:pPr>
            <a:endParaRPr lang="it-IT" altLang="it-IT" sz="200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701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txBody>
          <a:bodyPr/>
          <a:lstStyle/>
          <a:p>
            <a:pPr marL="0" indent="0" algn="ctr">
              <a:buNone/>
            </a:pPr>
            <a:r>
              <a:rPr lang="it-IT" sz="3600" b="1" i="1" dirty="0">
                <a:solidFill>
                  <a:srgbClr val="FFC000"/>
                </a:solidFill>
              </a:rPr>
              <a:t>COMPLICANZE	GINECOLOGICHE</a:t>
            </a:r>
          </a:p>
          <a:p>
            <a:endParaRPr lang="it-IT" sz="2000" dirty="0"/>
          </a:p>
          <a:p>
            <a:r>
              <a:rPr lang="it-IT" sz="2800" dirty="0">
                <a:solidFill>
                  <a:srgbClr val="FFFF00"/>
                </a:solidFill>
              </a:rPr>
              <a:t>-Sanguinamenti uterini anomali</a:t>
            </a:r>
          </a:p>
          <a:p>
            <a:r>
              <a:rPr lang="it-IT" sz="2800" dirty="0">
                <a:solidFill>
                  <a:srgbClr val="FFFF00"/>
                </a:solidFill>
              </a:rPr>
              <a:t>-Dismenorrea e dolore pelvico</a:t>
            </a:r>
          </a:p>
          <a:p>
            <a:r>
              <a:rPr lang="it-IT" sz="2800" dirty="0">
                <a:solidFill>
                  <a:srgbClr val="FFFF00"/>
                </a:solidFill>
              </a:rPr>
              <a:t>-</a:t>
            </a:r>
            <a:r>
              <a:rPr lang="it-IT" sz="2800" b="1" dirty="0">
                <a:solidFill>
                  <a:srgbClr val="FFFF00"/>
                </a:solidFill>
              </a:rPr>
              <a:t>Infertilità</a:t>
            </a:r>
          </a:p>
          <a:p>
            <a:r>
              <a:rPr lang="it-IT" sz="2800" dirty="0">
                <a:solidFill>
                  <a:srgbClr val="FFFF00"/>
                </a:solidFill>
              </a:rPr>
              <a:t>-Adenomiosi</a:t>
            </a:r>
          </a:p>
          <a:p>
            <a:r>
              <a:rPr lang="it-IT" sz="2800" dirty="0">
                <a:solidFill>
                  <a:srgbClr val="FFFF00"/>
                </a:solidFill>
              </a:rPr>
              <a:t>-Endometriosi</a:t>
            </a:r>
          </a:p>
          <a:p>
            <a:r>
              <a:rPr lang="it-IT" sz="2800" dirty="0">
                <a:solidFill>
                  <a:srgbClr val="FFFF00"/>
                </a:solidFill>
              </a:rPr>
              <a:t>-Formazione di ascessi</a:t>
            </a:r>
          </a:p>
          <a:p>
            <a:r>
              <a:rPr lang="it-IT" sz="2800" dirty="0">
                <a:solidFill>
                  <a:srgbClr val="FFFF00"/>
                </a:solidFill>
              </a:rPr>
              <a:t>-Aumento di rischio di complicanze se sottoposte a procedure ginecologiche (utilizzo di uterotonici, interventi ginecologici, posizionamento di IUD)</a:t>
            </a:r>
          </a:p>
          <a:p>
            <a:r>
              <a:rPr lang="it-IT" sz="2800" dirty="0">
                <a:solidFill>
                  <a:srgbClr val="FFFF00"/>
                </a:solidFill>
              </a:rPr>
              <a:t>Molti autori riportano associazione tra CSD e sterilità secondaria.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000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3" name="Rectangle 9"/>
          <p:cNvSpPr>
            <a:spLocks noChangeArrowheads="1"/>
          </p:cNvSpPr>
          <p:nvPr/>
        </p:nvSpPr>
        <p:spPr bwMode="auto">
          <a:xfrm>
            <a:off x="611188" y="2133600"/>
            <a:ext cx="822960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charset="2"/>
              <a:buNone/>
            </a:pPr>
            <a:endParaRPr lang="it-IT" altLang="it-IT" sz="200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79512" y="675848"/>
            <a:ext cx="8856984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solidFill>
                  <a:srgbClr val="FF0000"/>
                </a:solidFill>
              </a:rPr>
              <a:t>MECCANISMI D’AZIONE </a:t>
            </a:r>
            <a:r>
              <a:rPr lang="it-IT" sz="2800" b="1" dirty="0" smtClean="0">
                <a:solidFill>
                  <a:srgbClr val="FF0000"/>
                </a:solidFill>
              </a:rPr>
              <a:t>PROPOSTI</a:t>
            </a:r>
          </a:p>
          <a:p>
            <a:pPr algn="ctr"/>
            <a:endParaRPr lang="it-IT" sz="2800" b="1" dirty="0">
              <a:solidFill>
                <a:srgbClr val="FF0000"/>
              </a:solidFill>
            </a:endParaRPr>
          </a:p>
          <a:p>
            <a:r>
              <a:rPr lang="it-IT" sz="2800" b="1" dirty="0">
                <a:solidFill>
                  <a:srgbClr val="FFFF00"/>
                </a:solidFill>
              </a:rPr>
              <a:t>-Persistenza del sangue mestruale nel difetto, che influenza negativamente la qualità del muco cervicale, dello sperma, ostacola il trasporto del liquido seminale e l’impianto </a:t>
            </a:r>
            <a:r>
              <a:rPr lang="it-IT" sz="2800" b="1" dirty="0" smtClean="0">
                <a:solidFill>
                  <a:srgbClr val="FFFF00"/>
                </a:solidFill>
              </a:rPr>
              <a:t>dell’embrione</a:t>
            </a:r>
          </a:p>
          <a:p>
            <a:endParaRPr lang="it-IT" sz="2800" b="1" dirty="0">
              <a:solidFill>
                <a:srgbClr val="FFFF00"/>
              </a:solidFill>
            </a:endParaRPr>
          </a:p>
          <a:p>
            <a:r>
              <a:rPr lang="it-IT" sz="2800" b="1" dirty="0">
                <a:solidFill>
                  <a:srgbClr val="FFFF00"/>
                </a:solidFill>
              </a:rPr>
              <a:t>-Stato infiammatorio </a:t>
            </a:r>
            <a:r>
              <a:rPr lang="it-IT" sz="2800" b="1" dirty="0" smtClean="0">
                <a:solidFill>
                  <a:srgbClr val="FFFF00"/>
                </a:solidFill>
              </a:rPr>
              <a:t>cronico</a:t>
            </a:r>
          </a:p>
          <a:p>
            <a:endParaRPr lang="it-IT" dirty="0"/>
          </a:p>
          <a:p>
            <a:r>
              <a:rPr lang="it-IT" dirty="0"/>
              <a:t>ECO TV, </a:t>
            </a:r>
            <a:r>
              <a:rPr lang="it-IT" dirty="0" err="1"/>
              <a:t>Sonoisterografia</a:t>
            </a:r>
            <a:r>
              <a:rPr lang="it-IT" dirty="0"/>
              <a:t>, Isterosalpingografia rivelano difetti di cicatrice uterina post TC in circa il 50% della donne precedentemente sottoposte a TC! Molti studi riportano una fertilità ridotta dopo taglio cesareo piuttosto che dopo parto naturale.</a:t>
            </a:r>
          </a:p>
          <a:p>
            <a:r>
              <a:rPr lang="it-IT" dirty="0" err="1"/>
              <a:t>Pregnancy</a:t>
            </a:r>
            <a:r>
              <a:rPr lang="it-IT" dirty="0"/>
              <a:t> rate nelle donne </a:t>
            </a:r>
            <a:r>
              <a:rPr lang="it-IT" dirty="0" err="1"/>
              <a:t>precesarizzate</a:t>
            </a:r>
            <a:r>
              <a:rPr lang="it-IT" dirty="0"/>
              <a:t> è del 10 % in meno rispetto alle donne che hanno partorito spontaneamente.</a:t>
            </a:r>
          </a:p>
        </p:txBody>
      </p:sp>
    </p:spTree>
    <p:extLst>
      <p:ext uri="{BB962C8B-B14F-4D97-AF65-F5344CB8AC3E}">
        <p14:creationId xmlns:p14="http://schemas.microsoft.com/office/powerpoint/2010/main" val="87798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0855" y="116632"/>
            <a:ext cx="8795641" cy="6741368"/>
          </a:xfrm>
        </p:spPr>
        <p:txBody>
          <a:bodyPr/>
          <a:lstStyle/>
          <a:p>
            <a:pPr algn="ctr" eaLnBrk="1" hangingPunct="1">
              <a:buNone/>
            </a:pPr>
            <a:r>
              <a:rPr lang="it-IT" altLang="it-IT" sz="2400" b="1" dirty="0">
                <a:solidFill>
                  <a:srgbClr val="FF3300"/>
                </a:solidFill>
                <a:effectLst/>
              </a:rPr>
              <a:t>FATTORI DI RISCHIO</a:t>
            </a:r>
            <a:r>
              <a:rPr lang="it-IT" altLang="it-IT" sz="2400" b="1" dirty="0" smtClean="0">
                <a:solidFill>
                  <a:srgbClr val="FF3300"/>
                </a:solidFill>
                <a:effectLst/>
              </a:rPr>
              <a:t>:</a:t>
            </a:r>
            <a:endParaRPr lang="it-IT" altLang="it-IT" sz="2400" b="1" dirty="0">
              <a:solidFill>
                <a:srgbClr val="FF3300"/>
              </a:solidFill>
              <a:effectLst/>
            </a:endParaRPr>
          </a:p>
          <a:p>
            <a:pPr algn="ctr" eaLnBrk="1" hangingPunct="1">
              <a:buNone/>
            </a:pPr>
            <a:r>
              <a:rPr lang="it-IT" altLang="it-IT" sz="2800" dirty="0">
                <a:solidFill>
                  <a:srgbClr val="FFFF00"/>
                </a:solidFill>
                <a:effectLst/>
              </a:rPr>
              <a:t>-	Obesità</a:t>
            </a:r>
          </a:p>
          <a:p>
            <a:pPr algn="ctr" eaLnBrk="1" hangingPunct="1">
              <a:buNone/>
            </a:pPr>
            <a:r>
              <a:rPr lang="it-IT" altLang="it-IT" sz="2800" dirty="0">
                <a:solidFill>
                  <a:srgbClr val="FFFF00"/>
                </a:solidFill>
                <a:effectLst/>
              </a:rPr>
              <a:t>-	Età materna &lt; 30 anni</a:t>
            </a:r>
          </a:p>
          <a:p>
            <a:pPr algn="ctr" eaLnBrk="1" hangingPunct="1">
              <a:buNone/>
            </a:pPr>
            <a:r>
              <a:rPr lang="it-IT" altLang="it-IT" sz="2800" dirty="0">
                <a:solidFill>
                  <a:srgbClr val="FFFF00"/>
                </a:solidFill>
                <a:effectLst/>
              </a:rPr>
              <a:t>-	Utero retroverso</a:t>
            </a:r>
          </a:p>
          <a:p>
            <a:pPr algn="ctr" eaLnBrk="1" hangingPunct="1">
              <a:buNone/>
            </a:pPr>
            <a:r>
              <a:rPr lang="it-IT" altLang="it-IT" sz="2800" dirty="0">
                <a:solidFill>
                  <a:srgbClr val="FFFF00"/>
                </a:solidFill>
                <a:effectLst/>
              </a:rPr>
              <a:t>-	Numero di tagli cesarei</a:t>
            </a:r>
          </a:p>
          <a:p>
            <a:pPr algn="ctr" eaLnBrk="1" hangingPunct="1">
              <a:buNone/>
            </a:pPr>
            <a:r>
              <a:rPr lang="it-IT" altLang="it-IT" sz="2800" dirty="0">
                <a:solidFill>
                  <a:srgbClr val="FFFF00"/>
                </a:solidFill>
                <a:effectLst/>
              </a:rPr>
              <a:t>-	</a:t>
            </a:r>
            <a:r>
              <a:rPr lang="it-IT" altLang="it-IT" sz="2800" b="1" dirty="0">
                <a:solidFill>
                  <a:srgbClr val="FFFF00"/>
                </a:solidFill>
                <a:effectLst/>
              </a:rPr>
              <a:t>TC </a:t>
            </a:r>
            <a:r>
              <a:rPr lang="it-IT" altLang="it-IT" sz="2800" b="1" dirty="0" smtClean="0">
                <a:solidFill>
                  <a:srgbClr val="FFFF00"/>
                </a:solidFill>
                <a:effectLst/>
              </a:rPr>
              <a:t>urgente</a:t>
            </a:r>
            <a:endParaRPr lang="it-IT" altLang="it-IT" sz="2800" b="1" dirty="0">
              <a:solidFill>
                <a:srgbClr val="FFFF00"/>
              </a:solidFill>
              <a:effectLst/>
            </a:endParaRPr>
          </a:p>
          <a:p>
            <a:pPr algn="ctr" eaLnBrk="1" hangingPunct="1">
              <a:buNone/>
            </a:pPr>
            <a:r>
              <a:rPr lang="it-IT" altLang="it-IT" sz="2800" dirty="0">
                <a:solidFill>
                  <a:srgbClr val="FFFF00"/>
                </a:solidFill>
                <a:effectLst/>
              </a:rPr>
              <a:t>-	Complicanze operatorie durante il TC</a:t>
            </a:r>
          </a:p>
          <a:p>
            <a:pPr algn="ctr" eaLnBrk="1" hangingPunct="1">
              <a:buNone/>
            </a:pPr>
            <a:r>
              <a:rPr lang="it-IT" altLang="it-IT" sz="2800" dirty="0">
                <a:solidFill>
                  <a:srgbClr val="FFFF00"/>
                </a:solidFill>
                <a:effectLst/>
              </a:rPr>
              <a:t>-	Tecnica chirurgica (sutura in singolo/doppio strato, fili a lento riassorbimento, sutura ischemica)</a:t>
            </a:r>
          </a:p>
          <a:p>
            <a:pPr algn="ctr" eaLnBrk="1" hangingPunct="1">
              <a:buNone/>
            </a:pPr>
            <a:r>
              <a:rPr lang="it-IT" altLang="it-IT" sz="2800" dirty="0">
                <a:solidFill>
                  <a:srgbClr val="FFFF00"/>
                </a:solidFill>
                <a:effectLst/>
              </a:rPr>
              <a:t>-	Durata del travaglio prima del TC &gt; 5 ore</a:t>
            </a:r>
          </a:p>
          <a:p>
            <a:pPr algn="ctr" eaLnBrk="1" hangingPunct="1">
              <a:buNone/>
            </a:pPr>
            <a:r>
              <a:rPr lang="it-IT" altLang="it-IT" sz="2800" dirty="0">
                <a:solidFill>
                  <a:srgbClr val="FFFF00"/>
                </a:solidFill>
                <a:effectLst/>
              </a:rPr>
              <a:t>-	Dilatazione cervicale prima del TC &gt; 5 cm</a:t>
            </a:r>
          </a:p>
          <a:p>
            <a:pPr algn="ctr" eaLnBrk="1" hangingPunct="1">
              <a:buNone/>
            </a:pPr>
            <a:r>
              <a:rPr lang="it-IT" altLang="it-IT" sz="2800" dirty="0">
                <a:solidFill>
                  <a:srgbClr val="FFFF00"/>
                </a:solidFill>
                <a:effectLst/>
              </a:rPr>
              <a:t>-	Impegno della testa prima del TC</a:t>
            </a:r>
          </a:p>
          <a:p>
            <a:pPr algn="ctr" eaLnBrk="1" hangingPunct="1">
              <a:buNone/>
            </a:pPr>
            <a:r>
              <a:rPr lang="it-IT" altLang="it-IT" sz="2800" dirty="0">
                <a:solidFill>
                  <a:srgbClr val="FFFF00"/>
                </a:solidFill>
                <a:effectLst/>
              </a:rPr>
              <a:t>-	Utilizzo di ossitocina</a:t>
            </a:r>
          </a:p>
        </p:txBody>
      </p:sp>
    </p:spTree>
    <p:extLst>
      <p:ext uri="{BB962C8B-B14F-4D97-AF65-F5344CB8AC3E}">
        <p14:creationId xmlns:p14="http://schemas.microsoft.com/office/powerpoint/2010/main" val="328003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16793" y="116632"/>
            <a:ext cx="8675687" cy="2592189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None/>
              <a:defRPr/>
            </a:pPr>
            <a:r>
              <a:rPr lang="it-IT" sz="2400" b="1" dirty="0">
                <a:solidFill>
                  <a:srgbClr val="FF3300"/>
                </a:solidFill>
                <a:ea typeface="+mn-ea"/>
              </a:rPr>
              <a:t>SINTOMI E SEGNI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it-IT" sz="2800" b="1" dirty="0">
                <a:ea typeface="+mn-ea"/>
              </a:rPr>
              <a:t>Vanno dalle </a:t>
            </a:r>
            <a:r>
              <a:rPr lang="it-IT" sz="2800" b="1" dirty="0" err="1">
                <a:ea typeface="+mn-ea"/>
              </a:rPr>
              <a:t>anormalita’</a:t>
            </a:r>
            <a:r>
              <a:rPr lang="it-IT" sz="2800" b="1" dirty="0">
                <a:ea typeface="+mn-ea"/>
              </a:rPr>
              <a:t> nella placentazione (placenta accreta o previa) alla deiscenza della sutura, al sanguinamento uterino anomalo, alla dismenorrea e dolore pelvico, gravidanza ectopica, </a:t>
            </a:r>
            <a:r>
              <a:rPr lang="it-IT" sz="2800" b="1" dirty="0" err="1">
                <a:ea typeface="+mn-ea"/>
              </a:rPr>
              <a:t>infertilita’</a:t>
            </a:r>
            <a:r>
              <a:rPr lang="it-IT" sz="2800" b="1" dirty="0">
                <a:ea typeface="+mn-ea"/>
              </a:rPr>
              <a:t>, adenomiosi, endometriosi e formazione di ascessi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  <a:defRPr/>
            </a:pPr>
            <a:endParaRPr lang="it-IT" sz="2800" b="1" dirty="0">
              <a:ea typeface="+mn-ea"/>
            </a:endParaRPr>
          </a:p>
          <a:p>
            <a:pPr eaLnBrk="1" hangingPunct="1">
              <a:lnSpc>
                <a:spcPct val="90000"/>
              </a:lnSpc>
              <a:buFont typeface="Wingdings" charset="2"/>
              <a:buNone/>
              <a:defRPr/>
            </a:pPr>
            <a:r>
              <a:rPr lang="it-IT" sz="1800" dirty="0">
                <a:ea typeface="+mn-ea"/>
              </a:rPr>
              <a:t>			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179512" y="2636912"/>
            <a:ext cx="885698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3300"/>
                </a:solidFill>
              </a:rPr>
              <a:t>TRATTAMENTO</a:t>
            </a:r>
          </a:p>
          <a:p>
            <a:pPr algn="ctr"/>
            <a:endParaRPr lang="it-IT" sz="2400" b="1" dirty="0">
              <a:solidFill>
                <a:srgbClr val="FF3300"/>
              </a:solidFill>
            </a:endParaRPr>
          </a:p>
          <a:p>
            <a:pPr algn="just"/>
            <a:r>
              <a:rPr lang="it-IT" sz="2400" dirty="0"/>
              <a:t>1)	</a:t>
            </a:r>
            <a:r>
              <a:rPr lang="it-IT" sz="2400" dirty="0">
                <a:solidFill>
                  <a:srgbClr val="FFC000"/>
                </a:solidFill>
              </a:rPr>
              <a:t>ISTEROSCOPIA OPERATIVA  </a:t>
            </a:r>
            <a:r>
              <a:rPr lang="it-IT" sz="2400" dirty="0"/>
              <a:t>Rischio di perforazione uterina e danno vescicale! E’ stato suggerito di procedere solo se il miometrio sovrastante il difetto è &gt; 2 mm al controllo con ecografia transvaginale.</a:t>
            </a:r>
          </a:p>
          <a:p>
            <a:pPr algn="just"/>
            <a:r>
              <a:rPr lang="it-IT" sz="2400" dirty="0"/>
              <a:t>2)	</a:t>
            </a:r>
            <a:r>
              <a:rPr lang="it-IT" sz="2400" dirty="0">
                <a:solidFill>
                  <a:srgbClr val="FFC000"/>
                </a:solidFill>
              </a:rPr>
              <a:t>LAPAROSCOPIA</a:t>
            </a:r>
          </a:p>
          <a:p>
            <a:pPr algn="just"/>
            <a:r>
              <a:rPr lang="it-IT" sz="2400" dirty="0"/>
              <a:t>3)	</a:t>
            </a:r>
            <a:r>
              <a:rPr lang="it-IT" sz="2400" dirty="0">
                <a:solidFill>
                  <a:srgbClr val="FFC000"/>
                </a:solidFill>
              </a:rPr>
              <a:t>PROCEDURA VAGINALE  </a:t>
            </a:r>
            <a:r>
              <a:rPr lang="it-IT" sz="2400" dirty="0"/>
              <a:t>Incisione sulla plica vescicouterina e scollamento della vescica verso l’alto, identificazione ed escissione del difetto e sutura in singolo o doppio strato dei margini.</a:t>
            </a:r>
          </a:p>
          <a:p>
            <a:pPr algn="just"/>
            <a:r>
              <a:rPr lang="it-IT" sz="2400" dirty="0"/>
              <a:t>4)	</a:t>
            </a:r>
            <a:r>
              <a:rPr lang="it-IT" sz="2400" dirty="0">
                <a:solidFill>
                  <a:srgbClr val="FFC000"/>
                </a:solidFill>
              </a:rPr>
              <a:t>PROCEDURA COMBINATA LAPAROSCOPICA-VAGINALE</a:t>
            </a:r>
          </a:p>
        </p:txBody>
      </p:sp>
    </p:spTree>
    <p:extLst>
      <p:ext uri="{BB962C8B-B14F-4D97-AF65-F5344CB8AC3E}">
        <p14:creationId xmlns:p14="http://schemas.microsoft.com/office/powerpoint/2010/main" val="276486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47664" y="4509120"/>
            <a:ext cx="6912768" cy="2160240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16632"/>
            <a:ext cx="8229600" cy="5112568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it-IT" sz="8600" b="1" dirty="0" smtClean="0">
                <a:solidFill>
                  <a:srgbClr val="FF0000"/>
                </a:solidFill>
                <a:effectLst/>
              </a:rPr>
              <a:t>Nostra STRUMENTAZIONE</a:t>
            </a:r>
            <a:endParaRPr lang="it-IT" sz="8600" dirty="0" smtClean="0">
              <a:solidFill>
                <a:srgbClr val="FF0000"/>
              </a:solidFill>
              <a:effectLst/>
            </a:endParaRPr>
          </a:p>
          <a:p>
            <a:pPr marL="0" indent="0">
              <a:buNone/>
            </a:pPr>
            <a:r>
              <a:rPr lang="it-IT" sz="7000" dirty="0" smtClean="0">
                <a:effectLst/>
              </a:rPr>
              <a:t>1. isteroscopio office a flusso continuo con doppia camicia e canale operativo (tipo </a:t>
            </a:r>
            <a:r>
              <a:rPr lang="it-IT" sz="7000" dirty="0" err="1" smtClean="0">
                <a:effectLst/>
              </a:rPr>
              <a:t>Bettocchi</a:t>
            </a:r>
            <a:r>
              <a:rPr lang="it-IT" sz="7000" dirty="0" smtClean="0">
                <a:effectLst/>
              </a:rPr>
              <a:t>)</a:t>
            </a:r>
            <a:br>
              <a:rPr lang="it-IT" sz="7000" dirty="0" smtClean="0">
                <a:effectLst/>
              </a:rPr>
            </a:br>
            <a:r>
              <a:rPr lang="it-IT" sz="7000" dirty="0" smtClean="0">
                <a:effectLst/>
              </a:rPr>
              <a:t>2. ottica </a:t>
            </a:r>
            <a:r>
              <a:rPr lang="it-IT" sz="7000" dirty="0" err="1" smtClean="0">
                <a:effectLst/>
              </a:rPr>
              <a:t>foroobliqua</a:t>
            </a:r>
            <a:r>
              <a:rPr lang="it-IT" sz="7000" dirty="0" smtClean="0">
                <a:effectLst/>
              </a:rPr>
              <a:t> a 30° da 2,9 mm</a:t>
            </a:r>
            <a:br>
              <a:rPr lang="it-IT" sz="7000" dirty="0" smtClean="0">
                <a:effectLst/>
              </a:rPr>
            </a:br>
            <a:r>
              <a:rPr lang="it-IT" sz="7000" dirty="0" smtClean="0">
                <a:effectLst/>
              </a:rPr>
              <a:t>3. deflussore urologico a 2 vie con tubi di afflusso e scarico</a:t>
            </a:r>
            <a:br>
              <a:rPr lang="it-IT" sz="7000" dirty="0" smtClean="0">
                <a:effectLst/>
              </a:rPr>
            </a:br>
            <a:r>
              <a:rPr lang="it-IT" sz="7000" dirty="0" smtClean="0">
                <a:effectLst/>
              </a:rPr>
              <a:t>4. telecamera CCD</a:t>
            </a:r>
            <a:br>
              <a:rPr lang="it-IT" sz="7000" dirty="0" smtClean="0">
                <a:effectLst/>
              </a:rPr>
            </a:br>
            <a:r>
              <a:rPr lang="it-IT" sz="7000" dirty="0" smtClean="0">
                <a:effectLst/>
              </a:rPr>
              <a:t>5. cavo luce</a:t>
            </a:r>
            <a:br>
              <a:rPr lang="it-IT" sz="7000" dirty="0" smtClean="0">
                <a:effectLst/>
              </a:rPr>
            </a:br>
            <a:r>
              <a:rPr lang="it-IT" sz="7000" dirty="0" smtClean="0">
                <a:effectLst/>
              </a:rPr>
              <a:t>6. colonna </a:t>
            </a:r>
            <a:r>
              <a:rPr lang="it-IT" sz="7000" dirty="0" err="1" smtClean="0">
                <a:effectLst/>
              </a:rPr>
              <a:t>isteroscopica</a:t>
            </a:r>
            <a:r>
              <a:rPr lang="it-IT" sz="7000" dirty="0" smtClean="0">
                <a:effectLst/>
              </a:rPr>
              <a:t> dotata di monitor, fonte di luce, centralina telecamera, elettro-bisturi bipolare  </a:t>
            </a:r>
            <a:r>
              <a:rPr lang="it-IT" sz="7000" dirty="0" err="1" smtClean="0">
                <a:effectLst/>
              </a:rPr>
              <a:t>versapoint</a:t>
            </a:r>
            <a:r>
              <a:rPr lang="it-IT" sz="7000" dirty="0" smtClean="0">
                <a:effectLst/>
              </a:rPr>
              <a:t>, sistema AIDA</a:t>
            </a:r>
            <a:br>
              <a:rPr lang="it-IT" sz="7000" dirty="0" smtClean="0">
                <a:effectLst/>
              </a:rPr>
            </a:br>
            <a:r>
              <a:rPr lang="it-IT" sz="7000" dirty="0" smtClean="0">
                <a:effectLst/>
              </a:rPr>
              <a:t>7. elettrodo bipolare </a:t>
            </a:r>
            <a:r>
              <a:rPr lang="it-IT" sz="7000" dirty="0" err="1" smtClean="0">
                <a:effectLst/>
              </a:rPr>
              <a:t>twizzle</a:t>
            </a:r>
            <a:r>
              <a:rPr lang="it-IT" sz="7000" dirty="0" smtClean="0">
                <a:effectLst/>
              </a:rPr>
              <a:t> per la resezione e la frammentazione della neoformazione e </a:t>
            </a:r>
            <a:r>
              <a:rPr lang="it-IT" sz="7000" dirty="0" err="1" smtClean="0">
                <a:effectLst/>
              </a:rPr>
              <a:t>spring</a:t>
            </a:r>
            <a:r>
              <a:rPr lang="it-IT" sz="7000" dirty="0" smtClean="0">
                <a:effectLst/>
              </a:rPr>
              <a:t> ( più raramente effettuiamo vaporizzazioni della cupola sede di fenomeni infiammatori  )</a:t>
            </a:r>
            <a:br>
              <a:rPr lang="it-IT" sz="7000" dirty="0" smtClean="0">
                <a:effectLst/>
              </a:rPr>
            </a:br>
            <a:r>
              <a:rPr lang="it-IT" sz="7000" dirty="0" smtClean="0">
                <a:effectLst/>
              </a:rPr>
              <a:t>8. </a:t>
            </a:r>
            <a:r>
              <a:rPr lang="it-IT" sz="7000" dirty="0" err="1" smtClean="0">
                <a:effectLst/>
              </a:rPr>
              <a:t>microforbici</a:t>
            </a:r>
            <a:r>
              <a:rPr lang="it-IT" sz="7000" dirty="0" smtClean="0">
                <a:effectLst/>
              </a:rPr>
              <a:t> e </a:t>
            </a:r>
            <a:r>
              <a:rPr lang="it-IT" sz="7000" dirty="0" err="1" smtClean="0">
                <a:effectLst/>
              </a:rPr>
              <a:t>micropinze</a:t>
            </a:r>
            <a:r>
              <a:rPr lang="it-IT" sz="7000" dirty="0" smtClean="0">
                <a:effectLst/>
              </a:rPr>
              <a:t> da 5 French ( 1,6 mm )</a:t>
            </a:r>
            <a:br>
              <a:rPr lang="it-IT" sz="7000" dirty="0" smtClean="0">
                <a:effectLst/>
              </a:rPr>
            </a:br>
            <a:r>
              <a:rPr lang="it-IT" sz="7000" dirty="0" smtClean="0">
                <a:effectLst/>
              </a:rPr>
              <a:t>9. pompa peristaltica elettronica con pressioni regolate tra 80 e 100 </a:t>
            </a:r>
            <a:r>
              <a:rPr lang="it-IT" sz="7000" dirty="0" err="1" smtClean="0">
                <a:effectLst/>
              </a:rPr>
              <a:t>mmHg</a:t>
            </a:r>
            <a:r>
              <a:rPr lang="it-IT" sz="7000" dirty="0" smtClean="0">
                <a:effectLst/>
              </a:rPr>
              <a:t> </a:t>
            </a:r>
          </a:p>
          <a:p>
            <a:endParaRPr lang="it-IT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509120"/>
            <a:ext cx="6912768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243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1691680" cy="112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1" y="2492896"/>
            <a:ext cx="4600364" cy="314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78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it-IT" sz="11200" b="1" dirty="0" smtClean="0">
                <a:solidFill>
                  <a:srgbClr val="FF0000"/>
                </a:solidFill>
                <a:effectLst/>
              </a:rPr>
              <a:t>CARATTERISTICHE DEL VERSAPOINT</a:t>
            </a:r>
            <a:endParaRPr lang="it-IT" sz="11200" dirty="0" smtClean="0">
              <a:solidFill>
                <a:srgbClr val="FF0000"/>
              </a:solidFill>
              <a:effectLst/>
            </a:endParaRPr>
          </a:p>
          <a:p>
            <a:pPr marL="0" indent="0">
              <a:buNone/>
            </a:pPr>
            <a:endParaRPr lang="it-IT" dirty="0" smtClean="0">
              <a:effectLst/>
            </a:endParaRPr>
          </a:p>
          <a:p>
            <a:pPr marL="0" indent="0">
              <a:buNone/>
            </a:pPr>
            <a:r>
              <a:rPr lang="it-IT" sz="7400" dirty="0" smtClean="0">
                <a:effectLst/>
              </a:rPr>
              <a:t>• </a:t>
            </a:r>
            <a:r>
              <a:rPr lang="it-IT" sz="9600" dirty="0" smtClean="0">
                <a:effectLst/>
              </a:rPr>
              <a:t>Il dispositivo di chirurgia </a:t>
            </a:r>
            <a:r>
              <a:rPr lang="it-IT" sz="9600" dirty="0" err="1" smtClean="0">
                <a:effectLst/>
              </a:rPr>
              <a:t>isteroscopica</a:t>
            </a:r>
            <a:r>
              <a:rPr lang="it-IT" sz="9600" dirty="0" smtClean="0">
                <a:effectLst/>
              </a:rPr>
              <a:t> </a:t>
            </a:r>
            <a:r>
              <a:rPr lang="it-IT" sz="9600" dirty="0" err="1" smtClean="0">
                <a:effectLst/>
              </a:rPr>
              <a:t>Versapoint</a:t>
            </a:r>
            <a:r>
              <a:rPr lang="it-IT" sz="9600" dirty="0" smtClean="0">
                <a:effectLst/>
              </a:rPr>
              <a:t> utilizza la corrente bipolare</a:t>
            </a:r>
            <a:br>
              <a:rPr lang="it-IT" sz="9600" dirty="0" smtClean="0">
                <a:effectLst/>
              </a:rPr>
            </a:br>
            <a:r>
              <a:rPr lang="it-IT" sz="9600" dirty="0" smtClean="0">
                <a:effectLst/>
              </a:rPr>
              <a:t>• La corrente bipolare necessita di una soluzione </a:t>
            </a:r>
            <a:r>
              <a:rPr lang="it-IT" sz="9600" dirty="0" err="1" smtClean="0">
                <a:effectLst/>
              </a:rPr>
              <a:t>isoosmolare</a:t>
            </a:r>
            <a:r>
              <a:rPr lang="it-IT" sz="9600" dirty="0" smtClean="0">
                <a:effectLst/>
              </a:rPr>
              <a:t> (soluzione fisiologica) per essere trasmessa da un elettrodo all'altro</a:t>
            </a:r>
            <a:br>
              <a:rPr lang="it-IT" sz="9600" dirty="0" smtClean="0">
                <a:effectLst/>
              </a:rPr>
            </a:br>
            <a:r>
              <a:rPr lang="it-IT" sz="9600" dirty="0" smtClean="0">
                <a:effectLst/>
              </a:rPr>
              <a:t>• Gli elettrodi di entrata ed uscita sono montati sulla stessa ansa e separati da una struttura in ceramica</a:t>
            </a:r>
            <a:br>
              <a:rPr lang="it-IT" sz="9600" dirty="0" smtClean="0">
                <a:effectLst/>
              </a:rPr>
            </a:br>
            <a:r>
              <a:rPr lang="it-IT" sz="9600" dirty="0" smtClean="0">
                <a:effectLst/>
              </a:rPr>
              <a:t>• Utilizzano bassi voltaggi e potenze e vari tipi di elettrodi</a:t>
            </a:r>
            <a:br>
              <a:rPr lang="it-IT" sz="9600" dirty="0" smtClean="0">
                <a:effectLst/>
              </a:rPr>
            </a:br>
            <a:r>
              <a:rPr lang="it-IT" sz="9600" dirty="0" smtClean="0">
                <a:effectLst/>
              </a:rPr>
              <a:t>• Hanno azione di sezione, vaporizzazione ed essiccazione</a:t>
            </a:r>
            <a:br>
              <a:rPr lang="it-IT" sz="9600" dirty="0" smtClean="0">
                <a:effectLst/>
              </a:rPr>
            </a:br>
            <a:r>
              <a:rPr lang="it-IT" sz="9600" dirty="0" smtClean="0">
                <a:effectLst/>
              </a:rPr>
              <a:t>• La diffusione della corrente è localizzata</a:t>
            </a:r>
            <a:br>
              <a:rPr lang="it-IT" sz="9600" dirty="0" smtClean="0">
                <a:effectLst/>
              </a:rPr>
            </a:br>
            <a:r>
              <a:rPr lang="it-IT" sz="9600" dirty="0" smtClean="0">
                <a:effectLst/>
              </a:rPr>
              <a:t>• Si avvale di varie strumentazioni per l'introduzione in cavità uterina che avvengono tutte senza dilatazione del canale cervicale</a:t>
            </a:r>
            <a:br>
              <a:rPr lang="it-IT" sz="9600" dirty="0" smtClean="0">
                <a:effectLst/>
              </a:rPr>
            </a:br>
            <a:r>
              <a:rPr lang="it-IT" sz="9600" dirty="0" smtClean="0">
                <a:effectLst/>
              </a:rPr>
              <a:t>• Gli elettrodi e gli strumenti sono molto piccoli e possono essere introdotti in un canale operativo apposito</a:t>
            </a:r>
          </a:p>
          <a:p>
            <a:endParaRPr lang="it-IT" sz="7400" dirty="0"/>
          </a:p>
        </p:txBody>
      </p:sp>
    </p:spTree>
    <p:extLst>
      <p:ext uri="{BB962C8B-B14F-4D97-AF65-F5344CB8AC3E}">
        <p14:creationId xmlns:p14="http://schemas.microsoft.com/office/powerpoint/2010/main" val="424541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it-IT" b="1" dirty="0" smtClean="0">
                <a:effectLst/>
              </a:rPr>
              <a:t>                          CORRENTE UTILIZZATA</a:t>
            </a:r>
            <a:r>
              <a:rPr lang="it-IT" dirty="0" smtClean="0">
                <a:effectLst/>
              </a:rPr>
              <a:t/>
            </a:r>
            <a:br>
              <a:rPr lang="it-IT" dirty="0" smtClean="0">
                <a:effectLst/>
              </a:rPr>
            </a:br>
            <a:endParaRPr lang="it-IT" dirty="0" smtClean="0">
              <a:effectLst/>
            </a:endParaRPr>
          </a:p>
          <a:p>
            <a:pPr marL="0" indent="0">
              <a:buNone/>
            </a:pPr>
            <a:r>
              <a:rPr lang="it-IT" dirty="0" err="1" smtClean="0">
                <a:effectLst/>
              </a:rPr>
              <a:t>vaporcut</a:t>
            </a:r>
            <a:r>
              <a:rPr lang="it-IT" dirty="0" smtClean="0">
                <a:effectLst/>
              </a:rPr>
              <a:t> VC2-VC3  frequenza 50-80 W</a:t>
            </a:r>
          </a:p>
          <a:p>
            <a:r>
              <a:rPr lang="it-IT" dirty="0" smtClean="0">
                <a:effectLst/>
              </a:rPr>
              <a:t>Il </a:t>
            </a:r>
            <a:r>
              <a:rPr lang="it-IT" dirty="0" err="1" smtClean="0">
                <a:effectLst/>
              </a:rPr>
              <a:t>versapoint</a:t>
            </a:r>
            <a:r>
              <a:rPr lang="it-IT" dirty="0" smtClean="0">
                <a:effectLst/>
              </a:rPr>
              <a:t> utilizza varie potenze di vaporizzazione e taglio che la macchina evidenzia con la sigla VC1, VC2 e VC3 e frequenze fino a 100 </a:t>
            </a:r>
            <a:r>
              <a:rPr lang="it-IT" dirty="0" err="1" smtClean="0">
                <a:effectLst/>
              </a:rPr>
              <a:t>Watts</a:t>
            </a:r>
            <a:r>
              <a:rPr lang="it-IT" dirty="0" smtClean="0">
                <a:effectLst/>
              </a:rPr>
              <a:t>. Nella nostra esperienza abbiamo individuato il rendimento massimo in sicurezza in VC 3 con 50-80 W corrispondenti ad una potenza di 254 </a:t>
            </a:r>
            <a:r>
              <a:rPr lang="it-IT" dirty="0" err="1" smtClean="0">
                <a:effectLst/>
              </a:rPr>
              <a:t>volts</a:t>
            </a:r>
            <a:r>
              <a:rPr lang="it-IT" dirty="0" smtClean="0">
                <a:effectLst/>
              </a:rPr>
              <a:t> e ad una frequenza media per la resezione con elettrodo </a:t>
            </a:r>
            <a:r>
              <a:rPr lang="it-IT" dirty="0" err="1" smtClean="0">
                <a:effectLst/>
              </a:rPr>
              <a:t>twizzle</a:t>
            </a:r>
            <a:r>
              <a:rPr lang="it-IT" dirty="0" smtClean="0">
                <a:effectLst/>
              </a:rPr>
              <a:t> e VC 2 con 80 W con elettrodo </a:t>
            </a:r>
            <a:r>
              <a:rPr lang="it-IT" dirty="0" err="1" smtClean="0">
                <a:effectLst/>
              </a:rPr>
              <a:t>spring</a:t>
            </a:r>
            <a:r>
              <a:rPr lang="it-IT" dirty="0" smtClean="0">
                <a:effectLst/>
              </a:rPr>
              <a:t> per una vaporizzazione più efficace.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536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16632"/>
            <a:ext cx="8435280" cy="6624736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it-IT" sz="11200" b="1" dirty="0" smtClean="0">
                <a:solidFill>
                  <a:srgbClr val="FFFF00"/>
                </a:solidFill>
              </a:rPr>
              <a:t>INDICAZIONI PRINCIPALI ALL’ISTEROSCOPIA DIAGNOSTICA</a:t>
            </a:r>
            <a:endParaRPr lang="it-IT" sz="112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it-IT" dirty="0" smtClean="0"/>
          </a:p>
          <a:p>
            <a:pPr algn="just"/>
            <a:r>
              <a:rPr lang="it-IT" sz="9600" dirty="0" smtClean="0"/>
              <a:t>1) Sterilità</a:t>
            </a:r>
          </a:p>
          <a:p>
            <a:pPr algn="just"/>
            <a:r>
              <a:rPr lang="it-IT" sz="9600" dirty="0" smtClean="0"/>
              <a:t>2) Infertilità (Aborto spontaneo e Aborto Ricorrente </a:t>
            </a:r>
            <a:r>
              <a:rPr lang="it-IT" sz="9600" dirty="0" err="1" smtClean="0">
                <a:solidFill>
                  <a:srgbClr val="FFC000"/>
                </a:solidFill>
              </a:rPr>
              <a:t>Istmocele</a:t>
            </a:r>
            <a:r>
              <a:rPr lang="it-IT" sz="9600" dirty="0" smtClean="0"/>
              <a:t>)</a:t>
            </a:r>
          </a:p>
          <a:p>
            <a:pPr algn="just"/>
            <a:r>
              <a:rPr lang="it-IT" sz="9600" dirty="0" smtClean="0"/>
              <a:t>3) Emorragie uterine (o perdite ematiche uterine anomale)</a:t>
            </a:r>
          </a:p>
          <a:p>
            <a:pPr algn="just"/>
            <a:r>
              <a:rPr lang="it-IT" sz="9600" dirty="0" smtClean="0"/>
              <a:t>4) Valutazione dell’endometrio (soprattutto in Menopausa)</a:t>
            </a:r>
          </a:p>
          <a:p>
            <a:pPr algn="just"/>
            <a:r>
              <a:rPr lang="it-IT" sz="9600" dirty="0" smtClean="0"/>
              <a:t>5) Studio e conferma di Fibromi (o </a:t>
            </a:r>
            <a:r>
              <a:rPr lang="it-IT" sz="9600" dirty="0" err="1" smtClean="0"/>
              <a:t>Leiomiomi</a:t>
            </a:r>
            <a:r>
              <a:rPr lang="it-IT" sz="9600" dirty="0" smtClean="0"/>
              <a:t>) delle pareti dell’ utero, già descritte all’ecografia, che possono (avvicinandosi alla cavità) intaccare la cavità o addirittura nascere e svilupparsi in cavità ( valutazione </a:t>
            </a:r>
            <a:r>
              <a:rPr lang="it-IT" sz="9600" dirty="0" err="1" smtClean="0"/>
              <a:t>pre</a:t>
            </a:r>
            <a:r>
              <a:rPr lang="it-IT" sz="9600" dirty="0" smtClean="0"/>
              <a:t>-operatoria ).</a:t>
            </a:r>
          </a:p>
          <a:p>
            <a:pPr algn="just"/>
            <a:r>
              <a:rPr lang="it-IT" sz="9600" dirty="0" smtClean="0"/>
              <a:t>6) Valutazione della </a:t>
            </a:r>
            <a:r>
              <a:rPr lang="it-IT" sz="9600" dirty="0" err="1" smtClean="0"/>
              <a:t>Distensibilità</a:t>
            </a:r>
            <a:r>
              <a:rPr lang="it-IT" sz="9600" dirty="0" smtClean="0"/>
              <a:t> delle pareti uterine; soprattutto in pazienti che cercano una gravidanza in età avanzata e/o con pregressi interventi all’utero.</a:t>
            </a:r>
          </a:p>
          <a:p>
            <a:pPr algn="just"/>
            <a:r>
              <a:rPr lang="it-IT" sz="9600" dirty="0" smtClean="0"/>
              <a:t>7) Conferma di patologie dell’endometrio o dell’utero in toto ( setti, </a:t>
            </a:r>
            <a:r>
              <a:rPr lang="it-IT" sz="9600" dirty="0" err="1" smtClean="0"/>
              <a:t>subsetti</a:t>
            </a:r>
            <a:r>
              <a:rPr lang="it-IT" sz="9600" dirty="0" smtClean="0"/>
              <a:t>, uteri bicorni, fibromi e polipi) già descritti all’ecografia pelvica transvaginale o 3D.</a:t>
            </a:r>
          </a:p>
          <a:p>
            <a:pPr algn="just"/>
            <a:r>
              <a:rPr lang="it-IT" sz="9600" dirty="0" smtClean="0"/>
              <a:t>8) Controllo dell’ iperplasia endometriale e </a:t>
            </a:r>
            <a:r>
              <a:rPr lang="it-IT" sz="9600" dirty="0" err="1" smtClean="0"/>
              <a:t>stadiazione</a:t>
            </a:r>
            <a:r>
              <a:rPr lang="it-IT" sz="9600" dirty="0" smtClean="0"/>
              <a:t> intra- uterina del carcinoma endometriale.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3200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666"/>
            <a:ext cx="9525000" cy="714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63688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032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264696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it-IT" sz="5000" b="1" dirty="0" smtClean="0">
                <a:effectLst/>
              </a:rPr>
              <a:t>ORGANIZZAZIONE standard</a:t>
            </a:r>
            <a:endParaRPr lang="it-IT" sz="5000" dirty="0" smtClean="0">
              <a:effectLst/>
            </a:endParaRPr>
          </a:p>
          <a:p>
            <a:pPr marL="0" indent="0">
              <a:buNone/>
            </a:pPr>
            <a:r>
              <a:rPr lang="it-IT" sz="4000" dirty="0" smtClean="0">
                <a:effectLst/>
              </a:rPr>
              <a:t> </a:t>
            </a:r>
            <a:r>
              <a:rPr lang="it-IT" sz="4000" dirty="0" smtClean="0"/>
              <a:t>Pur a</a:t>
            </a:r>
            <a:r>
              <a:rPr lang="it-IT" sz="4000" dirty="0" smtClean="0">
                <a:effectLst/>
              </a:rPr>
              <a:t>vendo in dotazione tutta la gamma di strumenti atti ad eseguire una isteroscopia diagnostica e operativa ambulatoriale, </a:t>
            </a:r>
            <a:r>
              <a:rPr lang="it-IT" sz="4000" dirty="0" smtClean="0"/>
              <a:t>si preferisce </a:t>
            </a:r>
            <a:r>
              <a:rPr lang="it-IT" sz="4000" dirty="0" smtClean="0">
                <a:effectLst/>
              </a:rPr>
              <a:t> scindere il momento diagnostico da quello operativo poiché:</a:t>
            </a:r>
          </a:p>
          <a:p>
            <a:pPr marL="0" indent="0">
              <a:buNone/>
            </a:pPr>
            <a:r>
              <a:rPr lang="it-IT" sz="4000" dirty="0" smtClean="0"/>
              <a:t>1.alcuni eseguono </a:t>
            </a:r>
            <a:r>
              <a:rPr lang="it-IT" sz="4000" dirty="0" smtClean="0">
                <a:effectLst/>
              </a:rPr>
              <a:t>l'isteroscopia diagnostica rigorosamente con CO 2, </a:t>
            </a:r>
            <a:r>
              <a:rPr lang="it-IT" sz="4000" dirty="0" smtClean="0"/>
              <a:t>considerato </a:t>
            </a:r>
            <a:r>
              <a:rPr lang="it-IT" sz="4000" dirty="0" smtClean="0">
                <a:effectLst/>
              </a:rPr>
              <a:t>mezzo di distensione insostituibile e che offre una visione migliore rispetto al mezzo liquido soprattutto nelle patologie focali ed evita il fastidioso "effetto alga" che spesso disturba la visione con la </a:t>
            </a:r>
            <a:r>
              <a:rPr lang="it-IT" sz="4000" dirty="0" err="1" smtClean="0">
                <a:effectLst/>
              </a:rPr>
              <a:t>sol.fisiologica</a:t>
            </a:r>
            <a:r>
              <a:rPr lang="it-IT" sz="4000" dirty="0" smtClean="0">
                <a:effectLst/>
              </a:rPr>
              <a:t/>
            </a:r>
            <a:br>
              <a:rPr lang="it-IT" sz="4000" dirty="0" smtClean="0">
                <a:effectLst/>
              </a:rPr>
            </a:br>
            <a:r>
              <a:rPr lang="it-IT" sz="4000" dirty="0" smtClean="0">
                <a:effectLst/>
              </a:rPr>
              <a:t>2. la richiesta notevole di prestazioni </a:t>
            </a:r>
            <a:r>
              <a:rPr lang="it-IT" sz="4000" dirty="0"/>
              <a:t> </a:t>
            </a:r>
            <a:r>
              <a:rPr lang="it-IT" sz="4000" dirty="0" smtClean="0">
                <a:effectLst/>
              </a:rPr>
              <a:t>rende difficile applicare il concetto del "</a:t>
            </a:r>
            <a:r>
              <a:rPr lang="it-IT" sz="4000" dirty="0" err="1" smtClean="0">
                <a:effectLst/>
              </a:rPr>
              <a:t>seat</a:t>
            </a:r>
            <a:r>
              <a:rPr lang="it-IT" sz="4000" dirty="0" smtClean="0">
                <a:effectLst/>
              </a:rPr>
              <a:t> and </a:t>
            </a:r>
            <a:r>
              <a:rPr lang="it-IT" sz="4000" dirty="0" err="1" smtClean="0">
                <a:effectLst/>
              </a:rPr>
              <a:t>treat</a:t>
            </a:r>
            <a:r>
              <a:rPr lang="it-IT" sz="4000" dirty="0" smtClean="0">
                <a:effectLst/>
              </a:rPr>
              <a:t>" ( diagnosi e terapia chirurgica nella stessa seduta ambulatoriale) strategia diagnostico-chirurgica  ritenuta  sensibilmente più lunga del solo tempo diagnostico che </a:t>
            </a:r>
            <a:r>
              <a:rPr lang="it-IT" sz="4000" dirty="0"/>
              <a:t> </a:t>
            </a:r>
            <a:r>
              <a:rPr lang="it-IT" sz="4000" dirty="0" smtClean="0">
                <a:effectLst/>
              </a:rPr>
              <a:t>costringerebbe a ridurre il numero delle isteroscopie e ad allungare la lista di attesa</a:t>
            </a:r>
            <a:br>
              <a:rPr lang="it-IT" sz="4000" dirty="0" smtClean="0">
                <a:effectLst/>
              </a:rPr>
            </a:br>
            <a:r>
              <a:rPr lang="it-IT" sz="4000" dirty="0" smtClean="0">
                <a:effectLst/>
              </a:rPr>
              <a:t>3. </a:t>
            </a:r>
            <a:r>
              <a:rPr lang="it-IT" sz="4000" b="1" dirty="0" smtClean="0">
                <a:effectLst/>
              </a:rPr>
              <a:t>problematica di DRG </a:t>
            </a:r>
            <a:r>
              <a:rPr lang="it-IT" sz="4000" dirty="0" smtClean="0">
                <a:effectLst/>
              </a:rPr>
              <a:t>e ticket  soprattutto per chi opera in strutture private convenzionate e accreditate presso il SSN</a:t>
            </a:r>
          </a:p>
          <a:p>
            <a:pPr marL="514350" indent="-514350">
              <a:buAutoNum type="arabicPeriod"/>
            </a:pPr>
            <a:endParaRPr lang="it-IT" dirty="0" smtClean="0">
              <a:effectLst/>
            </a:endParaRPr>
          </a:p>
          <a:p>
            <a:pPr marL="0" indent="0">
              <a:buNone/>
            </a:pPr>
            <a:r>
              <a:rPr lang="it-IT" sz="5100" dirty="0"/>
              <a:t> </a:t>
            </a:r>
            <a:r>
              <a:rPr lang="it-IT" sz="5100" dirty="0" smtClean="0"/>
              <a:t>           </a:t>
            </a:r>
            <a:r>
              <a:rPr lang="it-IT" sz="6000" dirty="0">
                <a:solidFill>
                  <a:srgbClr val="FF0000"/>
                </a:solidFill>
              </a:rPr>
              <a:t>L</a:t>
            </a:r>
            <a:r>
              <a:rPr lang="it-IT" sz="6000" dirty="0" smtClean="0">
                <a:solidFill>
                  <a:srgbClr val="FF0000"/>
                </a:solidFill>
                <a:effectLst/>
              </a:rPr>
              <a:t>a nostra organizzazione prevede in linea di massima:</a:t>
            </a:r>
          </a:p>
          <a:p>
            <a:pPr marL="0" indent="0">
              <a:buNone/>
            </a:pPr>
            <a:r>
              <a:rPr lang="it-IT" dirty="0" smtClean="0">
                <a:effectLst/>
              </a:rPr>
              <a:t/>
            </a:r>
            <a:br>
              <a:rPr lang="it-IT" dirty="0" smtClean="0">
                <a:effectLst/>
              </a:rPr>
            </a:br>
            <a:r>
              <a:rPr lang="it-IT" sz="5500" dirty="0" smtClean="0">
                <a:effectLst/>
              </a:rPr>
              <a:t>• selezione delle pazienti ( tipo, sede e dimensioni della neoformazione, colloquio con la paziente per valutare l'accettabilità della proposta, scelta del periodo proliferativo per le pazienti fertili)</a:t>
            </a:r>
            <a:br>
              <a:rPr lang="it-IT" sz="5500" dirty="0" smtClean="0">
                <a:effectLst/>
              </a:rPr>
            </a:br>
            <a:r>
              <a:rPr lang="it-IT" sz="5500" dirty="0" smtClean="0">
                <a:effectLst/>
              </a:rPr>
              <a:t>• analisi degli esami eseguiti, soprattutto reperto ecografico, pap-test, </a:t>
            </a:r>
            <a:r>
              <a:rPr lang="it-IT" sz="5500" dirty="0" err="1" smtClean="0"/>
              <a:t>H</a:t>
            </a:r>
            <a:r>
              <a:rPr lang="it-IT" sz="5500" dirty="0" err="1" smtClean="0">
                <a:effectLst/>
              </a:rPr>
              <a:t>bsAg</a:t>
            </a:r>
            <a:r>
              <a:rPr lang="it-IT" sz="5500" dirty="0" smtClean="0">
                <a:effectLst/>
              </a:rPr>
              <a:t>, HCV</a:t>
            </a:r>
          </a:p>
          <a:p>
            <a:pPr marL="0" indent="0">
              <a:buNone/>
            </a:pPr>
            <a:r>
              <a:rPr lang="it-IT" sz="5500" dirty="0"/>
              <a:t>• </a:t>
            </a:r>
            <a:r>
              <a:rPr lang="it-IT" sz="5500" dirty="0" smtClean="0"/>
              <a:t>Isteroscopia </a:t>
            </a:r>
            <a:r>
              <a:rPr lang="it-IT" sz="5500" dirty="0"/>
              <a:t>diagnostica con  soluzione </a:t>
            </a:r>
            <a:r>
              <a:rPr lang="it-IT" sz="5500" dirty="0" err="1"/>
              <a:t>isoosmolare</a:t>
            </a:r>
            <a:r>
              <a:rPr lang="it-IT" sz="5500" dirty="0"/>
              <a:t> (Fisiologica</a:t>
            </a:r>
            <a:r>
              <a:rPr lang="it-IT" sz="5500" dirty="0" smtClean="0"/>
              <a:t>) con eventuale trattamento «</a:t>
            </a:r>
            <a:r>
              <a:rPr lang="it-IT" sz="5500" dirty="0" err="1" smtClean="0"/>
              <a:t>see</a:t>
            </a:r>
            <a:r>
              <a:rPr lang="it-IT" sz="5500" dirty="0" smtClean="0"/>
              <a:t> and </a:t>
            </a:r>
            <a:r>
              <a:rPr lang="it-IT" sz="5500" dirty="0" err="1" smtClean="0"/>
              <a:t>Treat</a:t>
            </a:r>
            <a:r>
              <a:rPr lang="it-IT" sz="5500" dirty="0" smtClean="0"/>
              <a:t>»</a:t>
            </a:r>
            <a:r>
              <a:rPr lang="it-IT" sz="5500" dirty="0" smtClean="0">
                <a:effectLst/>
              </a:rPr>
              <a:t/>
            </a:r>
            <a:br>
              <a:rPr lang="it-IT" sz="5500" dirty="0" smtClean="0">
                <a:effectLst/>
              </a:rPr>
            </a:br>
            <a:r>
              <a:rPr lang="it-IT" sz="5500" dirty="0" smtClean="0">
                <a:effectLst/>
              </a:rPr>
              <a:t>• invio alla chirurgia </a:t>
            </a:r>
            <a:r>
              <a:rPr lang="it-IT" sz="5500" dirty="0" err="1" smtClean="0">
                <a:effectLst/>
              </a:rPr>
              <a:t>resettoscopica</a:t>
            </a:r>
            <a:r>
              <a:rPr lang="it-IT" sz="5500" dirty="0" smtClean="0">
                <a:effectLst/>
              </a:rPr>
              <a:t> tradizionale attraverso l'affidamento della paziente all'ufficio della </a:t>
            </a:r>
            <a:r>
              <a:rPr lang="it-IT" sz="5500" dirty="0" err="1" smtClean="0">
                <a:effectLst/>
              </a:rPr>
              <a:t>preospedalizzazione</a:t>
            </a:r>
            <a:r>
              <a:rPr lang="it-IT" sz="5500" dirty="0" smtClean="0">
                <a:effectLst/>
              </a:rPr>
              <a:t/>
            </a:r>
            <a:br>
              <a:rPr lang="it-IT" sz="5500" dirty="0" smtClean="0">
                <a:effectLst/>
              </a:rPr>
            </a:br>
            <a:r>
              <a:rPr lang="it-IT" sz="5500" dirty="0" smtClean="0">
                <a:effectLst/>
              </a:rPr>
              <a:t>• invio alla chirurgia </a:t>
            </a:r>
            <a:r>
              <a:rPr lang="it-IT" sz="5500" dirty="0" err="1" smtClean="0">
                <a:effectLst/>
              </a:rPr>
              <a:t>isteroscopica</a:t>
            </a:r>
            <a:r>
              <a:rPr lang="it-IT" sz="5500" dirty="0" smtClean="0">
                <a:effectLst/>
              </a:rPr>
              <a:t> ambulatoriale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0990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>
                <a:solidFill>
                  <a:srgbClr val="FF0000"/>
                </a:solidFill>
                <a:effectLst/>
              </a:rPr>
              <a:t>TECNICA DI ESECUZIONE</a:t>
            </a:r>
            <a:r>
              <a:rPr lang="it-IT" sz="9600" dirty="0">
                <a:effectLst/>
              </a:rPr>
              <a:t/>
            </a:r>
            <a:br>
              <a:rPr lang="it-IT" sz="9600" dirty="0">
                <a:effectLst/>
              </a:rPr>
            </a:b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it-IT" dirty="0" smtClean="0">
              <a:effectLst/>
            </a:endParaRPr>
          </a:p>
          <a:p>
            <a:pPr marL="0" indent="0">
              <a:buNone/>
            </a:pPr>
            <a:r>
              <a:rPr lang="it-IT" sz="7200" dirty="0" smtClean="0">
                <a:solidFill>
                  <a:srgbClr val="FF0000"/>
                </a:solidFill>
                <a:effectLst/>
              </a:rPr>
              <a:t>1</a:t>
            </a:r>
            <a:r>
              <a:rPr lang="it-IT" sz="7200" dirty="0" smtClean="0">
                <a:effectLst/>
              </a:rPr>
              <a:t>. posizione ginecologica con bacino sporgente oltre la base di appoggio del lettino</a:t>
            </a:r>
            <a:br>
              <a:rPr lang="it-IT" sz="7200" dirty="0" smtClean="0">
                <a:effectLst/>
              </a:rPr>
            </a:br>
            <a:r>
              <a:rPr lang="it-IT" sz="7200" dirty="0" smtClean="0">
                <a:solidFill>
                  <a:srgbClr val="FF0000"/>
                </a:solidFill>
                <a:effectLst/>
              </a:rPr>
              <a:t>2</a:t>
            </a:r>
            <a:r>
              <a:rPr lang="it-IT" sz="7200" dirty="0" smtClean="0">
                <a:effectLst/>
              </a:rPr>
              <a:t>. nessuna disinfezione dei genitali (controllare comunque l'assenza di flogosi in atto).</a:t>
            </a:r>
            <a:br>
              <a:rPr lang="it-IT" sz="7200" dirty="0" smtClean="0">
                <a:effectLst/>
              </a:rPr>
            </a:br>
            <a:r>
              <a:rPr lang="it-IT" sz="7200" dirty="0" smtClean="0">
                <a:effectLst/>
              </a:rPr>
              <a:t>L'uso profilattico degli antibiotici è controverso</a:t>
            </a:r>
            <a:br>
              <a:rPr lang="it-IT" sz="7200" dirty="0" smtClean="0">
                <a:effectLst/>
              </a:rPr>
            </a:br>
            <a:r>
              <a:rPr lang="it-IT" sz="7200" dirty="0" smtClean="0">
                <a:solidFill>
                  <a:srgbClr val="FF0000"/>
                </a:solidFill>
                <a:effectLst/>
              </a:rPr>
              <a:t>3</a:t>
            </a:r>
            <a:r>
              <a:rPr lang="it-IT" sz="7200" dirty="0" smtClean="0">
                <a:effectLst/>
              </a:rPr>
              <a:t>. Preparazione del campo operatorio con </a:t>
            </a:r>
            <a:r>
              <a:rPr lang="it-IT" sz="7200" dirty="0" err="1" smtClean="0">
                <a:effectLst/>
              </a:rPr>
              <a:t>telini</a:t>
            </a:r>
            <a:r>
              <a:rPr lang="it-IT" sz="7200" dirty="0" smtClean="0">
                <a:effectLst/>
              </a:rPr>
              <a:t> idrorepellenti e raccoglitore di liquidi</a:t>
            </a:r>
            <a:br>
              <a:rPr lang="it-IT" sz="7200" dirty="0" smtClean="0">
                <a:effectLst/>
              </a:rPr>
            </a:br>
            <a:r>
              <a:rPr lang="it-IT" sz="7200" dirty="0" smtClean="0">
                <a:solidFill>
                  <a:srgbClr val="FF0000"/>
                </a:solidFill>
                <a:effectLst/>
              </a:rPr>
              <a:t>4</a:t>
            </a:r>
            <a:r>
              <a:rPr lang="it-IT" sz="7200" dirty="0" smtClean="0">
                <a:effectLst/>
              </a:rPr>
              <a:t>. visita bimanuale per valutare la direzione del canale cervicale e facilitare l'accesso in </a:t>
            </a:r>
            <a:r>
              <a:rPr lang="it-IT" sz="7200" dirty="0" err="1" smtClean="0">
                <a:effectLst/>
              </a:rPr>
              <a:t>vaginoscopia</a:t>
            </a:r>
            <a:r>
              <a:rPr lang="it-IT" sz="7200" dirty="0" smtClean="0">
                <a:effectLst/>
              </a:rPr>
              <a:t/>
            </a:r>
            <a:br>
              <a:rPr lang="it-IT" sz="7200" dirty="0" smtClean="0">
                <a:effectLst/>
              </a:rPr>
            </a:br>
            <a:r>
              <a:rPr lang="it-IT" sz="7200" dirty="0" smtClean="0">
                <a:solidFill>
                  <a:srgbClr val="FF0000"/>
                </a:solidFill>
                <a:effectLst/>
              </a:rPr>
              <a:t>5</a:t>
            </a:r>
            <a:r>
              <a:rPr lang="it-IT" sz="7200" dirty="0" smtClean="0">
                <a:effectLst/>
              </a:rPr>
              <a:t>. assemblaggio dell'isteroscopio, accensione e settaggio di tutti gli strumenti e verifica del loro corretto funzionamento</a:t>
            </a:r>
            <a:br>
              <a:rPr lang="it-IT" sz="7200" dirty="0" smtClean="0">
                <a:effectLst/>
              </a:rPr>
            </a:br>
            <a:r>
              <a:rPr lang="it-IT" sz="7200" dirty="0" smtClean="0">
                <a:solidFill>
                  <a:srgbClr val="FF0000"/>
                </a:solidFill>
                <a:effectLst/>
              </a:rPr>
              <a:t>6</a:t>
            </a:r>
            <a:r>
              <a:rPr lang="it-IT" sz="7200" dirty="0" smtClean="0">
                <a:effectLst/>
              </a:rPr>
              <a:t>. ingresso in </a:t>
            </a:r>
            <a:r>
              <a:rPr lang="it-IT" sz="7200" dirty="0" err="1" smtClean="0">
                <a:effectLst/>
              </a:rPr>
              <a:t>vaginoscopia</a:t>
            </a:r>
            <a:r>
              <a:rPr lang="it-IT" sz="7200" dirty="0" smtClean="0">
                <a:effectLst/>
              </a:rPr>
              <a:t> senza usare speculum né tanto meno pinze da collo</a:t>
            </a:r>
            <a:br>
              <a:rPr lang="it-IT" sz="7200" dirty="0" smtClean="0">
                <a:effectLst/>
              </a:rPr>
            </a:br>
            <a:r>
              <a:rPr lang="it-IT" sz="7200" dirty="0" smtClean="0">
                <a:solidFill>
                  <a:srgbClr val="FF0000"/>
                </a:solidFill>
                <a:effectLst/>
              </a:rPr>
              <a:t>7</a:t>
            </a:r>
            <a:r>
              <a:rPr lang="it-IT" sz="7200" dirty="0" smtClean="0">
                <a:effectLst/>
              </a:rPr>
              <a:t>. isteroscopia sotto visione rispettando la tecnica di esecuzione corretta </a:t>
            </a:r>
            <a:br>
              <a:rPr lang="it-IT" sz="7200" dirty="0" smtClean="0">
                <a:effectLst/>
              </a:rPr>
            </a:br>
            <a:r>
              <a:rPr lang="it-IT" sz="7200" dirty="0" smtClean="0">
                <a:effectLst/>
              </a:rPr>
              <a:t>( punta aguzza dello strumento e canale cervicale alle ore 6, progressione con la </a:t>
            </a:r>
            <a:br>
              <a:rPr lang="it-IT" sz="7200" dirty="0" smtClean="0">
                <a:effectLst/>
              </a:rPr>
            </a:br>
            <a:r>
              <a:rPr lang="it-IT" sz="7200" dirty="0" smtClean="0">
                <a:effectLst/>
              </a:rPr>
              <a:t>modalità dello "stop and </a:t>
            </a:r>
            <a:r>
              <a:rPr lang="it-IT" sz="7200" dirty="0" err="1" smtClean="0">
                <a:effectLst/>
              </a:rPr>
              <a:t>see</a:t>
            </a:r>
            <a:r>
              <a:rPr lang="it-IT" sz="7200" dirty="0" smtClean="0">
                <a:effectLst/>
              </a:rPr>
              <a:t>" , attesa della distensione dell'istmo, ingresso in</a:t>
            </a:r>
            <a:br>
              <a:rPr lang="it-IT" sz="7200" dirty="0" smtClean="0">
                <a:effectLst/>
              </a:rPr>
            </a:br>
            <a:r>
              <a:rPr lang="it-IT" sz="7200" dirty="0" smtClean="0">
                <a:effectLst/>
              </a:rPr>
              <a:t>cavità uterina ed esplorazione della medesima, verifica della patologia presente,</a:t>
            </a:r>
            <a:br>
              <a:rPr lang="it-IT" sz="7200" dirty="0" smtClean="0">
                <a:effectLst/>
              </a:rPr>
            </a:br>
            <a:r>
              <a:rPr lang="it-IT" sz="7200" dirty="0" smtClean="0">
                <a:effectLst/>
              </a:rPr>
              <a:t>della fase corretta del ciclo, della eseguibilità ambulatoriale dell'intervento )</a:t>
            </a:r>
            <a:br>
              <a:rPr lang="it-IT" sz="7200" dirty="0" smtClean="0">
                <a:effectLst/>
              </a:rPr>
            </a:br>
            <a:r>
              <a:rPr lang="it-IT" sz="7200" dirty="0" smtClean="0">
                <a:solidFill>
                  <a:srgbClr val="FF0000"/>
                </a:solidFill>
                <a:effectLst/>
              </a:rPr>
              <a:t>8</a:t>
            </a:r>
            <a:r>
              <a:rPr lang="it-IT" sz="7200" dirty="0" smtClean="0">
                <a:effectLst/>
              </a:rPr>
              <a:t>. inizio della procedura chirurgica dopo aver ideato mentalmente la strategia da </a:t>
            </a:r>
            <a:br>
              <a:rPr lang="it-IT" sz="7200" dirty="0" smtClean="0">
                <a:effectLst/>
              </a:rPr>
            </a:br>
            <a:r>
              <a:rPr lang="it-IT" sz="7200" dirty="0" smtClean="0">
                <a:effectLst/>
              </a:rPr>
              <a:t>attuare e inserito nel canale operativo della camicia esterna l'elettrodo bipolare o</a:t>
            </a:r>
            <a:br>
              <a:rPr lang="it-IT" sz="7200" dirty="0" smtClean="0">
                <a:effectLst/>
              </a:rPr>
            </a:br>
            <a:r>
              <a:rPr lang="it-IT" sz="7200" dirty="0" smtClean="0">
                <a:effectLst/>
              </a:rPr>
              <a:t>le </a:t>
            </a:r>
            <a:r>
              <a:rPr lang="it-IT" sz="7200" dirty="0" err="1" smtClean="0">
                <a:effectLst/>
              </a:rPr>
              <a:t>microforbici</a:t>
            </a:r>
            <a:r>
              <a:rPr lang="it-IT" sz="7200" dirty="0" smtClean="0">
                <a:effectLst/>
              </a:rPr>
              <a:t/>
            </a:r>
            <a:br>
              <a:rPr lang="it-IT" sz="7200" dirty="0" smtClean="0">
                <a:effectLst/>
              </a:rPr>
            </a:br>
            <a:r>
              <a:rPr lang="it-IT" sz="7200" dirty="0" smtClean="0">
                <a:solidFill>
                  <a:srgbClr val="FF0000"/>
                </a:solidFill>
                <a:effectLst/>
              </a:rPr>
              <a:t>9</a:t>
            </a:r>
            <a:r>
              <a:rPr lang="it-IT" sz="7200" dirty="0" smtClean="0">
                <a:effectLst/>
              </a:rPr>
              <a:t>. rimozione della neoformazione in toto se è possibile prevederne il passaggio attraverso l''istmo e il canale cervicale o un frammento alla volta sfilando tutto l'isteroscopio onde evitare l'ostruzione del canale operativo e reinserendolo ogni volta in </a:t>
            </a:r>
            <a:r>
              <a:rPr lang="it-IT" sz="7200" dirty="0" err="1" smtClean="0">
                <a:effectLst/>
              </a:rPr>
              <a:t>vaginoscopia</a:t>
            </a:r>
            <a:r>
              <a:rPr lang="it-IT" sz="7200" dirty="0" smtClean="0">
                <a:effectLst/>
              </a:rPr>
              <a:t> fino al termine dell'intervento</a:t>
            </a:r>
            <a:br>
              <a:rPr lang="it-IT" sz="7200" dirty="0" smtClean="0">
                <a:effectLst/>
              </a:rPr>
            </a:br>
            <a:r>
              <a:rPr lang="it-IT" sz="7200" dirty="0" smtClean="0">
                <a:solidFill>
                  <a:srgbClr val="FF0000"/>
                </a:solidFill>
                <a:effectLst/>
              </a:rPr>
              <a:t>10</a:t>
            </a:r>
            <a:r>
              <a:rPr lang="it-IT" sz="7200" dirty="0" smtClean="0">
                <a:effectLst/>
              </a:rPr>
              <a:t>. controllo finale per valutare esito, necessità di un controllo </a:t>
            </a:r>
            <a:r>
              <a:rPr lang="it-IT" sz="7200" dirty="0" err="1" smtClean="0">
                <a:effectLst/>
              </a:rPr>
              <a:t>isteroscopico</a:t>
            </a:r>
            <a:r>
              <a:rPr lang="it-IT" sz="7200" dirty="0" smtClean="0">
                <a:effectLst/>
              </a:rPr>
              <a:t> o di un 2° tempo operatorio a distanza</a:t>
            </a:r>
            <a:br>
              <a:rPr lang="it-IT" sz="7200" dirty="0" smtClean="0">
                <a:effectLst/>
              </a:rPr>
            </a:br>
            <a:r>
              <a:rPr lang="it-IT" sz="7200" dirty="0" smtClean="0">
                <a:solidFill>
                  <a:srgbClr val="FF0000"/>
                </a:solidFill>
                <a:effectLst/>
              </a:rPr>
              <a:t>11</a:t>
            </a:r>
            <a:r>
              <a:rPr lang="it-IT" sz="7200" dirty="0" smtClean="0">
                <a:effectLst/>
              </a:rPr>
              <a:t>. rilascio di una documentazione fotografica che testimone la patologia preesistente e l'esito finale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5904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pPr eaLnBrk="1" hangingPunct="1"/>
            <a:r>
              <a:rPr lang="it-IT" altLang="it-IT" i="1" dirty="0" err="1" smtClean="0">
                <a:solidFill>
                  <a:srgbClr val="FFC000"/>
                </a:solidFill>
              </a:rPr>
              <a:t>Istmocele</a:t>
            </a:r>
            <a:r>
              <a:rPr lang="it-IT" altLang="it-IT" i="1" dirty="0" smtClean="0">
                <a:solidFill>
                  <a:srgbClr val="FFC000"/>
                </a:solidFill>
              </a:rPr>
              <a:t> ed infertilità</a:t>
            </a:r>
          </a:p>
        </p:txBody>
      </p:sp>
      <p:sp>
        <p:nvSpPr>
          <p:cNvPr id="2" name="Segnaposto contenuto 1"/>
          <p:cNvSpPr>
            <a:spLocks noGrp="1"/>
          </p:cNvSpPr>
          <p:nvPr>
            <p:ph sz="half" idx="1"/>
          </p:nvPr>
        </p:nvSpPr>
        <p:spPr>
          <a:xfrm>
            <a:off x="179512" y="1124744"/>
            <a:ext cx="8856984" cy="5544616"/>
          </a:xfrm>
        </p:spPr>
        <p:txBody>
          <a:bodyPr/>
          <a:lstStyle/>
          <a:p>
            <a:pPr marL="0" indent="0" algn="just">
              <a:buNone/>
            </a:pPr>
            <a:r>
              <a:rPr lang="it-IT" sz="2400" dirty="0">
                <a:solidFill>
                  <a:srgbClr val="FFFF00"/>
                </a:solidFill>
              </a:rPr>
              <a:t>Lo studio clinico proposto è stato condotto su 20 donne che si sono rivolte al Servizio di </a:t>
            </a:r>
            <a:r>
              <a:rPr lang="it-IT" sz="2400" dirty="0" smtClean="0">
                <a:solidFill>
                  <a:srgbClr val="FFFF00"/>
                </a:solidFill>
              </a:rPr>
              <a:t>Isteroscopia </a:t>
            </a:r>
            <a:r>
              <a:rPr lang="it-IT" sz="2400" dirty="0">
                <a:solidFill>
                  <a:srgbClr val="FFFF00"/>
                </a:solidFill>
              </a:rPr>
              <a:t>dell</a:t>
            </a:r>
            <a:r>
              <a:rPr lang="it-IT" sz="2400" dirty="0" smtClean="0">
                <a:solidFill>
                  <a:srgbClr val="FFFF00"/>
                </a:solidFill>
              </a:rPr>
              <a:t>’ “</a:t>
            </a:r>
            <a:r>
              <a:rPr lang="it-IT" sz="2400" dirty="0">
                <a:solidFill>
                  <a:srgbClr val="FFFF00"/>
                </a:solidFill>
              </a:rPr>
              <a:t>Ambulatorio per la diagnosi e cura delle patologie dell’Endometrio” dell’Unità Operativa di Ginecologia e Ostetricia del P.O. “San Giovanni di Dio” e nell’ Unità di Fisiopatologia della Riproduzione </a:t>
            </a:r>
            <a:r>
              <a:rPr lang="it-IT" sz="2400" dirty="0" smtClean="0">
                <a:solidFill>
                  <a:srgbClr val="FFFF00"/>
                </a:solidFill>
              </a:rPr>
              <a:t>- PMA </a:t>
            </a:r>
            <a:r>
              <a:rPr lang="it-IT" sz="2400" dirty="0">
                <a:solidFill>
                  <a:srgbClr val="FFFF00"/>
                </a:solidFill>
              </a:rPr>
              <a:t>dell’Ospedale “S. Maria delle Grazie di Pozzuoli” dell’ASL Napoli2nord nel </a:t>
            </a:r>
            <a:r>
              <a:rPr lang="it-IT" sz="2400" dirty="0" smtClean="0">
                <a:solidFill>
                  <a:srgbClr val="FFFF00"/>
                </a:solidFill>
              </a:rPr>
              <a:t>periodo </a:t>
            </a:r>
            <a:r>
              <a:rPr lang="it-IT" sz="2400" dirty="0">
                <a:solidFill>
                  <a:srgbClr val="FFFF00"/>
                </a:solidFill>
              </a:rPr>
              <a:t>fino a giugno 2018.  Le pazienti sono giunte alla nostra osservazione in seguito a diagnosi ecografica di </a:t>
            </a:r>
            <a:r>
              <a:rPr lang="it-IT" sz="2400" dirty="0" err="1">
                <a:solidFill>
                  <a:srgbClr val="FFFF00"/>
                </a:solidFill>
              </a:rPr>
              <a:t>Istmocele</a:t>
            </a:r>
            <a:r>
              <a:rPr lang="it-IT" sz="2400" dirty="0">
                <a:solidFill>
                  <a:srgbClr val="FFFF00"/>
                </a:solidFill>
              </a:rPr>
              <a:t> o in seguito a riferita </a:t>
            </a:r>
            <a:r>
              <a:rPr lang="it-IT" sz="2400" dirty="0" err="1">
                <a:solidFill>
                  <a:srgbClr val="FFFF00"/>
                </a:solidFill>
              </a:rPr>
              <a:t>menometrorragia</a:t>
            </a:r>
            <a:r>
              <a:rPr lang="it-IT" sz="2400" dirty="0">
                <a:solidFill>
                  <a:srgbClr val="FFFF00"/>
                </a:solidFill>
              </a:rPr>
              <a:t>, o in seguito a dolori pelvici o per Infertilità secondaria. Sono state prese in considerazione le pazienti con </a:t>
            </a:r>
            <a:r>
              <a:rPr lang="it-IT" sz="2400" dirty="0" err="1">
                <a:solidFill>
                  <a:srgbClr val="FFFF00"/>
                </a:solidFill>
              </a:rPr>
              <a:t>Istmocele</a:t>
            </a:r>
            <a:r>
              <a:rPr lang="it-IT" sz="2400" dirty="0">
                <a:solidFill>
                  <a:srgbClr val="FFFF00"/>
                </a:solidFill>
              </a:rPr>
              <a:t> riferito sintomatico nel corso dell’anamnesi effettuata prima dell’intervento ed in seguito a diagnosi in corso di Isteroscopia. La paziente è stata esaurientemente informata della tecnica e ha dato il consenso sia prima dell’isteroscopia che durante l’esecuzione dell’ intervento in office. </a:t>
            </a:r>
          </a:p>
        </p:txBody>
      </p:sp>
    </p:spTree>
    <p:extLst>
      <p:ext uri="{BB962C8B-B14F-4D97-AF65-F5344CB8AC3E}">
        <p14:creationId xmlns:p14="http://schemas.microsoft.com/office/powerpoint/2010/main" val="162010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07413" cy="4525963"/>
          </a:xfrm>
        </p:spPr>
        <p:txBody>
          <a:bodyPr/>
          <a:lstStyle/>
          <a:p>
            <a:pPr algn="ctr" eaLnBrk="1" hangingPunct="1">
              <a:buFont typeface="Wingdings" charset="2"/>
              <a:buNone/>
            </a:pPr>
            <a:r>
              <a:rPr lang="it-IT" altLang="it-IT" sz="2800" dirty="0" smtClean="0"/>
              <a:t>.</a:t>
            </a:r>
          </a:p>
        </p:txBody>
      </p:sp>
      <p:sp>
        <p:nvSpPr>
          <p:cNvPr id="2" name="Rettangolo 1"/>
          <p:cNvSpPr/>
          <p:nvPr/>
        </p:nvSpPr>
        <p:spPr>
          <a:xfrm>
            <a:off x="251520" y="1268760"/>
            <a:ext cx="871296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800" dirty="0">
                <a:solidFill>
                  <a:srgbClr val="FFFF00"/>
                </a:solidFill>
              </a:rPr>
              <a:t>Dopo l’esame le pazienti sono state sottoposte, in via preventiva, ad una copertura antibiotica ad ampio spettro per tre giorni, da effettuare a domicilio. Ad ogni utente è stato chiesto, infine, di valutare il dolore provato in corso d’esame, secondo una scala analogico-visiva (VAS) basata su dieci punti (0=nessun dolore; 10=dolore intollerabile), in maniera da potere effettuare una valutazione soggettiva del </a:t>
            </a:r>
            <a:r>
              <a:rPr lang="it-IT" sz="2800" dirty="0" err="1">
                <a:solidFill>
                  <a:srgbClr val="FFFF00"/>
                </a:solidFill>
              </a:rPr>
              <a:t>discomfort</a:t>
            </a:r>
            <a:r>
              <a:rPr lang="it-IT" sz="2800" dirty="0">
                <a:solidFill>
                  <a:srgbClr val="FFFF00"/>
                </a:solidFill>
              </a:rPr>
              <a:t> arrecato. Prima del trattamento e dopo il trattamento ogni paziente è stata sottoposta ad un test che ha valutato parametri di sintomatologia e </a:t>
            </a:r>
            <a:r>
              <a:rPr lang="it-IT" sz="2800" dirty="0" smtClean="0">
                <a:solidFill>
                  <a:srgbClr val="FFFF00"/>
                </a:solidFill>
              </a:rPr>
              <a:t>dolore; successivamente </a:t>
            </a:r>
            <a:r>
              <a:rPr lang="it-IT" sz="2800" dirty="0">
                <a:solidFill>
                  <a:srgbClr val="FFFF00"/>
                </a:solidFill>
              </a:rPr>
              <a:t>analizzati </a:t>
            </a:r>
            <a:r>
              <a:rPr lang="it-IT" sz="2800" dirty="0" smtClean="0">
                <a:solidFill>
                  <a:srgbClr val="FFFF00"/>
                </a:solidFill>
              </a:rPr>
              <a:t>.</a:t>
            </a:r>
            <a:endParaRPr lang="it-IT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19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260648"/>
            <a:ext cx="9036496" cy="6408712"/>
          </a:xfrm>
        </p:spPr>
        <p:txBody>
          <a:bodyPr/>
          <a:lstStyle/>
          <a:p>
            <a:pPr marL="0" indent="0" algn="ctr">
              <a:buNone/>
            </a:pPr>
            <a:r>
              <a:rPr lang="it-IT" dirty="0" smtClean="0"/>
              <a:t>     </a:t>
            </a:r>
            <a:r>
              <a:rPr lang="it-IT" b="1" dirty="0">
                <a:solidFill>
                  <a:srgbClr val="FFC000"/>
                </a:solidFill>
              </a:rPr>
              <a:t>VALUTAZIONE SOGGETTIVA DI </a:t>
            </a:r>
            <a:endParaRPr lang="it-IT" b="1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r>
              <a:rPr lang="it-IT" sz="2800" b="1" dirty="0">
                <a:solidFill>
                  <a:srgbClr val="FF0000"/>
                </a:solidFill>
              </a:rPr>
              <a:t>giorni di perdite intermestruali:       </a:t>
            </a:r>
            <a:r>
              <a:rPr lang="it-IT" sz="2800" dirty="0">
                <a:solidFill>
                  <a:srgbClr val="92D050"/>
                </a:solidFill>
              </a:rPr>
              <a:t>1-3    3-5      5-7     </a:t>
            </a:r>
            <a:r>
              <a:rPr lang="it-IT" sz="2800" dirty="0" smtClean="0">
                <a:solidFill>
                  <a:srgbClr val="92D050"/>
                </a:solidFill>
              </a:rPr>
              <a:t>7-9</a:t>
            </a:r>
          </a:p>
          <a:p>
            <a:endParaRPr lang="it-IT" sz="2800" dirty="0">
              <a:solidFill>
                <a:srgbClr val="FF0000"/>
              </a:solidFill>
            </a:endParaRPr>
          </a:p>
          <a:p>
            <a:r>
              <a:rPr lang="it-IT" sz="2800" b="1" dirty="0">
                <a:solidFill>
                  <a:srgbClr val="FF0000"/>
                </a:solidFill>
              </a:rPr>
              <a:t>dolori:                            </a:t>
            </a:r>
            <a:r>
              <a:rPr lang="it-IT" sz="2800" b="1" dirty="0" smtClean="0">
                <a:solidFill>
                  <a:srgbClr val="FF0000"/>
                </a:solidFill>
              </a:rPr>
              <a:t>    </a:t>
            </a:r>
            <a:r>
              <a:rPr lang="it-IT" sz="2800" dirty="0">
                <a:solidFill>
                  <a:srgbClr val="92D050"/>
                </a:solidFill>
              </a:rPr>
              <a:t>minimo   lieve   moderato   </a:t>
            </a:r>
            <a:r>
              <a:rPr lang="it-IT" sz="2800" dirty="0" smtClean="0">
                <a:solidFill>
                  <a:srgbClr val="92D050"/>
                </a:solidFill>
              </a:rPr>
              <a:t>forte</a:t>
            </a:r>
          </a:p>
          <a:p>
            <a:pPr marL="0" indent="0">
              <a:buNone/>
            </a:pPr>
            <a:endParaRPr lang="it-IT" sz="2800" dirty="0">
              <a:solidFill>
                <a:srgbClr val="FF0000"/>
              </a:solidFill>
            </a:endParaRPr>
          </a:p>
          <a:p>
            <a:r>
              <a:rPr lang="it-IT" sz="2800" b="1" dirty="0">
                <a:solidFill>
                  <a:srgbClr val="FF0000"/>
                </a:solidFill>
              </a:rPr>
              <a:t>riferiti segni di infiammazione:       </a:t>
            </a:r>
            <a:r>
              <a:rPr lang="it-IT" sz="2800" b="1" dirty="0" smtClean="0">
                <a:solidFill>
                  <a:srgbClr val="FF0000"/>
                </a:solidFill>
              </a:rPr>
              <a:t> </a:t>
            </a:r>
            <a:r>
              <a:rPr lang="it-IT" sz="2800" dirty="0" smtClean="0">
                <a:solidFill>
                  <a:srgbClr val="92D050"/>
                </a:solidFill>
              </a:rPr>
              <a:t>si      no</a:t>
            </a:r>
          </a:p>
          <a:p>
            <a:endParaRPr lang="it-IT" sz="2800" dirty="0">
              <a:solidFill>
                <a:srgbClr val="FF0000"/>
              </a:solidFill>
            </a:endParaRPr>
          </a:p>
          <a:p>
            <a:r>
              <a:rPr lang="it-IT" sz="2800" b="1" dirty="0">
                <a:solidFill>
                  <a:srgbClr val="FF0000"/>
                </a:solidFill>
              </a:rPr>
              <a:t>dolori durante i rapporti:               </a:t>
            </a:r>
            <a:r>
              <a:rPr lang="it-IT" sz="2800" dirty="0" smtClean="0">
                <a:solidFill>
                  <a:srgbClr val="92D050"/>
                </a:solidFill>
              </a:rPr>
              <a:t>no       </a:t>
            </a:r>
            <a:r>
              <a:rPr lang="it-IT" sz="2800" dirty="0">
                <a:solidFill>
                  <a:srgbClr val="92D050"/>
                </a:solidFill>
              </a:rPr>
              <a:t>lieve      moderato</a:t>
            </a:r>
          </a:p>
          <a:p>
            <a:pPr marL="0" indent="0">
              <a:buNone/>
            </a:pPr>
            <a:endParaRPr lang="it-IT" sz="1600" dirty="0" smtClean="0"/>
          </a:p>
          <a:p>
            <a:pPr marL="0" indent="0">
              <a:buNone/>
            </a:pPr>
            <a:endParaRPr lang="it-IT" sz="1600" dirty="0"/>
          </a:p>
          <a:p>
            <a:pPr marL="0" indent="0" algn="r">
              <a:buNone/>
            </a:pPr>
            <a:r>
              <a:rPr lang="it-IT" sz="1600" dirty="0" smtClean="0"/>
              <a:t>Valutazione al tempo: 0  3  6 mesi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96775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4"/>
          <p:cNvSpPr txBox="1">
            <a:spLocks noChangeArrowheads="1"/>
          </p:cNvSpPr>
          <p:nvPr/>
        </p:nvSpPr>
        <p:spPr bwMode="auto">
          <a:xfrm>
            <a:off x="0" y="1124744"/>
            <a:ext cx="91440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SzPct val="85000"/>
            </a:pPr>
            <a:r>
              <a:rPr lang="it-IT" altLang="it-IT" sz="2800" dirty="0">
                <a:solidFill>
                  <a:srgbClr val="FFFF00"/>
                </a:solidFill>
              </a:rPr>
              <a:t>L’esame </a:t>
            </a:r>
            <a:r>
              <a:rPr lang="it-IT" altLang="it-IT" sz="2800" dirty="0" err="1">
                <a:solidFill>
                  <a:srgbClr val="FFFF00"/>
                </a:solidFill>
              </a:rPr>
              <a:t>isteroscopico</a:t>
            </a:r>
            <a:r>
              <a:rPr lang="it-IT" altLang="it-IT" sz="2800" dirty="0">
                <a:solidFill>
                  <a:srgbClr val="FFFF00"/>
                </a:solidFill>
              </a:rPr>
              <a:t> è stato effettuato in ambiente ambulatoriale in office su tutte le donne trattate. </a:t>
            </a:r>
            <a:r>
              <a:rPr lang="it-IT" altLang="it-IT" sz="2800" dirty="0" smtClean="0">
                <a:solidFill>
                  <a:srgbClr val="FFFF00"/>
                </a:solidFill>
              </a:rPr>
              <a:t>Circa il </a:t>
            </a:r>
            <a:r>
              <a:rPr lang="it-IT" altLang="it-IT" sz="2800" dirty="0">
                <a:solidFill>
                  <a:srgbClr val="FFFF00"/>
                </a:solidFill>
              </a:rPr>
              <a:t>40% delle pazienti al controllo </a:t>
            </a:r>
            <a:r>
              <a:rPr lang="it-IT" altLang="it-IT" sz="2800" dirty="0" err="1">
                <a:solidFill>
                  <a:srgbClr val="FFFF00"/>
                </a:solidFill>
              </a:rPr>
              <a:t>Isteroscopico</a:t>
            </a:r>
            <a:r>
              <a:rPr lang="it-IT" altLang="it-IT" sz="2800" dirty="0">
                <a:solidFill>
                  <a:srgbClr val="FFFF00"/>
                </a:solidFill>
              </a:rPr>
              <a:t> ha necessitato di un ulteriore </a:t>
            </a:r>
            <a:r>
              <a:rPr lang="it-IT" altLang="it-IT" sz="2800" dirty="0" smtClean="0">
                <a:solidFill>
                  <a:srgbClr val="FFFF00"/>
                </a:solidFill>
              </a:rPr>
              <a:t>trattamento </a:t>
            </a:r>
            <a:r>
              <a:rPr lang="it-IT" altLang="it-IT" sz="2800" dirty="0">
                <a:solidFill>
                  <a:srgbClr val="FFFF00"/>
                </a:solidFill>
              </a:rPr>
              <a:t>della regione già trattata. Solo </a:t>
            </a:r>
            <a:r>
              <a:rPr lang="it-IT" altLang="it-IT" sz="2800" dirty="0" smtClean="0">
                <a:solidFill>
                  <a:srgbClr val="FFFF00"/>
                </a:solidFill>
              </a:rPr>
              <a:t>il 10%  </a:t>
            </a:r>
            <a:r>
              <a:rPr lang="it-IT" altLang="it-IT" sz="2800" dirty="0">
                <a:solidFill>
                  <a:srgbClr val="FFFF00"/>
                </a:solidFill>
              </a:rPr>
              <a:t>ha riferito che la sintomatologia non era soddisfacente ma comunque migliorata. Una paziente (5%) non ha voluto effettuare Isteroscopia di controllo ma riferiva miglioramento della sintomatologia soggettiva.</a:t>
            </a:r>
            <a:endParaRPr lang="it-IT" altLang="it-IT" sz="2800" dirty="0" smtClean="0">
              <a:solidFill>
                <a:srgbClr val="FFFF00"/>
              </a:solidFill>
            </a:endParaRPr>
          </a:p>
        </p:txBody>
      </p:sp>
      <p:sp>
        <p:nvSpPr>
          <p:cNvPr id="59398" name="Rectangle 6"/>
          <p:cNvSpPr>
            <a:spLocks noRot="1" noChangeArrowheads="1"/>
          </p:cNvSpPr>
          <p:nvPr/>
        </p:nvSpPr>
        <p:spPr bwMode="auto">
          <a:xfrm>
            <a:off x="467544" y="44624"/>
            <a:ext cx="756084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4400" b="1" i="1" dirty="0" smtClean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RISULTATI</a:t>
            </a:r>
            <a:endParaRPr lang="it-IT" sz="4400" b="1" i="1" dirty="0">
              <a:solidFill>
                <a:srgbClr val="E5E5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-128"/>
            </a:endParaRPr>
          </a:p>
        </p:txBody>
      </p:sp>
      <p:graphicFrame>
        <p:nvGraphicFramePr>
          <p:cNvPr id="2" name="Grafico 1"/>
          <p:cNvGraphicFramePr/>
          <p:nvPr>
            <p:extLst>
              <p:ext uri="{D42A27DB-BD31-4B8C-83A1-F6EECF244321}">
                <p14:modId xmlns:p14="http://schemas.microsoft.com/office/powerpoint/2010/main" val="4221486847"/>
              </p:ext>
            </p:extLst>
          </p:nvPr>
        </p:nvGraphicFramePr>
        <p:xfrm>
          <a:off x="3789900" y="4121696"/>
          <a:ext cx="5328592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0181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egnaposto contenuto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51720817"/>
              </p:ext>
            </p:extLst>
          </p:nvPr>
        </p:nvGraphicFramePr>
        <p:xfrm>
          <a:off x="0" y="0"/>
          <a:ext cx="9144000" cy="5085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0" y="5301208"/>
            <a:ext cx="8964488" cy="1440160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Il  </a:t>
            </a:r>
            <a:r>
              <a:rPr lang="it-IT" dirty="0" err="1" smtClean="0"/>
              <a:t>N°di</a:t>
            </a:r>
            <a:r>
              <a:rPr lang="it-IT" dirty="0" smtClean="0"/>
              <a:t> gravidanze va da 2 a 12 il   N di TC da 2 a 4</a:t>
            </a:r>
          </a:p>
          <a:p>
            <a:pPr marL="0" indent="0">
              <a:buNone/>
            </a:pPr>
            <a:r>
              <a:rPr lang="it-IT" dirty="0"/>
              <a:t>c</a:t>
            </a:r>
            <a:r>
              <a:rPr lang="it-IT" dirty="0" smtClean="0"/>
              <a:t>on una media di </a:t>
            </a:r>
            <a:r>
              <a:rPr lang="it-IT" b="1" dirty="0" smtClean="0">
                <a:solidFill>
                  <a:srgbClr val="FF0000"/>
                </a:solidFill>
              </a:rPr>
              <a:t>2,35</a:t>
            </a:r>
            <a:r>
              <a:rPr lang="it-IT" dirty="0" smtClean="0"/>
              <a:t> Parti Cesarei a paziente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7309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CSD IN RELAZIONE AL N° TC</a:t>
            </a: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7205339"/>
              </p:ext>
            </p:extLst>
          </p:nvPr>
        </p:nvGraphicFramePr>
        <p:xfrm>
          <a:off x="251520" y="1988840"/>
          <a:ext cx="8661648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2045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20080"/>
          </a:xfrm>
        </p:spPr>
        <p:txBody>
          <a:bodyPr/>
          <a:lstStyle/>
          <a:p>
            <a:r>
              <a:rPr lang="it-IT" sz="2800" dirty="0">
                <a:solidFill>
                  <a:srgbClr val="FF0000"/>
                </a:solidFill>
                <a:effectLst/>
              </a:rPr>
              <a:t>PRESUPPOSTI IRRINUNCIABILI E CRITERI DI </a:t>
            </a:r>
            <a:r>
              <a:rPr lang="it-IT" sz="2800" dirty="0" smtClean="0">
                <a:solidFill>
                  <a:srgbClr val="FF0000"/>
                </a:solidFill>
                <a:effectLst/>
              </a:rPr>
              <a:t>SELEZIONE nostri</a:t>
            </a:r>
            <a:r>
              <a:rPr lang="it-IT" sz="3200" dirty="0">
                <a:solidFill>
                  <a:srgbClr val="FF0000"/>
                </a:solidFill>
                <a:effectLst/>
              </a:rPr>
              <a:t/>
            </a:r>
            <a:br>
              <a:rPr lang="it-IT" sz="3200" dirty="0">
                <a:solidFill>
                  <a:srgbClr val="FF0000"/>
                </a:solidFill>
                <a:effectLst/>
              </a:rPr>
            </a:b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080039"/>
            <a:ext cx="8229600" cy="5733337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it-IT" dirty="0" smtClean="0">
              <a:effectLst/>
            </a:endParaRPr>
          </a:p>
          <a:p>
            <a:pPr marL="0" indent="0">
              <a:buNone/>
            </a:pPr>
            <a:r>
              <a:rPr lang="it-IT" sz="5100" dirty="0" smtClean="0">
                <a:effectLst/>
              </a:rPr>
              <a:t>• Isteroscopie diagnostiche di esecuzione agevole</a:t>
            </a:r>
            <a:br>
              <a:rPr lang="it-IT" sz="5100" dirty="0" smtClean="0">
                <a:effectLst/>
              </a:rPr>
            </a:br>
            <a:r>
              <a:rPr lang="it-IT" sz="5100" dirty="0" smtClean="0">
                <a:effectLst/>
              </a:rPr>
              <a:t>• Previsione durata dell'intervento non superiore 30 m'</a:t>
            </a:r>
            <a:br>
              <a:rPr lang="it-IT" sz="5100" dirty="0" smtClean="0">
                <a:effectLst/>
              </a:rPr>
            </a:br>
            <a:r>
              <a:rPr lang="it-IT" sz="5100" dirty="0" smtClean="0">
                <a:effectLst/>
              </a:rPr>
              <a:t>• Dimensioni della neoformazione</a:t>
            </a:r>
            <a:br>
              <a:rPr lang="it-IT" sz="5100" dirty="0" smtClean="0">
                <a:effectLst/>
              </a:rPr>
            </a:br>
            <a:r>
              <a:rPr lang="it-IT" sz="5100" dirty="0" smtClean="0">
                <a:effectLst/>
              </a:rPr>
              <a:t>• Completamento dell'intervento in un'unica </a:t>
            </a:r>
            <a:r>
              <a:rPr lang="it-IT" sz="5100" dirty="0">
                <a:effectLst/>
              </a:rPr>
              <a:t>seduta(opzionale) </a:t>
            </a:r>
            <a:endParaRPr lang="it-IT" sz="5100" dirty="0" smtClean="0">
              <a:effectLst/>
            </a:endParaRPr>
          </a:p>
          <a:p>
            <a:pPr marL="0" indent="0">
              <a:buNone/>
            </a:pPr>
            <a:endParaRPr lang="it-IT" sz="5100" dirty="0">
              <a:effectLst/>
            </a:endParaRPr>
          </a:p>
          <a:p>
            <a:pPr marL="0" indent="0">
              <a:buNone/>
            </a:pPr>
            <a:r>
              <a:rPr lang="it-IT" sz="5100" dirty="0" smtClean="0">
                <a:effectLst/>
              </a:rPr>
              <a:t> </a:t>
            </a:r>
            <a:r>
              <a:rPr lang="it-IT" sz="5100" dirty="0">
                <a:effectLst/>
              </a:rPr>
              <a:t>DURATA MEDIA DELL'INTERVENTO </a:t>
            </a:r>
            <a:r>
              <a:rPr lang="it-IT" sz="5100" dirty="0" smtClean="0">
                <a:effectLst/>
              </a:rPr>
              <a:t>circa 15 </a:t>
            </a:r>
            <a:r>
              <a:rPr lang="it-IT" sz="5100" dirty="0">
                <a:effectLst/>
              </a:rPr>
              <a:t>m' </a:t>
            </a:r>
            <a:br>
              <a:rPr lang="it-IT" sz="5100" dirty="0">
                <a:effectLst/>
              </a:rPr>
            </a:br>
            <a:r>
              <a:rPr lang="it-IT" sz="5100" dirty="0">
                <a:effectLst/>
              </a:rPr>
              <a:t>• DURATA MINIMA 5 m'</a:t>
            </a:r>
            <a:br>
              <a:rPr lang="it-IT" sz="5100" dirty="0">
                <a:effectLst/>
              </a:rPr>
            </a:br>
            <a:r>
              <a:rPr lang="it-IT" sz="5100" dirty="0">
                <a:effectLst/>
              </a:rPr>
              <a:t>• DURATA </a:t>
            </a:r>
            <a:r>
              <a:rPr lang="it-IT" sz="5100">
                <a:effectLst/>
              </a:rPr>
              <a:t>MASSIMA </a:t>
            </a:r>
            <a:r>
              <a:rPr lang="it-IT" sz="5100" smtClean="0">
                <a:effectLst/>
              </a:rPr>
              <a:t>35 </a:t>
            </a:r>
            <a:r>
              <a:rPr lang="it-IT" sz="5100" dirty="0">
                <a:effectLst/>
              </a:rPr>
              <a:t>m'</a:t>
            </a:r>
            <a:endParaRPr lang="it-IT" sz="5100" dirty="0" smtClean="0">
              <a:effectLst/>
            </a:endParaRPr>
          </a:p>
          <a:p>
            <a:pPr marL="0" indent="0">
              <a:buNone/>
            </a:pPr>
            <a:endParaRPr lang="it-IT" sz="5100" dirty="0" smtClean="0">
              <a:effectLst/>
            </a:endParaRPr>
          </a:p>
          <a:p>
            <a:pPr marL="0" indent="0" algn="ctr">
              <a:buNone/>
            </a:pPr>
            <a:endParaRPr lang="it-IT" dirty="0" smtClean="0">
              <a:effectLst/>
            </a:endParaRPr>
          </a:p>
          <a:p>
            <a:pPr marL="0" indent="0" algn="ctr">
              <a:buNone/>
            </a:pPr>
            <a:r>
              <a:rPr lang="it-IT" dirty="0" smtClean="0">
                <a:effectLst/>
              </a:rPr>
              <a:t>Questi presupposti si basano fondamentalmente sull'accettabilità da parte della paziente:</a:t>
            </a:r>
          </a:p>
          <a:p>
            <a:pPr marL="0" indent="0" algn="ctr">
              <a:buNone/>
            </a:pPr>
            <a:r>
              <a:rPr lang="it-IT" dirty="0" smtClean="0">
                <a:effectLst/>
              </a:rPr>
              <a:t/>
            </a:r>
            <a:br>
              <a:rPr lang="it-IT" dirty="0" smtClean="0">
                <a:effectLst/>
              </a:rPr>
            </a:br>
            <a:r>
              <a:rPr lang="it-IT" dirty="0" smtClean="0">
                <a:solidFill>
                  <a:srgbClr val="FF0000"/>
                </a:solidFill>
                <a:effectLst/>
              </a:rPr>
              <a:t>1</a:t>
            </a:r>
            <a:r>
              <a:rPr lang="it-IT" dirty="0" smtClean="0">
                <a:effectLst/>
              </a:rPr>
              <a:t>. una isteroscopia che genera eccessivo </a:t>
            </a:r>
            <a:r>
              <a:rPr lang="it-IT" dirty="0" err="1" smtClean="0">
                <a:effectLst/>
              </a:rPr>
              <a:t>discomfort</a:t>
            </a:r>
            <a:r>
              <a:rPr lang="it-IT" dirty="0" smtClean="0">
                <a:effectLst/>
              </a:rPr>
              <a:t> rappresenta una controindicazione dal momento che la tecnica di esecuzione prevede ripetute introduzioni e uscite dello strumento. </a:t>
            </a:r>
            <a:br>
              <a:rPr lang="it-IT" dirty="0" smtClean="0">
                <a:effectLst/>
              </a:rPr>
            </a:br>
            <a:r>
              <a:rPr lang="it-IT" dirty="0" smtClean="0">
                <a:solidFill>
                  <a:srgbClr val="FF0000"/>
                </a:solidFill>
                <a:effectLst/>
              </a:rPr>
              <a:t>2</a:t>
            </a:r>
            <a:r>
              <a:rPr lang="it-IT" dirty="0" smtClean="0">
                <a:effectLst/>
              </a:rPr>
              <a:t>. una patologia maggiore aumenta sensibilmente i tempi di durata dell'intervento generando contrazioni involontarie della muscolatura uterina, algie pelviche, perdita della distensione e della visibilità che creano dolore alla paziente e rendono l'intervento lungo e pericoloso.</a:t>
            </a:r>
            <a:br>
              <a:rPr lang="it-IT" dirty="0" smtClean="0">
                <a:effectLst/>
              </a:rPr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2905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b="1" dirty="0" smtClean="0"/>
              <a:t> </a:t>
            </a:r>
            <a:r>
              <a:rPr lang="it-IT" sz="3600" b="1" dirty="0" smtClean="0">
                <a:solidFill>
                  <a:srgbClr val="FFC000"/>
                </a:solidFill>
              </a:rPr>
              <a:t>Quando è possibile eseguire l’isteroscopia (controindicazioni)?</a:t>
            </a:r>
            <a:r>
              <a:rPr lang="it-IT" sz="3600" dirty="0" smtClean="0">
                <a:solidFill>
                  <a:srgbClr val="FFC000"/>
                </a:solidFill>
              </a:rPr>
              <a:t/>
            </a:r>
            <a:br>
              <a:rPr lang="it-IT" sz="3600" dirty="0" smtClean="0">
                <a:solidFill>
                  <a:srgbClr val="FFC000"/>
                </a:solidFill>
              </a:rPr>
            </a:br>
            <a:r>
              <a:rPr lang="it-IT" dirty="0" smtClean="0"/>
              <a:t>Occorre </a:t>
            </a:r>
            <a:r>
              <a:rPr lang="it-IT" u="sng" dirty="0" smtClean="0"/>
              <a:t>non</a:t>
            </a:r>
            <a:r>
              <a:rPr lang="it-IT" dirty="0" smtClean="0"/>
              <a:t> eseguire l’isteroscopia in caso di :</a:t>
            </a:r>
          </a:p>
          <a:p>
            <a:r>
              <a:rPr lang="it-IT" dirty="0" smtClean="0"/>
              <a:t>infezioni </a:t>
            </a:r>
            <a:r>
              <a:rPr lang="it-IT" dirty="0" err="1" smtClean="0"/>
              <a:t>cervico</a:t>
            </a:r>
            <a:r>
              <a:rPr lang="it-IT" dirty="0" smtClean="0"/>
              <a:t>-vaginali in atto</a:t>
            </a:r>
          </a:p>
          <a:p>
            <a:r>
              <a:rPr lang="it-IT" dirty="0" smtClean="0"/>
              <a:t>durante il flusso mestruale</a:t>
            </a:r>
          </a:p>
          <a:p>
            <a:r>
              <a:rPr lang="it-IT" dirty="0" smtClean="0"/>
              <a:t>durante la gravidanza</a:t>
            </a:r>
          </a:p>
          <a:p>
            <a:r>
              <a:rPr lang="it-IT" dirty="0" smtClean="0"/>
              <a:t>altre rare controindicazioni (malattia infiammatoria pelvica acuta, gravi cardiopatie ecc.)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9580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576064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it-IT" sz="9600" b="1" dirty="0" smtClean="0">
                <a:solidFill>
                  <a:srgbClr val="FF0000"/>
                </a:solidFill>
                <a:effectLst/>
              </a:rPr>
              <a:t>VANTAGGI DELLA CHIRURGIA ISTEROSCOPICA AMBULATORIALE</a:t>
            </a:r>
          </a:p>
          <a:p>
            <a:pPr marL="0" indent="0">
              <a:buNone/>
            </a:pPr>
            <a:r>
              <a:rPr lang="it-IT" sz="9600" dirty="0" smtClean="0">
                <a:effectLst/>
              </a:rPr>
              <a:t>• riduzione dei tempi di attesa per la sala operatoria ( nel nostro caso abbiamo risparmiato sedute di sala operatoria )</a:t>
            </a:r>
            <a:br>
              <a:rPr lang="it-IT" sz="9600" dirty="0" smtClean="0">
                <a:effectLst/>
              </a:rPr>
            </a:br>
            <a:r>
              <a:rPr lang="it-IT" sz="9600" dirty="0" smtClean="0">
                <a:effectLst/>
              </a:rPr>
              <a:t>• risparmio in termini di degenza ( intervento assimilabile ad una prestazione ambulatoriale con dimissione immediata, spese alberghiere assenti, assenza di costi per esami del sangue, E.C.G., visita anestesiologica, visite specialistiche accessorie, farmaci e presidi anestesiologici, materiale chirurgico ecc...ecc... )</a:t>
            </a:r>
            <a:br>
              <a:rPr lang="it-IT" sz="9600" dirty="0" smtClean="0">
                <a:effectLst/>
              </a:rPr>
            </a:br>
            <a:r>
              <a:rPr lang="it-IT" sz="9600" dirty="0" smtClean="0">
                <a:effectLst/>
              </a:rPr>
              <a:t>• ottima </a:t>
            </a:r>
            <a:r>
              <a:rPr lang="it-IT" sz="9600" dirty="0" err="1" smtClean="0">
                <a:effectLst/>
              </a:rPr>
              <a:t>compliance</a:t>
            </a:r>
            <a:r>
              <a:rPr lang="it-IT" sz="9600" dirty="0" smtClean="0">
                <a:effectLst/>
              </a:rPr>
              <a:t> da parte della paziente</a:t>
            </a:r>
            <a:br>
              <a:rPr lang="it-IT" sz="9600" dirty="0" smtClean="0">
                <a:effectLst/>
              </a:rPr>
            </a:br>
            <a:r>
              <a:rPr lang="it-IT" sz="9600" dirty="0" smtClean="0">
                <a:effectLst/>
              </a:rPr>
              <a:t>• rapporto </a:t>
            </a:r>
            <a:r>
              <a:rPr lang="it-IT" sz="9600" dirty="0" err="1" smtClean="0">
                <a:effectLst/>
              </a:rPr>
              <a:t>costo-benefici</a:t>
            </a:r>
            <a:r>
              <a:rPr lang="it-IT" sz="9600" dirty="0" smtClean="0">
                <a:effectLst/>
              </a:rPr>
              <a:t> ottimale</a:t>
            </a:r>
          </a:p>
          <a:p>
            <a:pPr marL="0" indent="0">
              <a:buNone/>
            </a:pPr>
            <a:r>
              <a:rPr lang="it-IT" sz="9600" dirty="0" smtClean="0">
                <a:effectLst/>
              </a:rPr>
              <a:t>. </a:t>
            </a:r>
            <a:r>
              <a:rPr lang="it-IT" sz="9600" dirty="0" smtClean="0">
                <a:solidFill>
                  <a:srgbClr val="FFC000"/>
                </a:solidFill>
                <a:effectLst/>
              </a:rPr>
              <a:t>In infertilità assenza di dilatazione canale cervicale</a:t>
            </a:r>
          </a:p>
          <a:p>
            <a:pPr marL="0" indent="0">
              <a:buNone/>
            </a:pPr>
            <a:endParaRPr lang="it-IT" sz="9600" dirty="0" smtClean="0">
              <a:effectLst/>
            </a:endParaRPr>
          </a:p>
          <a:p>
            <a:pPr marL="0" indent="0" algn="ctr">
              <a:buNone/>
            </a:pPr>
            <a:r>
              <a:rPr lang="it-IT" sz="8000" dirty="0" smtClean="0">
                <a:effectLst/>
              </a:rPr>
              <a:t/>
            </a:r>
            <a:br>
              <a:rPr lang="it-IT" sz="8000" dirty="0" smtClean="0">
                <a:effectLst/>
              </a:rPr>
            </a:br>
            <a:r>
              <a:rPr lang="it-IT" sz="8000" b="1" dirty="0" smtClean="0">
                <a:solidFill>
                  <a:srgbClr val="FF0000"/>
                </a:solidFill>
                <a:effectLst/>
              </a:rPr>
              <a:t>COMPLICAZIONI</a:t>
            </a:r>
            <a:endParaRPr lang="it-IT" sz="8000" dirty="0" smtClean="0">
              <a:solidFill>
                <a:srgbClr val="FF0000"/>
              </a:solidFill>
              <a:effectLst/>
            </a:endParaRPr>
          </a:p>
          <a:p>
            <a:pPr marL="0" indent="0">
              <a:buNone/>
            </a:pPr>
            <a:r>
              <a:rPr lang="it-IT" sz="9600" dirty="0" smtClean="0">
                <a:effectLst/>
              </a:rPr>
              <a:t>• sindrome vagale nel caso di una stenosi cervicale </a:t>
            </a:r>
            <a:br>
              <a:rPr lang="it-IT" sz="9600" dirty="0" smtClean="0">
                <a:effectLst/>
              </a:rPr>
            </a:br>
            <a:r>
              <a:rPr lang="it-IT" sz="9600" dirty="0" smtClean="0">
                <a:effectLst/>
              </a:rPr>
              <a:t>• modesta sintomatologia dolorosa riferita nel </a:t>
            </a:r>
            <a:r>
              <a:rPr lang="it-IT" sz="9600" dirty="0" smtClean="0"/>
              <a:t>20-35</a:t>
            </a:r>
            <a:r>
              <a:rPr lang="it-IT" sz="9600" dirty="0" smtClean="0">
                <a:effectLst/>
              </a:rPr>
              <a:t> % dei casi</a:t>
            </a:r>
            <a:br>
              <a:rPr lang="it-IT" sz="9600" dirty="0" smtClean="0">
                <a:effectLst/>
              </a:rPr>
            </a:br>
            <a:r>
              <a:rPr lang="it-IT" sz="9600" dirty="0" smtClean="0">
                <a:effectLst/>
              </a:rPr>
              <a:t>• ricorso al 2°tempo operatorio sempre ambulatoriale</a:t>
            </a:r>
          </a:p>
          <a:p>
            <a:pPr marL="0" indent="0">
              <a:buNone/>
            </a:pPr>
            <a:endParaRPr lang="it-IT" sz="8000" dirty="0" smtClean="0">
              <a:effectLst/>
            </a:endParaRPr>
          </a:p>
          <a:p>
            <a:endParaRPr lang="it-IT" sz="4200" dirty="0"/>
          </a:p>
        </p:txBody>
      </p:sp>
    </p:spTree>
    <p:extLst>
      <p:ext uri="{BB962C8B-B14F-4D97-AF65-F5344CB8AC3E}">
        <p14:creationId xmlns:p14="http://schemas.microsoft.com/office/powerpoint/2010/main" val="402666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147248" cy="648072"/>
          </a:xfrm>
        </p:spPr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CONCLUSIONI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16624"/>
          </a:xfrm>
        </p:spPr>
        <p:txBody>
          <a:bodyPr/>
          <a:lstStyle/>
          <a:p>
            <a:pPr marL="0" indent="0" algn="just">
              <a:buNone/>
            </a:pPr>
            <a:r>
              <a:rPr lang="it-IT" sz="2800" dirty="0" smtClean="0">
                <a:solidFill>
                  <a:srgbClr val="FFFF00"/>
                </a:solidFill>
                <a:effectLst/>
              </a:rPr>
              <a:t>Dai </a:t>
            </a:r>
            <a:r>
              <a:rPr lang="it-IT" sz="2800" dirty="0">
                <a:solidFill>
                  <a:srgbClr val="FFFF00"/>
                </a:solidFill>
                <a:effectLst/>
              </a:rPr>
              <a:t>dati riportati in letteratura risulta evidente che l’aumentato ricorso a parto Cesareo ha rappresentato un forte aumento della sintomatologia e diagnosi di </a:t>
            </a:r>
            <a:r>
              <a:rPr lang="it-IT" sz="2800" dirty="0" err="1">
                <a:solidFill>
                  <a:srgbClr val="FFFF00"/>
                </a:solidFill>
                <a:effectLst/>
              </a:rPr>
              <a:t>Istmocele</a:t>
            </a:r>
            <a:r>
              <a:rPr lang="it-IT" sz="2800" dirty="0">
                <a:solidFill>
                  <a:srgbClr val="FFFF00"/>
                </a:solidFill>
                <a:effectLst/>
              </a:rPr>
              <a:t> uterino. </a:t>
            </a:r>
            <a:r>
              <a:rPr lang="it-IT" sz="2800" dirty="0" smtClean="0">
                <a:solidFill>
                  <a:srgbClr val="FFFF00"/>
                </a:solidFill>
                <a:effectLst/>
              </a:rPr>
              <a:t>La </a:t>
            </a:r>
            <a:r>
              <a:rPr lang="it-IT" sz="2800" dirty="0">
                <a:solidFill>
                  <a:srgbClr val="FFFF00"/>
                </a:solidFill>
                <a:effectLst/>
              </a:rPr>
              <a:t>possibilità dell’ asportazione </a:t>
            </a:r>
            <a:r>
              <a:rPr lang="it-IT" sz="2800" dirty="0" smtClean="0">
                <a:solidFill>
                  <a:srgbClr val="FFFF00"/>
                </a:solidFill>
                <a:effectLst/>
              </a:rPr>
              <a:t>chirurgica, </a:t>
            </a:r>
            <a:r>
              <a:rPr lang="it-IT" sz="2800" dirty="0">
                <a:solidFill>
                  <a:srgbClr val="FFFF00"/>
                </a:solidFill>
                <a:effectLst/>
              </a:rPr>
              <a:t>utilizzando una tecnica poco invasiva, senza ricorrere all’ospedalizzazione della donna né all’esecuzione dell’intervento in narcosi, fa dell’isteroscopia il </a:t>
            </a:r>
            <a:r>
              <a:rPr lang="it-IT" sz="2800" dirty="0" err="1">
                <a:solidFill>
                  <a:srgbClr val="FFFF00"/>
                </a:solidFill>
                <a:effectLst/>
              </a:rPr>
              <a:t>gold</a:t>
            </a:r>
            <a:r>
              <a:rPr lang="it-IT" sz="2800" dirty="0">
                <a:solidFill>
                  <a:srgbClr val="FFFF00"/>
                </a:solidFill>
                <a:effectLst/>
              </a:rPr>
              <a:t> standard per la diagnosi ed il </a:t>
            </a:r>
            <a:r>
              <a:rPr lang="it-IT" sz="2800" dirty="0" smtClean="0">
                <a:solidFill>
                  <a:srgbClr val="FFFF00"/>
                </a:solidFill>
                <a:effectLst/>
              </a:rPr>
              <a:t>trattamento di tutte le lesioni </a:t>
            </a:r>
            <a:r>
              <a:rPr lang="it-IT" sz="2800" dirty="0" err="1" smtClean="0">
                <a:solidFill>
                  <a:srgbClr val="FFFF00"/>
                </a:solidFill>
                <a:effectLst/>
              </a:rPr>
              <a:t>endo</a:t>
            </a:r>
            <a:r>
              <a:rPr lang="it-IT" sz="2800" dirty="0" smtClean="0">
                <a:solidFill>
                  <a:srgbClr val="FFFF00"/>
                </a:solidFill>
                <a:effectLst/>
              </a:rPr>
              <a:t>-uterine. Nel management dell’ </a:t>
            </a:r>
            <a:r>
              <a:rPr lang="it-IT" sz="2800" dirty="0" err="1">
                <a:solidFill>
                  <a:srgbClr val="FFFF00"/>
                </a:solidFill>
                <a:effectLst/>
              </a:rPr>
              <a:t>Istmocele</a:t>
            </a:r>
            <a:r>
              <a:rPr lang="it-IT" sz="2800" dirty="0">
                <a:solidFill>
                  <a:srgbClr val="FFFF00"/>
                </a:solidFill>
                <a:effectLst/>
              </a:rPr>
              <a:t> sintomatico in età </a:t>
            </a:r>
            <a:r>
              <a:rPr lang="it-IT" sz="2800" dirty="0" smtClean="0">
                <a:solidFill>
                  <a:srgbClr val="FFFF00"/>
                </a:solidFill>
                <a:effectLst/>
              </a:rPr>
              <a:t>fertile l’Isteroscopia </a:t>
            </a:r>
            <a:r>
              <a:rPr lang="it-IT" sz="2800" dirty="0">
                <a:solidFill>
                  <a:srgbClr val="FFFF00"/>
                </a:solidFill>
                <a:effectLst/>
              </a:rPr>
              <a:t>in-office è una </a:t>
            </a:r>
            <a:r>
              <a:rPr lang="it-IT" sz="2800" dirty="0" smtClean="0">
                <a:solidFill>
                  <a:srgbClr val="FFFF00"/>
                </a:solidFill>
                <a:effectLst/>
              </a:rPr>
              <a:t>procedura possibile sulle </a:t>
            </a:r>
            <a:r>
              <a:rPr lang="it-IT" sz="2800" dirty="0">
                <a:solidFill>
                  <a:srgbClr val="FFFF00"/>
                </a:solidFill>
                <a:effectLst/>
              </a:rPr>
              <a:t>lesioni sintomatiche  </a:t>
            </a:r>
            <a:r>
              <a:rPr lang="it-IT" sz="2800" dirty="0" smtClean="0">
                <a:solidFill>
                  <a:srgbClr val="FFFF00"/>
                </a:solidFill>
                <a:effectLst/>
              </a:rPr>
              <a:t>delle </a:t>
            </a:r>
            <a:r>
              <a:rPr lang="it-IT" sz="2800" dirty="0">
                <a:solidFill>
                  <a:srgbClr val="FFFF00"/>
                </a:solidFill>
                <a:effectLst/>
              </a:rPr>
              <a:t>donne </a:t>
            </a:r>
            <a:r>
              <a:rPr lang="it-IT" sz="2800" dirty="0" smtClean="0">
                <a:solidFill>
                  <a:srgbClr val="FFFF00"/>
                </a:solidFill>
                <a:effectLst/>
              </a:rPr>
              <a:t>fertili, con o senza </a:t>
            </a:r>
            <a:r>
              <a:rPr lang="it-IT" sz="2800" dirty="0">
                <a:solidFill>
                  <a:srgbClr val="FFFF00"/>
                </a:solidFill>
                <a:effectLst/>
              </a:rPr>
              <a:t>evidenza ecografica di </a:t>
            </a:r>
            <a:r>
              <a:rPr lang="it-IT" sz="2800" dirty="0" err="1" smtClean="0">
                <a:solidFill>
                  <a:srgbClr val="FFFF00"/>
                </a:solidFill>
                <a:effectLst/>
              </a:rPr>
              <a:t>Istmocele</a:t>
            </a:r>
            <a:r>
              <a:rPr lang="it-IT" sz="2800" dirty="0" smtClean="0">
                <a:solidFill>
                  <a:srgbClr val="FFFF00"/>
                </a:solidFill>
                <a:effectLst/>
              </a:rPr>
              <a:t>, o in corso di esame </a:t>
            </a:r>
            <a:r>
              <a:rPr lang="it-IT" sz="2800" dirty="0" err="1">
                <a:solidFill>
                  <a:srgbClr val="FFFF00"/>
                </a:solidFill>
                <a:effectLst/>
              </a:rPr>
              <a:t>Isteroscopico</a:t>
            </a:r>
            <a:r>
              <a:rPr lang="it-IT" sz="2800" dirty="0">
                <a:solidFill>
                  <a:srgbClr val="FFFF00"/>
                </a:solidFill>
                <a:effectLst/>
              </a:rPr>
              <a:t> eseguito per altra </a:t>
            </a:r>
            <a:r>
              <a:rPr lang="it-IT" sz="2800" dirty="0" smtClean="0">
                <a:solidFill>
                  <a:srgbClr val="FFFF00"/>
                </a:solidFill>
                <a:effectLst/>
              </a:rPr>
              <a:t>patologia. 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87747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188640"/>
            <a:ext cx="8928992" cy="6552728"/>
          </a:xfrm>
        </p:spPr>
        <p:txBody>
          <a:bodyPr/>
          <a:lstStyle/>
          <a:p>
            <a:pPr marL="0" indent="0" algn="just">
              <a:buNone/>
            </a:pPr>
            <a:r>
              <a:rPr lang="it-IT" dirty="0" smtClean="0">
                <a:solidFill>
                  <a:srgbClr val="FFFF00"/>
                </a:solidFill>
              </a:rPr>
              <a:t>L’isteroscopia </a:t>
            </a:r>
            <a:r>
              <a:rPr lang="it-IT" dirty="0">
                <a:solidFill>
                  <a:srgbClr val="FFFF00"/>
                </a:solidFill>
              </a:rPr>
              <a:t>ambulatoriale, eseguita anche </a:t>
            </a:r>
            <a:r>
              <a:rPr lang="it-IT" b="1" dirty="0">
                <a:solidFill>
                  <a:srgbClr val="FFFF00"/>
                </a:solidFill>
              </a:rPr>
              <a:t>per altre patologie</a:t>
            </a:r>
            <a:r>
              <a:rPr lang="it-IT" dirty="0">
                <a:solidFill>
                  <a:srgbClr val="FFFF00"/>
                </a:solidFill>
              </a:rPr>
              <a:t>, rappresenta il trattamento di scelta, assicurando, in mani esperte, un’elevata percentuale di successi, con l’asportazione di tutta o in parte la lesione ed il </a:t>
            </a:r>
            <a:r>
              <a:rPr lang="it-IT" b="1" dirty="0">
                <a:solidFill>
                  <a:srgbClr val="FFFF00"/>
                </a:solidFill>
              </a:rPr>
              <a:t>miglioramento sintomatologico</a:t>
            </a:r>
            <a:r>
              <a:rPr lang="it-IT" dirty="0">
                <a:solidFill>
                  <a:srgbClr val="FFFF00"/>
                </a:solidFill>
              </a:rPr>
              <a:t> riferito in tutti i casi. Inoltre </a:t>
            </a:r>
            <a:r>
              <a:rPr lang="it-IT" b="1" dirty="0">
                <a:solidFill>
                  <a:srgbClr val="FFFF00"/>
                </a:solidFill>
              </a:rPr>
              <a:t>senza la necessità di dilatazione </a:t>
            </a:r>
            <a:r>
              <a:rPr lang="it-IT" dirty="0">
                <a:solidFill>
                  <a:srgbClr val="FFFF00"/>
                </a:solidFill>
              </a:rPr>
              <a:t>del canale cervicale è adatta alle donne in età fertile per non compromettere la morfologia cavitaria e la continenza. </a:t>
            </a:r>
          </a:p>
          <a:p>
            <a:pPr marL="0" indent="0" algn="just">
              <a:buNone/>
            </a:pPr>
            <a:r>
              <a:rPr lang="it-IT" dirty="0" smtClean="0">
                <a:solidFill>
                  <a:srgbClr val="FFFF00"/>
                </a:solidFill>
              </a:rPr>
              <a:t>Ovviamente </a:t>
            </a:r>
            <a:r>
              <a:rPr lang="it-IT" dirty="0">
                <a:solidFill>
                  <a:srgbClr val="FFFF00"/>
                </a:solidFill>
              </a:rPr>
              <a:t>resta ancora la </a:t>
            </a:r>
            <a:r>
              <a:rPr lang="it-IT" b="1" dirty="0">
                <a:solidFill>
                  <a:srgbClr val="FFFF00"/>
                </a:solidFill>
              </a:rPr>
              <a:t>problematica</a:t>
            </a:r>
            <a:r>
              <a:rPr lang="it-IT" dirty="0">
                <a:solidFill>
                  <a:srgbClr val="FFFF00"/>
                </a:solidFill>
              </a:rPr>
              <a:t> di tempi di azione relativamente più lunghi e la </a:t>
            </a:r>
            <a:r>
              <a:rPr lang="it-IT" dirty="0" err="1">
                <a:solidFill>
                  <a:srgbClr val="FFFF00"/>
                </a:solidFill>
              </a:rPr>
              <a:t>compliance</a:t>
            </a:r>
            <a:r>
              <a:rPr lang="it-IT" dirty="0">
                <a:solidFill>
                  <a:srgbClr val="FFFF00"/>
                </a:solidFill>
              </a:rPr>
              <a:t> delle pazienti che è specifica per ciascuna di essa.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54739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476672"/>
            <a:ext cx="8712968" cy="6192688"/>
          </a:xfrm>
        </p:spPr>
        <p:txBody>
          <a:bodyPr/>
          <a:lstStyle/>
          <a:p>
            <a:pPr marL="0" indent="0">
              <a:buNone/>
            </a:pPr>
            <a:r>
              <a:rPr lang="it-IT" dirty="0">
                <a:solidFill>
                  <a:srgbClr val="FFFF00"/>
                </a:solidFill>
              </a:rPr>
              <a:t>Sicuramente è una </a:t>
            </a:r>
            <a:r>
              <a:rPr lang="it-IT" b="1" dirty="0">
                <a:solidFill>
                  <a:srgbClr val="FFFF00"/>
                </a:solidFill>
              </a:rPr>
              <a:t>tecnica operatore-dipendente </a:t>
            </a:r>
            <a:r>
              <a:rPr lang="it-IT" dirty="0">
                <a:solidFill>
                  <a:srgbClr val="FFFF00"/>
                </a:solidFill>
              </a:rPr>
              <a:t>ed allo stato non crediamo possa essere presa in considerazione come approccio iniziale e in ogni struttura sanitaria. </a:t>
            </a:r>
          </a:p>
          <a:p>
            <a:pPr marL="0" indent="0">
              <a:buNone/>
            </a:pPr>
            <a:r>
              <a:rPr lang="it-IT" dirty="0" smtClean="0">
                <a:solidFill>
                  <a:srgbClr val="FFFF00"/>
                </a:solidFill>
              </a:rPr>
              <a:t>Nel </a:t>
            </a:r>
            <a:r>
              <a:rPr lang="it-IT" dirty="0">
                <a:solidFill>
                  <a:srgbClr val="FFFF00"/>
                </a:solidFill>
              </a:rPr>
              <a:t>nostro studio abbiamo voluto verificare la fattibilità e l’accettabilità da parte della paziente sintomatica per </a:t>
            </a:r>
            <a:r>
              <a:rPr lang="it-IT" dirty="0" err="1">
                <a:solidFill>
                  <a:srgbClr val="FFFF00"/>
                </a:solidFill>
              </a:rPr>
              <a:t>Istmocele</a:t>
            </a:r>
            <a:r>
              <a:rPr lang="it-IT" dirty="0">
                <a:solidFill>
                  <a:srgbClr val="FFFF00"/>
                </a:solidFill>
              </a:rPr>
              <a:t> quando giungeva alla nostra osservazione per effettuare l’Isteroscopia per altra patologia sospettata o evidenziata. Tale metodica è stata da noi considerata </a:t>
            </a:r>
            <a:r>
              <a:rPr lang="it-IT" b="1" dirty="0">
                <a:solidFill>
                  <a:srgbClr val="FFFF00"/>
                </a:solidFill>
              </a:rPr>
              <a:t>«</a:t>
            </a:r>
            <a:r>
              <a:rPr lang="it-IT" b="1" dirty="0" err="1">
                <a:solidFill>
                  <a:srgbClr val="FFFF00"/>
                </a:solidFill>
              </a:rPr>
              <a:t>See</a:t>
            </a:r>
            <a:r>
              <a:rPr lang="it-IT" b="1" dirty="0">
                <a:solidFill>
                  <a:srgbClr val="FFFF00"/>
                </a:solidFill>
              </a:rPr>
              <a:t> and </a:t>
            </a:r>
            <a:r>
              <a:rPr lang="it-IT" b="1" dirty="0" err="1">
                <a:solidFill>
                  <a:srgbClr val="FFFF00"/>
                </a:solidFill>
              </a:rPr>
              <a:t>Treat</a:t>
            </a:r>
            <a:r>
              <a:rPr lang="it-IT" b="1" dirty="0">
                <a:solidFill>
                  <a:srgbClr val="FFFF00"/>
                </a:solidFill>
              </a:rPr>
              <a:t> in prima isteroscopia» 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5362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712968" cy="6248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5877272"/>
            <a:ext cx="9036496" cy="980728"/>
          </a:xfrm>
        </p:spPr>
        <p:txBody>
          <a:bodyPr/>
          <a:lstStyle/>
          <a:p>
            <a:r>
              <a:rPr lang="it-IT" sz="4800" i="1" dirty="0" smtClean="0">
                <a:solidFill>
                  <a:srgbClr val="C00000"/>
                </a:solidFill>
                <a:latin typeface="Copperplate Gothic Bold" panose="020E0705020206020404" pitchFamily="34" charset="0"/>
              </a:rPr>
              <a:t>Grazie per l’attenzione !    </a:t>
            </a:r>
            <a:endParaRPr lang="it-IT" sz="4800" i="1" dirty="0">
              <a:solidFill>
                <a:srgbClr val="C00000"/>
              </a:solidFill>
              <a:latin typeface="Copperplate Gothic Bold" panose="020E07050202060204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-27384"/>
            <a:ext cx="8856984" cy="1008112"/>
          </a:xfrm>
        </p:spPr>
        <p:txBody>
          <a:bodyPr/>
          <a:lstStyle/>
          <a:p>
            <a:pPr marL="0" indent="0">
              <a:buNone/>
            </a:pPr>
            <a:r>
              <a:rPr lang="it-IT" sz="3600" b="1" i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Algerian" panose="04020705040A02060702" pitchFamily="82" charset="0"/>
              </a:rPr>
              <a:t> </a:t>
            </a:r>
            <a:r>
              <a:rPr lang="it-IT" sz="3600" b="1" i="1" dirty="0" err="1" smtClean="0">
                <a:solidFill>
                  <a:schemeClr val="bg2">
                    <a:lumMod val="10000"/>
                    <a:lumOff val="90000"/>
                  </a:schemeClr>
                </a:solidFill>
                <a:effectLst/>
                <a:latin typeface="Algerian" panose="04020705040A02060702" pitchFamily="82" charset="0"/>
              </a:rPr>
              <a:t>Έτσι</a:t>
            </a:r>
            <a:r>
              <a:rPr lang="it-IT" sz="3600" b="1" i="1" dirty="0">
                <a:solidFill>
                  <a:schemeClr val="bg2">
                    <a:lumMod val="10000"/>
                    <a:lumOff val="90000"/>
                  </a:schemeClr>
                </a:solidFill>
                <a:effectLst/>
                <a:latin typeface="Algerian" panose="04020705040A02060702" pitchFamily="82" charset="0"/>
              </a:rPr>
              <a:t>, </a:t>
            </a:r>
            <a:r>
              <a:rPr lang="it-IT" sz="3600" b="1" i="1" dirty="0" err="1">
                <a:solidFill>
                  <a:schemeClr val="bg2">
                    <a:lumMod val="10000"/>
                    <a:lumOff val="90000"/>
                  </a:schemeClr>
                </a:solidFill>
                <a:effectLst/>
                <a:latin typeface="Algerian" panose="04020705040A02060702" pitchFamily="82" charset="0"/>
              </a:rPr>
              <a:t>δεν</a:t>
            </a:r>
            <a:r>
              <a:rPr lang="it-IT" sz="3600" b="1" i="1" dirty="0">
                <a:solidFill>
                  <a:schemeClr val="bg2">
                    <a:lumMod val="10000"/>
                    <a:lumOff val="90000"/>
                  </a:schemeClr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it-IT" sz="3600" b="1" i="1" dirty="0" err="1">
                <a:solidFill>
                  <a:schemeClr val="bg2">
                    <a:lumMod val="10000"/>
                    <a:lumOff val="90000"/>
                  </a:schemeClr>
                </a:solidFill>
                <a:effectLst/>
                <a:latin typeface="Algerian" panose="04020705040A02060702" pitchFamily="82" charset="0"/>
              </a:rPr>
              <a:t>γνωρίζω</a:t>
            </a:r>
            <a:r>
              <a:rPr lang="it-IT" sz="3600" b="1" i="1" dirty="0">
                <a:solidFill>
                  <a:schemeClr val="bg2">
                    <a:lumMod val="10000"/>
                    <a:lumOff val="90000"/>
                  </a:schemeClr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it-IT" sz="3600" b="1" i="1" dirty="0" smtClean="0">
                <a:solidFill>
                  <a:schemeClr val="bg2">
                    <a:lumMod val="10000"/>
                    <a:lumOff val="90000"/>
                  </a:schemeClr>
                </a:solidFill>
                <a:effectLst/>
                <a:latin typeface="Algerian" panose="04020705040A02060702" pitchFamily="82" charset="0"/>
              </a:rPr>
              <a:t>«So </a:t>
            </a:r>
            <a:r>
              <a:rPr lang="it-IT" sz="3600" b="1" i="1" dirty="0">
                <a:solidFill>
                  <a:schemeClr val="bg2">
                    <a:lumMod val="10000"/>
                    <a:lumOff val="90000"/>
                  </a:schemeClr>
                </a:solidFill>
                <a:effectLst/>
                <a:latin typeface="Algerian" panose="04020705040A02060702" pitchFamily="82" charset="0"/>
              </a:rPr>
              <a:t>di non </a:t>
            </a:r>
            <a:r>
              <a:rPr lang="it-IT" sz="3600" b="1" i="1" dirty="0" smtClean="0">
                <a:solidFill>
                  <a:schemeClr val="bg2">
                    <a:lumMod val="10000"/>
                    <a:lumOff val="90000"/>
                  </a:schemeClr>
                </a:solidFill>
                <a:effectLst/>
                <a:latin typeface="Algerian" panose="04020705040A02060702" pitchFamily="82" charset="0"/>
              </a:rPr>
              <a:t>sapere»</a:t>
            </a:r>
          </a:p>
          <a:p>
            <a:pPr marL="0" indent="0" algn="r">
              <a:buNone/>
            </a:pPr>
            <a:endParaRPr lang="it-IT" sz="1600" i="1" dirty="0" smtClean="0"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Algerian" panose="04020705040A02060702" pitchFamily="82" charset="0"/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6559459"/>
              </p:ext>
            </p:extLst>
          </p:nvPr>
        </p:nvGraphicFramePr>
        <p:xfrm>
          <a:off x="7308304" y="692696"/>
          <a:ext cx="1584176" cy="274320"/>
        </p:xfrm>
        <a:graphic>
          <a:graphicData uri="http://schemas.openxmlformats.org/drawingml/2006/table">
            <a:tbl>
              <a:tblPr/>
              <a:tblGrid>
                <a:gridCol w="432048"/>
                <a:gridCol w="1152128"/>
              </a:tblGrid>
              <a:tr h="0">
                <a:tc>
                  <a:txBody>
                    <a:bodyPr/>
                    <a:lstStyle/>
                    <a:p>
                      <a:endParaRPr lang="it-IT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i="0" dirty="0">
                          <a:effectLst/>
                        </a:rPr>
                        <a:t>(Socrate)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895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360040"/>
          </a:xfrm>
        </p:spPr>
        <p:txBody>
          <a:bodyPr/>
          <a:lstStyle/>
          <a:p>
            <a:r>
              <a:rPr lang="it-IT" sz="2800" dirty="0" smtClean="0">
                <a:solidFill>
                  <a:srgbClr val="FF0000"/>
                </a:solidFill>
              </a:rPr>
              <a:t/>
            </a:r>
            <a:br>
              <a:rPr lang="it-IT" sz="2800" dirty="0" smtClean="0">
                <a:solidFill>
                  <a:srgbClr val="FF0000"/>
                </a:solidFill>
              </a:rPr>
            </a:br>
            <a:r>
              <a:rPr lang="it-IT" sz="2800" dirty="0" smtClean="0">
                <a:solidFill>
                  <a:srgbClr val="FF0000"/>
                </a:solidFill>
              </a:rPr>
              <a:t>STRUMENTAZIONE</a:t>
            </a:r>
            <a:r>
              <a:rPr lang="it-IT" sz="2800" dirty="0">
                <a:solidFill>
                  <a:srgbClr val="FF0000"/>
                </a:solidFill>
              </a:rPr>
              <a:t/>
            </a:r>
            <a:br>
              <a:rPr lang="it-IT" sz="2800" dirty="0">
                <a:solidFill>
                  <a:srgbClr val="FF0000"/>
                </a:solidFill>
              </a:rPr>
            </a:b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764704"/>
            <a:ext cx="8229600" cy="5832648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it-IT" b="1" dirty="0" smtClean="0"/>
          </a:p>
          <a:p>
            <a:r>
              <a:rPr lang="it-IT" sz="6000" b="1" dirty="0" smtClean="0">
                <a:solidFill>
                  <a:srgbClr val="BEE739"/>
                </a:solidFill>
              </a:rPr>
              <a:t>Sistema ottico:</a:t>
            </a:r>
            <a:endParaRPr lang="it-IT" sz="6000" dirty="0" smtClean="0">
              <a:solidFill>
                <a:srgbClr val="BEE739"/>
              </a:solidFill>
            </a:endParaRPr>
          </a:p>
          <a:p>
            <a:pPr marL="0" indent="0">
              <a:buNone/>
            </a:pPr>
            <a:r>
              <a:rPr lang="it-IT" sz="5000" dirty="0" smtClean="0"/>
              <a:t>l’Isteroscopio consiste in una cannula rigida di circa 2,8mm oppure 3,8 mm ( a seconda dei casi e delle indicazioni) contenente una serie di lenti. Esso è situato all’interno di una seconda cannula (“camicia”) di calibro lievemente superiore attraverso la quale passa il mezzo di distensione.</a:t>
            </a:r>
          </a:p>
          <a:p>
            <a:r>
              <a:rPr lang="it-IT" sz="6000" b="1" dirty="0" smtClean="0">
                <a:solidFill>
                  <a:srgbClr val="BEE739"/>
                </a:solidFill>
              </a:rPr>
              <a:t>Mezzo di distensione</a:t>
            </a:r>
            <a:r>
              <a:rPr lang="it-IT" sz="6000" b="1" dirty="0" smtClean="0">
                <a:solidFill>
                  <a:srgbClr val="92D050"/>
                </a:solidFill>
              </a:rPr>
              <a:t>:</a:t>
            </a:r>
            <a:endParaRPr lang="it-IT" sz="6000" dirty="0" smtClean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it-IT" sz="5000" dirty="0" smtClean="0"/>
              <a:t>in condizioni naturali la cavità uterina  è virtuale ( cioè essendo collabita non è valutabile) e quindi per poterla  esaminare occorre “ distenderla” immettendo al suo interno o liquidi o  anidride carbonica (CO2) .</a:t>
            </a:r>
          </a:p>
          <a:p>
            <a:r>
              <a:rPr lang="it-IT" sz="6000" b="1" dirty="0" smtClean="0">
                <a:solidFill>
                  <a:srgbClr val="BEE739"/>
                </a:solidFill>
              </a:rPr>
              <a:t>Fonte luminosa:</a:t>
            </a:r>
            <a:endParaRPr lang="it-IT" sz="6000" dirty="0" smtClean="0">
              <a:solidFill>
                <a:srgbClr val="BEE739"/>
              </a:solidFill>
            </a:endParaRPr>
          </a:p>
          <a:p>
            <a:pPr marL="0" indent="0">
              <a:buNone/>
            </a:pPr>
            <a:r>
              <a:rPr lang="it-IT" sz="5000" dirty="0" smtClean="0"/>
              <a:t>un generatore di luce fredda ( </a:t>
            </a:r>
            <a:r>
              <a:rPr lang="it-IT" sz="5000" dirty="0" err="1" smtClean="0"/>
              <a:t>xenon</a:t>
            </a:r>
            <a:r>
              <a:rPr lang="it-IT" sz="5000" dirty="0" smtClean="0"/>
              <a:t>) attraversa un cavo a fibre ottiche che illumina l’isteroscopio.</a:t>
            </a:r>
          </a:p>
          <a:p>
            <a:r>
              <a:rPr lang="it-IT" sz="6000" b="1" dirty="0" smtClean="0">
                <a:solidFill>
                  <a:srgbClr val="BEE739"/>
                </a:solidFill>
              </a:rPr>
              <a:t>Sistema di elaborazione delle immagini:</a:t>
            </a:r>
            <a:endParaRPr lang="it-IT" sz="6000" dirty="0" smtClean="0">
              <a:solidFill>
                <a:srgbClr val="BEE739"/>
              </a:solidFill>
            </a:endParaRPr>
          </a:p>
          <a:p>
            <a:pPr marL="0" indent="0">
              <a:buNone/>
            </a:pPr>
            <a:r>
              <a:rPr lang="it-IT" sz="5000" dirty="0" smtClean="0"/>
              <a:t>normalmente all’isteroscopio è collegata una piccola telecamera, attraverso la quale è possibile vedere sul monitor (“televisivo”) le immagini relative durante la sua esecuzione. Con questo sistema è possibile produrre documentazione dell’esame mediante registrazione su videocassette VHS o DVD oppure ( più comunemente) riproduzione fotografica su stampa.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3995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it-IT" sz="3200" dirty="0" smtClean="0">
                <a:solidFill>
                  <a:srgbClr val="FFFF00"/>
                </a:solidFill>
              </a:rPr>
              <a:t>Mezzi di distensione: quali usare?</a:t>
            </a:r>
            <a:endParaRPr lang="it-IT" sz="3200" dirty="0">
              <a:solidFill>
                <a:srgbClr val="FFFF00"/>
              </a:solidFill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3200" b="1" dirty="0" smtClean="0">
                <a:solidFill>
                  <a:srgbClr val="FF0000"/>
                </a:solidFill>
              </a:rPr>
              <a:t>Con gas</a:t>
            </a:r>
            <a:endParaRPr lang="it-IT" sz="3200" b="1" dirty="0">
              <a:solidFill>
                <a:srgbClr val="FF0000"/>
              </a:solidFill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3200" b="1" dirty="0" smtClean="0">
                <a:solidFill>
                  <a:srgbClr val="FF0000"/>
                </a:solidFill>
              </a:rPr>
              <a:t>Con mezzo liquido</a:t>
            </a:r>
            <a:endParaRPr lang="it-IT" sz="3200" b="1" dirty="0">
              <a:solidFill>
                <a:srgbClr val="FF0000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348880"/>
            <a:ext cx="4320479" cy="362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48880"/>
            <a:ext cx="3888432" cy="359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118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 smtClean="0">
                <a:solidFill>
                  <a:srgbClr val="FF3300"/>
                </a:solidFill>
              </a:rPr>
              <a:t>Come fare l’Isteroscopia: mezzi di distensione liquidi o gassosi</a:t>
            </a:r>
            <a:endParaRPr lang="it-IT" sz="3600" dirty="0">
              <a:solidFill>
                <a:srgbClr val="FF33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/>
              <a:t>Nel </a:t>
            </a:r>
            <a:r>
              <a:rPr lang="it-IT" dirty="0" smtClean="0"/>
              <a:t>complesso </a:t>
            </a:r>
            <a:r>
              <a:rPr lang="it-IT" dirty="0"/>
              <a:t>non sono state </a:t>
            </a:r>
            <a:r>
              <a:rPr lang="it-IT" dirty="0" smtClean="0"/>
              <a:t>trovate differenze </a:t>
            </a:r>
            <a:r>
              <a:rPr lang="it-IT" dirty="0"/>
              <a:t>significative sulla </a:t>
            </a:r>
            <a:r>
              <a:rPr lang="it-IT" dirty="0" smtClean="0"/>
              <a:t>qualità dell'immagine </a:t>
            </a:r>
            <a:r>
              <a:rPr lang="it-IT" dirty="0"/>
              <a:t>tra </a:t>
            </a:r>
            <a:r>
              <a:rPr lang="it-IT" dirty="0" smtClean="0"/>
              <a:t>anidride </a:t>
            </a:r>
            <a:r>
              <a:rPr lang="it-IT" dirty="0"/>
              <a:t>carbonica e soluzione fisiologica </a:t>
            </a:r>
            <a:r>
              <a:rPr lang="it-IT" dirty="0" smtClean="0"/>
              <a:t>(</a:t>
            </a:r>
            <a:r>
              <a:rPr lang="it-IT" sz="2300" b="1" dirty="0" smtClean="0"/>
              <a:t>LIVELLO </a:t>
            </a:r>
            <a:r>
              <a:rPr lang="it-IT" sz="2300" b="1" dirty="0"/>
              <a:t>DI EVIDENZA </a:t>
            </a:r>
            <a:r>
              <a:rPr lang="it-IT" sz="2300" b="1" dirty="0" smtClean="0"/>
              <a:t>I- FORZA DI RACCOMANDAZIONE-A</a:t>
            </a:r>
            <a:r>
              <a:rPr lang="it-IT" dirty="0" smtClean="0"/>
              <a:t>)</a:t>
            </a:r>
          </a:p>
          <a:p>
            <a:r>
              <a:rPr lang="it-IT" dirty="0"/>
              <a:t>La distensione </a:t>
            </a:r>
            <a:r>
              <a:rPr lang="it-IT" dirty="0" smtClean="0"/>
              <a:t>dell’utero </a:t>
            </a:r>
            <a:r>
              <a:rPr lang="it-IT" dirty="0"/>
              <a:t>con soluzione salina </a:t>
            </a:r>
            <a:r>
              <a:rPr lang="it-IT" dirty="0" smtClean="0"/>
              <a:t>anziché </a:t>
            </a:r>
            <a:r>
              <a:rPr lang="it-IT" dirty="0"/>
              <a:t>anidride carbonica </a:t>
            </a:r>
            <a:r>
              <a:rPr lang="it-IT" dirty="0" smtClean="0"/>
              <a:t>consente </a:t>
            </a:r>
            <a:r>
              <a:rPr lang="it-IT" dirty="0"/>
              <a:t>di eseguire </a:t>
            </a:r>
            <a:r>
              <a:rPr lang="it-IT" dirty="0" smtClean="0"/>
              <a:t>l’isteroscopia </a:t>
            </a:r>
            <a:r>
              <a:rPr lang="it-IT" dirty="0"/>
              <a:t>diagnostica in </a:t>
            </a:r>
            <a:r>
              <a:rPr lang="it-IT" dirty="0" smtClean="0"/>
              <a:t>ambulatorio in </a:t>
            </a:r>
            <a:r>
              <a:rPr lang="it-IT" dirty="0"/>
              <a:t>tempi </a:t>
            </a:r>
            <a:r>
              <a:rPr lang="it-IT" dirty="0" smtClean="0"/>
              <a:t>più </a:t>
            </a:r>
            <a:r>
              <a:rPr lang="it-IT" dirty="0"/>
              <a:t>rapidi, </a:t>
            </a:r>
            <a:r>
              <a:rPr lang="it-IT" dirty="0" smtClean="0"/>
              <a:t>riducendo </a:t>
            </a:r>
            <a:r>
              <a:rPr lang="it-IT" dirty="0"/>
              <a:t>inoltre </a:t>
            </a:r>
            <a:r>
              <a:rPr lang="it-IT" dirty="0" smtClean="0"/>
              <a:t>l’incidenza </a:t>
            </a:r>
            <a:r>
              <a:rPr lang="it-IT" dirty="0"/>
              <a:t>di episodi </a:t>
            </a:r>
            <a:r>
              <a:rPr lang="it-IT" dirty="0" smtClean="0"/>
              <a:t> vaso-vagali</a:t>
            </a:r>
            <a:r>
              <a:rPr lang="it-IT" dirty="0"/>
              <a:t>. Tuttavia la scelta </a:t>
            </a:r>
            <a:r>
              <a:rPr lang="it-IT" dirty="0" smtClean="0"/>
              <a:t>del  mezzo </a:t>
            </a:r>
            <a:r>
              <a:rPr lang="it-IT" dirty="0"/>
              <a:t>di distensione </a:t>
            </a:r>
            <a:r>
              <a:rPr lang="it-IT" dirty="0" smtClean="0"/>
              <a:t>dovrebbe essere </a:t>
            </a:r>
            <a:r>
              <a:rPr lang="it-IT" dirty="0"/>
              <a:t>lasciata alla discrezione </a:t>
            </a:r>
            <a:r>
              <a:rPr lang="it-IT" dirty="0" smtClean="0"/>
              <a:t>dell’operatore, dal </a:t>
            </a:r>
            <a:r>
              <a:rPr lang="it-IT" dirty="0"/>
              <a:t>momento che </a:t>
            </a:r>
            <a:r>
              <a:rPr lang="it-IT" dirty="0" smtClean="0"/>
              <a:t>nessuno </a:t>
            </a:r>
            <a:r>
              <a:rPr lang="it-IT" dirty="0"/>
              <a:t>di essi può essere considerato </a:t>
            </a:r>
            <a:r>
              <a:rPr lang="it-IT" dirty="0" smtClean="0"/>
              <a:t>superiore in termini </a:t>
            </a:r>
            <a:r>
              <a:rPr lang="it-IT" dirty="0"/>
              <a:t>di </a:t>
            </a:r>
            <a:r>
              <a:rPr lang="it-IT" dirty="0" smtClean="0"/>
              <a:t>riduzione </a:t>
            </a:r>
            <a:r>
              <a:rPr lang="it-IT" dirty="0"/>
              <a:t>del </a:t>
            </a:r>
            <a:r>
              <a:rPr lang="it-IT" dirty="0" smtClean="0"/>
              <a:t> dolore </a:t>
            </a:r>
            <a:r>
              <a:rPr lang="it-IT" dirty="0"/>
              <a:t>e qualità </a:t>
            </a:r>
            <a:r>
              <a:rPr lang="it-IT" dirty="0" smtClean="0"/>
              <a:t>delle immagini fornite </a:t>
            </a:r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3537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4" name="Rectangle 4"/>
          <p:cNvSpPr>
            <a:spLocks noChangeArrowheads="1"/>
          </p:cNvSpPr>
          <p:nvPr/>
        </p:nvSpPr>
        <p:spPr bwMode="auto">
          <a:xfrm>
            <a:off x="539750" y="404813"/>
            <a:ext cx="84247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4000" dirty="0" smtClean="0">
                <a:solidFill>
                  <a:srgbClr val="FFFF66"/>
                </a:solidFill>
                <a:latin typeface="Comic Sans MS" pitchFamily="66" charset="0"/>
              </a:rPr>
              <a:t>            I due mezzi a confronto</a:t>
            </a:r>
            <a:r>
              <a:rPr lang="it-IT" altLang="it-IT" sz="2400" dirty="0" smtClean="0">
                <a:solidFill>
                  <a:srgbClr val="FFFF66"/>
                </a:solidFill>
                <a:latin typeface="Comic Sans MS" pitchFamily="66" charset="0"/>
              </a:rPr>
              <a:t>   </a:t>
            </a:r>
          </a:p>
        </p:txBody>
      </p:sp>
      <p:graphicFrame>
        <p:nvGraphicFramePr>
          <p:cNvPr id="266260" name="Group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0062280"/>
              </p:ext>
            </p:extLst>
          </p:nvPr>
        </p:nvGraphicFramePr>
        <p:xfrm>
          <a:off x="395288" y="1628775"/>
          <a:ext cx="8424862" cy="3528417"/>
        </p:xfrm>
        <a:graphic>
          <a:graphicData uri="http://schemas.openxmlformats.org/drawingml/2006/table">
            <a:tbl>
              <a:tblPr/>
              <a:tblGrid>
                <a:gridCol w="4278312"/>
                <a:gridCol w="4146550"/>
              </a:tblGrid>
              <a:tr h="352841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FFFF66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66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66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66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FFFF66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66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66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66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6261" name="Text Box 21"/>
          <p:cNvSpPr txBox="1">
            <a:spLocks noChangeArrowheads="1"/>
          </p:cNvSpPr>
          <p:nvPr/>
        </p:nvSpPr>
        <p:spPr bwMode="auto">
          <a:xfrm>
            <a:off x="1403350" y="1916113"/>
            <a:ext cx="2592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 b="1" smtClean="0">
                <a:solidFill>
                  <a:srgbClr val="FFFF66"/>
                </a:solidFill>
                <a:latin typeface="Comic Sans MS" pitchFamily="66" charset="0"/>
              </a:rPr>
              <a:t>Perché la CO2</a:t>
            </a:r>
          </a:p>
        </p:txBody>
      </p:sp>
      <p:sp>
        <p:nvSpPr>
          <p:cNvPr id="266262" name="Text Box 22"/>
          <p:cNvSpPr txBox="1">
            <a:spLocks noChangeArrowheads="1"/>
          </p:cNvSpPr>
          <p:nvPr/>
        </p:nvSpPr>
        <p:spPr bwMode="auto">
          <a:xfrm>
            <a:off x="5435600" y="1916113"/>
            <a:ext cx="2592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 b="1" dirty="0" smtClean="0">
                <a:solidFill>
                  <a:srgbClr val="FFFF66"/>
                </a:solidFill>
                <a:latin typeface="Comic Sans MS" pitchFamily="66" charset="0"/>
              </a:rPr>
              <a:t>Perché il liquido</a:t>
            </a:r>
          </a:p>
        </p:txBody>
      </p:sp>
      <p:pic>
        <p:nvPicPr>
          <p:cNvPr id="266263" name="Picture 23" descr="C:\Documenti\logo\logo.jpg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6988"/>
            <a:ext cx="1152526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64" name="Text Box 24"/>
          <p:cNvSpPr txBox="1">
            <a:spLocks noChangeArrowheads="1"/>
          </p:cNvSpPr>
          <p:nvPr/>
        </p:nvSpPr>
        <p:spPr bwMode="auto">
          <a:xfrm>
            <a:off x="539750" y="2565400"/>
            <a:ext cx="4032250" cy="229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it-IT" altLang="it-IT" sz="1800" smtClean="0">
                <a:solidFill>
                  <a:srgbClr val="FFFFFF"/>
                </a:solidFill>
                <a:latin typeface="Comic Sans MS" pitchFamily="66" charset="0"/>
              </a:rPr>
              <a:t>Migliore indice di rifrazione = migliore visione;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it-IT" altLang="it-IT" sz="1800" smtClean="0">
                <a:solidFill>
                  <a:srgbClr val="FFFFFF"/>
                </a:solidFill>
                <a:latin typeface="Comic Sans MS" pitchFamily="66" charset="0"/>
              </a:rPr>
              <a:t>Esclusivo mezzo se si impiegano ottiche di Hamou I e II;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it-IT" altLang="it-IT" sz="1800" smtClean="0">
                <a:solidFill>
                  <a:srgbClr val="FFFFFF"/>
                </a:solidFill>
                <a:latin typeface="Comic Sans MS" pitchFamily="66" charset="0"/>
              </a:rPr>
              <a:t>“Rispetto” delle diverse strutture durante l’esame (vasi, percezione del colore …);</a:t>
            </a:r>
          </a:p>
        </p:txBody>
      </p:sp>
      <p:sp>
        <p:nvSpPr>
          <p:cNvPr id="266265" name="Text Box 25"/>
          <p:cNvSpPr txBox="1">
            <a:spLocks noChangeArrowheads="1"/>
          </p:cNvSpPr>
          <p:nvPr/>
        </p:nvSpPr>
        <p:spPr bwMode="auto">
          <a:xfrm>
            <a:off x="4716463" y="2492375"/>
            <a:ext cx="4032250" cy="229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it-IT" altLang="it-IT" sz="1800" dirty="0" smtClean="0">
                <a:solidFill>
                  <a:srgbClr val="FFFFFF"/>
                </a:solidFill>
                <a:latin typeface="Comic Sans MS" pitchFamily="66" charset="0"/>
              </a:rPr>
              <a:t>Diverso  indice di rifrazione           (visione diversa) ;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it-IT" altLang="it-IT" sz="1800" dirty="0" smtClean="0">
                <a:solidFill>
                  <a:srgbClr val="FFFFFF"/>
                </a:solidFill>
                <a:latin typeface="Comic Sans MS" pitchFamily="66" charset="0"/>
              </a:rPr>
              <a:t>Maggiore diffusione nel mercato;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it-IT" altLang="it-IT" sz="1800" dirty="0" smtClean="0">
                <a:solidFill>
                  <a:srgbClr val="FFFFFF"/>
                </a:solidFill>
                <a:latin typeface="Comic Sans MS" pitchFamily="66" charset="0"/>
              </a:rPr>
              <a:t>Minore “rispetto” delle diverse strutture durante l’esame (vasi, percezione del colore …);</a:t>
            </a:r>
          </a:p>
        </p:txBody>
      </p:sp>
      <p:pic>
        <p:nvPicPr>
          <p:cNvPr id="8194" name="Picture 2" descr="Risultati immagini per immagini divertenti su paesagg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185" y="5451712"/>
            <a:ext cx="2088233" cy="136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465" y="0"/>
            <a:ext cx="301942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136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6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L’isteroscopia </a:t>
            </a:r>
            <a:r>
              <a:rPr lang="it-IT" dirty="0"/>
              <a:t>operativa ambulatoriale, </a:t>
            </a:r>
            <a:r>
              <a:rPr lang="it-IT" dirty="0" smtClean="0"/>
              <a:t>qualora si utilizzino dispositivi elettrochirurgici richiede l’impiego </a:t>
            </a:r>
            <a:r>
              <a:rPr lang="it-IT" dirty="0"/>
              <a:t>di mezzi di distensione </a:t>
            </a:r>
            <a:r>
              <a:rPr lang="it-IT" dirty="0" smtClean="0"/>
              <a:t>liquidi </a:t>
            </a:r>
            <a:r>
              <a:rPr lang="it-IT" dirty="0"/>
              <a:t>che siano idonei al tipo di sistema utilizzato (bipolare o </a:t>
            </a:r>
            <a:r>
              <a:rPr lang="it-IT" dirty="0" smtClean="0"/>
              <a:t>monopolare</a:t>
            </a:r>
            <a:r>
              <a:rPr lang="it-IT" dirty="0"/>
              <a:t>)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5625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lusso">
  <a:themeElements>
    <a:clrScheme name="Flusso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Flusso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lusso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usso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5_Flusso">
  <a:themeElements>
    <a:clrScheme name="Flusso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Flusso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lusso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usso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6_Flusso">
  <a:themeElements>
    <a:clrScheme name="Flusso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Flusso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lusso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usso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7_Flusso">
  <a:themeElements>
    <a:clrScheme name="Flusso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Flusso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lusso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usso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3_Struttura predefinita">
  <a:themeElements>
    <a:clrScheme name="Struttura predefinita 7">
      <a:dk1>
        <a:srgbClr val="000000"/>
      </a:dk1>
      <a:lt1>
        <a:srgbClr val="0000FF"/>
      </a:lt1>
      <a:dk2>
        <a:srgbClr val="000000"/>
      </a:dk2>
      <a:lt2>
        <a:srgbClr val="333333"/>
      </a:lt2>
      <a:accent1>
        <a:srgbClr val="DDDDDD"/>
      </a:accent1>
      <a:accent2>
        <a:srgbClr val="808080"/>
      </a:accent2>
      <a:accent3>
        <a:srgbClr val="AAAAFF"/>
      </a:accent3>
      <a:accent4>
        <a:srgbClr val="000000"/>
      </a:accent4>
      <a:accent5>
        <a:srgbClr val="EBEBEB"/>
      </a:accent5>
      <a:accent6>
        <a:srgbClr val="737373"/>
      </a:accent6>
      <a:hlink>
        <a:srgbClr val="4D4D4D"/>
      </a:hlink>
      <a:folHlink>
        <a:srgbClr val="EAEAEA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0000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AAAA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Flusso">
  <a:themeElements>
    <a:clrScheme name="Flusso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Flusso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lusso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usso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Flusso">
  <a:themeElements>
    <a:clrScheme name="Flusso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Flusso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lusso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usso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Flusso">
  <a:themeElements>
    <a:clrScheme name="Flusso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Flusso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lusso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usso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8_Flusso">
  <a:themeElements>
    <a:clrScheme name="Flusso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Flusso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lusso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usso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0_Flusso">
  <a:themeElements>
    <a:clrScheme name="Flusso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Flusso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lusso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usso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1_Flusso">
  <a:themeElements>
    <a:clrScheme name="Flusso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Flusso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lusso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usso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3_Flusso">
  <a:themeElements>
    <a:clrScheme name="Flusso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Flusso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lusso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usso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4_Flusso">
  <a:themeElements>
    <a:clrScheme name="Flusso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Flusso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lusso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usso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2016</TotalTime>
  <Words>2030</Words>
  <Application>Microsoft Office PowerPoint</Application>
  <PresentationFormat>Presentazione su schermo (4:3)</PresentationFormat>
  <Paragraphs>254</Paragraphs>
  <Slides>44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14</vt:i4>
      </vt:variant>
      <vt:variant>
        <vt:lpstr>Titoli diapositive</vt:lpstr>
      </vt:variant>
      <vt:variant>
        <vt:i4>44</vt:i4>
      </vt:variant>
    </vt:vector>
  </HeadingPairs>
  <TitlesOfParts>
    <vt:vector size="58" baseType="lpstr">
      <vt:lpstr>Flusso</vt:lpstr>
      <vt:lpstr>1_Flusso</vt:lpstr>
      <vt:lpstr>2_Flusso</vt:lpstr>
      <vt:lpstr>3_Flusso</vt:lpstr>
      <vt:lpstr>8_Flusso</vt:lpstr>
      <vt:lpstr>10_Flusso</vt:lpstr>
      <vt:lpstr>11_Flusso</vt:lpstr>
      <vt:lpstr>13_Flusso</vt:lpstr>
      <vt:lpstr>14_Flusso</vt:lpstr>
      <vt:lpstr>15_Flusso</vt:lpstr>
      <vt:lpstr>16_Flusso</vt:lpstr>
      <vt:lpstr>17_Flusso</vt:lpstr>
      <vt:lpstr>Tema di Office</vt:lpstr>
      <vt:lpstr>3_Struttura predefinita</vt:lpstr>
      <vt:lpstr>Hotel Gli Dei, 23 novembre 2018</vt:lpstr>
      <vt:lpstr>Presentazione standard di PowerPoint</vt:lpstr>
      <vt:lpstr>Presentazione standard di PowerPoint</vt:lpstr>
      <vt:lpstr>Presentazione standard di PowerPoint</vt:lpstr>
      <vt:lpstr> STRUMENTAZIONE </vt:lpstr>
      <vt:lpstr>Mezzi di distensione: quali usare?</vt:lpstr>
      <vt:lpstr>Come fare l’Isteroscopia: mezzi di distensione liquidi o gassosi</vt:lpstr>
      <vt:lpstr>Presentazione standard di PowerPoint</vt:lpstr>
      <vt:lpstr>Presentazione standard di PowerPoint</vt:lpstr>
      <vt:lpstr>ISTEROSCOPI</vt:lpstr>
      <vt:lpstr>Presentazione standard di PowerPoint</vt:lpstr>
      <vt:lpstr>RISCHI</vt:lpstr>
      <vt:lpstr>Presentazione standard di PowerPoint</vt:lpstr>
      <vt:lpstr>Istmocele</vt:lpstr>
      <vt:lpstr>       Istmocele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Istmocele diagnosi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TECNICA DI ESECUZIONE </vt:lpstr>
      <vt:lpstr>Istmocele ed infertilità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CSD IN RELAZIONE AL N° TC</vt:lpstr>
      <vt:lpstr>PRESUPPOSTI IRRINUNCIABILI E CRITERI DI SELEZIONE nostri </vt:lpstr>
      <vt:lpstr>Presentazione standard di PowerPoint</vt:lpstr>
      <vt:lpstr>CONCLUSIONI</vt:lpstr>
      <vt:lpstr>Presentazione standard di PowerPoint</vt:lpstr>
      <vt:lpstr>Presentazione standard di PowerPoint</vt:lpstr>
      <vt:lpstr>Grazie per l’attenzione !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amato</dc:creator>
  <cp:lastModifiedBy>amato</cp:lastModifiedBy>
  <cp:revision>155</cp:revision>
  <dcterms:created xsi:type="dcterms:W3CDTF">2015-02-04T09:25:40Z</dcterms:created>
  <dcterms:modified xsi:type="dcterms:W3CDTF">2018-11-15T00:07:45Z</dcterms:modified>
</cp:coreProperties>
</file>